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2" r:id="rId3"/>
    <p:sldId id="258" r:id="rId4"/>
    <p:sldId id="304" r:id="rId5"/>
    <p:sldId id="305" r:id="rId6"/>
    <p:sldId id="306" r:id="rId7"/>
    <p:sldId id="307" r:id="rId8"/>
    <p:sldId id="308" r:id="rId9"/>
    <p:sldId id="256" r:id="rId10"/>
    <p:sldId id="260" r:id="rId11"/>
    <p:sldId id="261" r:id="rId12"/>
    <p:sldId id="281" r:id="rId13"/>
    <p:sldId id="279" r:id="rId14"/>
    <p:sldId id="277" r:id="rId15"/>
    <p:sldId id="280" r:id="rId16"/>
    <p:sldId id="282" r:id="rId17"/>
    <p:sldId id="283" r:id="rId18"/>
    <p:sldId id="287" r:id="rId19"/>
    <p:sldId id="263" r:id="rId20"/>
    <p:sldId id="264" r:id="rId21"/>
    <p:sldId id="265" r:id="rId22"/>
    <p:sldId id="266" r:id="rId23"/>
    <p:sldId id="268" r:id="rId24"/>
    <p:sldId id="270"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274" r:id="rId39"/>
    <p:sldId id="301" r:id="rId40"/>
    <p:sldId id="302" r:id="rId41"/>
    <p:sldId id="303" r:id="rId42"/>
    <p:sldId id="278" r:id="rId43"/>
    <p:sldId id="286" r:id="rId4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C05FA3B-B2C9-40C5-A808-CC0732ACE9D0}">
          <p14:sldIdLst>
            <p14:sldId id="257"/>
          </p14:sldIdLst>
        </p14:section>
        <p14:section name="Sección sin título" id="{DBB4A2DA-CA58-42A6-855D-2947365875AB}">
          <p14:sldIdLst>
            <p14:sldId id="262"/>
            <p14:sldId id="258"/>
            <p14:sldId id="304"/>
            <p14:sldId id="305"/>
            <p14:sldId id="306"/>
            <p14:sldId id="307"/>
            <p14:sldId id="308"/>
            <p14:sldId id="256"/>
            <p14:sldId id="260"/>
            <p14:sldId id="261"/>
            <p14:sldId id="281"/>
            <p14:sldId id="279"/>
            <p14:sldId id="277"/>
            <p14:sldId id="280"/>
            <p14:sldId id="282"/>
            <p14:sldId id="283"/>
            <p14:sldId id="287"/>
            <p14:sldId id="263"/>
            <p14:sldId id="264"/>
            <p14:sldId id="265"/>
            <p14:sldId id="266"/>
            <p14:sldId id="268"/>
            <p14:sldId id="270"/>
            <p14:sldId id="288"/>
            <p14:sldId id="289"/>
            <p14:sldId id="290"/>
            <p14:sldId id="291"/>
            <p14:sldId id="292"/>
            <p14:sldId id="293"/>
            <p14:sldId id="294"/>
            <p14:sldId id="295"/>
            <p14:sldId id="296"/>
            <p14:sldId id="297"/>
            <p14:sldId id="298"/>
            <p14:sldId id="299"/>
            <p14:sldId id="300"/>
            <p14:sldId id="274"/>
            <p14:sldId id="301"/>
            <p14:sldId id="302"/>
            <p14:sldId id="303"/>
            <p14:sldId id="278"/>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647" autoAdjust="0"/>
  </p:normalViewPr>
  <p:slideViewPr>
    <p:cSldViewPr snapToGrid="0" snapToObjects="1">
      <p:cViewPr varScale="1">
        <p:scale>
          <a:sx n="92" d="100"/>
          <a:sy n="92" d="100"/>
        </p:scale>
        <p:origin x="134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FDBDAD2-33E0-CE4C-B9B7-38F4AC53B0F8}" type="datetimeFigureOut">
              <a:rPr lang="es-ES" smtClean="0"/>
              <a:t>18/12/2019</a:t>
            </a:fld>
            <a:endParaRPr lang="es-ES"/>
          </a:p>
        </p:txBody>
      </p:sp>
      <p:sp>
        <p:nvSpPr>
          <p:cNvPr id="5" name="Footer Placeholder 4"/>
          <p:cNvSpPr>
            <a:spLocks noGrp="1"/>
          </p:cNvSpPr>
          <p:nvPr>
            <p:ph type="ftr" sz="quarter" idx="11"/>
          </p:nvPr>
        </p:nvSpPr>
        <p:spPr/>
        <p:txBody>
          <a:bodyPr/>
          <a:lstStyle/>
          <a:p>
            <a:endParaRPr lang="es-E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EE505D3-AF05-344F-95CE-0C86810DD2BB}" type="slidenum">
              <a:rPr lang="es-ES" smtClean="0"/>
              <a:t>‹Nº›</a:t>
            </a:fld>
            <a:endParaRPr lang="es-E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s-ES_tradnl"/>
              <a:t>Clic para editar título</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CFDBDAD2-33E0-CE4C-B9B7-38F4AC53B0F8}" type="datetimeFigureOut">
              <a:rPr lang="es-ES" smtClean="0"/>
              <a:t>18/12/2019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CFDBDAD2-33E0-CE4C-B9B7-38F4AC53B0F8}" type="datetimeFigureOut">
              <a:rPr lang="es-ES" smtClean="0"/>
              <a:t>18/12/2019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CFDBDAD2-33E0-CE4C-B9B7-38F4AC53B0F8}" type="datetimeFigureOut">
              <a:rPr lang="es-ES" smtClean="0"/>
              <a:t>18/12/2019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FDBDAD2-33E0-CE4C-B9B7-38F4AC53B0F8}" type="datetimeFigureOut">
              <a:rPr lang="es-ES" smtClean="0"/>
              <a:t>18/12/2019</a:t>
            </a:fld>
            <a:endParaRPr lang="es-E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EE505D3-AF05-344F-95CE-0C86810DD2BB}" type="slidenum">
              <a:rPr lang="es-ES" smtClean="0"/>
              <a:t>‹Nº›</a:t>
            </a:fld>
            <a:endParaRPr lang="es-E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_tradnl"/>
              <a:t>Clic para editar título</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s-ES_tradnl"/>
              <a:t>Clic para editar título</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CFDBDAD2-33E0-CE4C-B9B7-38F4AC53B0F8}" type="datetimeFigureOut">
              <a:rPr lang="es-ES" smtClean="0"/>
              <a:t>18/12/2019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CFDBDAD2-33E0-CE4C-B9B7-38F4AC53B0F8}" type="datetimeFigureOut">
              <a:rPr lang="es-ES" smtClean="0"/>
              <a:t>18/12/2019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CFDBDAD2-33E0-CE4C-B9B7-38F4AC53B0F8}" type="datetimeFigureOut">
              <a:rPr lang="es-ES" smtClean="0"/>
              <a:t>18/12/2019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FDBDAD2-33E0-CE4C-B9B7-38F4AC53B0F8}" type="datetimeFigureOut">
              <a:rPr lang="es-ES" smtClean="0"/>
              <a:t>18/12/2019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EE505D3-AF05-344F-95CE-0C86810DD2BB}"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CFDBDAD2-33E0-CE4C-B9B7-38F4AC53B0F8}" type="datetimeFigureOut">
              <a:rPr lang="es-ES" smtClean="0"/>
              <a:t>18/12/2019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EE505D3-AF05-344F-95CE-0C86810DD2BB}" type="slidenum">
              <a:rPr lang="es-ES" smtClean="0"/>
              <a:t>‹Nº›</a:t>
            </a:fld>
            <a:endParaRPr lang="es-E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s-ES_tradnl"/>
              <a:t>Clic para editar título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dirty="0"/>
          </a:p>
        </p:txBody>
      </p:sp>
      <p:sp>
        <p:nvSpPr>
          <p:cNvPr id="5" name="Date Placeholder 4"/>
          <p:cNvSpPr>
            <a:spLocks noGrp="1"/>
          </p:cNvSpPr>
          <p:nvPr>
            <p:ph type="dt" sz="half" idx="10"/>
          </p:nvPr>
        </p:nvSpPr>
        <p:spPr/>
        <p:txBody>
          <a:bodyPr/>
          <a:lstStyle/>
          <a:p>
            <a:fld id="{CFDBDAD2-33E0-CE4C-B9B7-38F4AC53B0F8}" type="datetimeFigureOut">
              <a:rPr lang="es-ES" smtClean="0"/>
              <a:t>18/12/2019</a:t>
            </a:fld>
            <a:endParaRPr lang="es-ES"/>
          </a:p>
        </p:txBody>
      </p:sp>
      <p:sp>
        <p:nvSpPr>
          <p:cNvPr id="7" name="Slide Number Placeholder 6"/>
          <p:cNvSpPr>
            <a:spLocks noGrp="1"/>
          </p:cNvSpPr>
          <p:nvPr>
            <p:ph type="sldNum" sz="quarter" idx="12"/>
          </p:nvPr>
        </p:nvSpPr>
        <p:spPr/>
        <p:txBody>
          <a:bodyPr/>
          <a:lstStyle/>
          <a:p>
            <a:fld id="{7EE505D3-AF05-344F-95CE-0C86810DD2BB}" type="slidenum">
              <a:rPr lang="es-ES" smtClean="0"/>
              <a:t>‹Nº›</a:t>
            </a:fld>
            <a:endParaRPr lang="es-E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E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s-ES_tradnl"/>
              <a:t>Clic para editar título</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CFDBDAD2-33E0-CE4C-B9B7-38F4AC53B0F8}" type="datetimeFigureOut">
              <a:rPr lang="es-ES" smtClean="0"/>
              <a:t>18/12/2019</a:t>
            </a:fld>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7EE505D3-AF05-344F-95CE-0C86810DD2BB}" type="slidenum">
              <a:rPr lang="es-ES" smtClean="0"/>
              <a:t>‹Nº›</a:t>
            </a:fld>
            <a:endParaRPr lang="es-E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s-ES_tradnl"/>
              <a:t>Clic para editar título</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image" Target="../media/image19.tiff"/><Relationship Id="rId1" Type="http://schemas.openxmlformats.org/officeDocument/2006/relationships/slideLayout" Target="../slideLayouts/slideLayout7.xml"/><Relationship Id="rId6" Type="http://schemas.openxmlformats.org/officeDocument/2006/relationships/image" Target="../media/image23.tiff"/><Relationship Id="rId11" Type="http://schemas.openxmlformats.org/officeDocument/2006/relationships/image" Target="../media/image28.png"/><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4895751" y="2064428"/>
            <a:ext cx="184666" cy="430887"/>
          </a:xfrm>
          <a:prstGeom prst="rect">
            <a:avLst/>
          </a:prstGeom>
          <a:noFill/>
        </p:spPr>
        <p:txBody>
          <a:bodyPr wrap="none" rtlCol="0">
            <a:spAutoFit/>
          </a:bodyPr>
          <a:lstStyle/>
          <a:p>
            <a:pPr algn="ctr"/>
            <a:endParaRPr lang="es-ES" sz="2200" dirty="0"/>
          </a:p>
        </p:txBody>
      </p:sp>
      <p:sp>
        <p:nvSpPr>
          <p:cNvPr id="19" name="Título 6"/>
          <p:cNvSpPr txBox="1">
            <a:spLocks/>
          </p:cNvSpPr>
          <p:nvPr/>
        </p:nvSpPr>
        <p:spPr>
          <a:xfrm>
            <a:off x="1457191" y="307861"/>
            <a:ext cx="6259064" cy="85933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kern="1200" cap="all" baseline="0">
                <a:solidFill>
                  <a:schemeClr val="accent1">
                    <a:lumMod val="50000"/>
                  </a:schemeClr>
                </a:solidFill>
                <a:latin typeface="+mj-lt"/>
                <a:ea typeface="+mj-ea"/>
                <a:cs typeface="+mj-cs"/>
              </a:defRPr>
            </a:lvl1pPr>
          </a:lstStyle>
          <a:p>
            <a:r>
              <a:rPr lang="es-ES" sz="2000" b="1" dirty="0"/>
              <a:t>ESCUELA NACIONAL DE PROTECCIÓN CIVIL</a:t>
            </a:r>
            <a:br>
              <a:rPr lang="es-ES" sz="2000" b="1" dirty="0"/>
            </a:br>
            <a:r>
              <a:rPr lang="es-ES" sz="2000" b="1" dirty="0"/>
              <a:t>Campus Chiapas</a:t>
            </a:r>
          </a:p>
        </p:txBody>
      </p:sp>
      <p:sp>
        <p:nvSpPr>
          <p:cNvPr id="8" name="Subtítulo 17"/>
          <p:cNvSpPr txBox="1">
            <a:spLocks/>
          </p:cNvSpPr>
          <p:nvPr/>
        </p:nvSpPr>
        <p:spPr>
          <a:xfrm>
            <a:off x="881743" y="1559416"/>
            <a:ext cx="7550912" cy="1428713"/>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Font typeface="Arial" pitchFamily="34" charset="0"/>
              <a:buNone/>
              <a:defRPr sz="1800" kern="1200" cap="all" spc="30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s-ES_tradnl" sz="2000" b="1" dirty="0">
                <a:solidFill>
                  <a:schemeClr val="accent4">
                    <a:lumMod val="50000"/>
                  </a:schemeClr>
                </a:solidFill>
                <a:latin typeface="+mj-lt"/>
              </a:rPr>
              <a:t>Maestría en gestión integral del riesgo  y protección civil</a:t>
            </a:r>
          </a:p>
          <a:p>
            <a:r>
              <a:rPr lang="es-ES_tradnl" sz="2000" b="1" dirty="0">
                <a:solidFill>
                  <a:schemeClr val="accent4">
                    <a:lumMod val="50000"/>
                  </a:schemeClr>
                </a:solidFill>
                <a:latin typeface="+mj-lt"/>
              </a:rPr>
              <a:t>(TERCERA GENERACIÓN)</a:t>
            </a:r>
            <a:endParaRPr lang="es-ES" sz="2000" b="1" dirty="0">
              <a:solidFill>
                <a:schemeClr val="accent4">
                  <a:lumMod val="50000"/>
                </a:schemeClr>
              </a:solidFill>
              <a:latin typeface="+mj-lt"/>
            </a:endParaRPr>
          </a:p>
          <a:p>
            <a:endParaRPr lang="es-ES" sz="2000" b="1" dirty="0">
              <a:solidFill>
                <a:schemeClr val="accent4">
                  <a:lumMod val="50000"/>
                </a:schemeClr>
              </a:solidFill>
              <a:latin typeface="+mj-lt"/>
            </a:endParaRPr>
          </a:p>
        </p:txBody>
      </p:sp>
      <p:cxnSp>
        <p:nvCxnSpPr>
          <p:cNvPr id="4" name="Conector recto 3"/>
          <p:cNvCxnSpPr/>
          <p:nvPr/>
        </p:nvCxnSpPr>
        <p:spPr>
          <a:xfrm>
            <a:off x="453555" y="6595601"/>
            <a:ext cx="84879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ector recto 13"/>
          <p:cNvCxnSpPr/>
          <p:nvPr/>
        </p:nvCxnSpPr>
        <p:spPr>
          <a:xfrm>
            <a:off x="1256996" y="6475535"/>
            <a:ext cx="76845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ector recto 16"/>
          <p:cNvCxnSpPr/>
          <p:nvPr/>
        </p:nvCxnSpPr>
        <p:spPr>
          <a:xfrm>
            <a:off x="2202983" y="6359672"/>
            <a:ext cx="6738537" cy="0"/>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Imagen 23" descr="escudo-de-chiap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371" y="103664"/>
            <a:ext cx="1171346" cy="1110210"/>
          </a:xfrm>
          <a:prstGeom prst="rect">
            <a:avLst/>
          </a:prstGeom>
        </p:spPr>
      </p:pic>
      <p:sp>
        <p:nvSpPr>
          <p:cNvPr id="3" name="2 Rectángulo"/>
          <p:cNvSpPr/>
          <p:nvPr/>
        </p:nvSpPr>
        <p:spPr>
          <a:xfrm>
            <a:off x="726068" y="3155416"/>
            <a:ext cx="7691863" cy="1261884"/>
          </a:xfrm>
          <a:prstGeom prst="rect">
            <a:avLst/>
          </a:prstGeom>
        </p:spPr>
        <p:txBody>
          <a:bodyPr wrap="square">
            <a:spAutoFit/>
          </a:bodyPr>
          <a:lstStyle/>
          <a:p>
            <a:pPr algn="ctr"/>
            <a:r>
              <a:rPr lang="es-ES" i="1" dirty="0">
                <a:latin typeface="Arial" panose="020B0604020202020204" pitchFamily="34" charset="0"/>
                <a:cs typeface="Arial" panose="020B0604020202020204" pitchFamily="34" charset="0"/>
              </a:rPr>
              <a:t>NOMBRE DE LA ASIGNATURA:</a:t>
            </a:r>
          </a:p>
          <a:p>
            <a:pPr algn="ctr"/>
            <a:endParaRPr lang="es-ES" i="1" dirty="0"/>
          </a:p>
          <a:p>
            <a:pPr algn="ctr"/>
            <a:r>
              <a:rPr lang="es-MX" sz="2000" b="1" dirty="0">
                <a:latin typeface="Arial"/>
                <a:ea typeface="Calibri"/>
              </a:rPr>
              <a:t>METODOLOGIA DE INVESTIGACIÓN II</a:t>
            </a:r>
          </a:p>
          <a:p>
            <a:pPr algn="ctr"/>
            <a:r>
              <a:rPr lang="es-MX" sz="2000" b="1" i="1" dirty="0">
                <a:latin typeface="Arial"/>
              </a:rPr>
              <a:t>COLOQUIO</a:t>
            </a:r>
            <a:r>
              <a:rPr lang="es-ES" i="1" dirty="0"/>
              <a:t>   </a:t>
            </a:r>
            <a:endParaRPr lang="es-E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81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75856" y="419073"/>
            <a:ext cx="3602268"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3200" b="1" i="0" u="none" strike="noStrike" kern="0" cap="none" spc="0" normalizeH="0" baseline="0" noProof="0" dirty="0">
                <a:ln>
                  <a:noFill/>
                </a:ln>
                <a:solidFill>
                  <a:srgbClr val="C00000"/>
                </a:solidFill>
                <a:effectLst/>
                <a:uLnTx/>
                <a:uFillTx/>
                <a:latin typeface="Arial"/>
                <a:ea typeface="+mn-ea"/>
                <a:cs typeface="+mn-cs"/>
              </a:rPr>
              <a:t>Víctimas Directas</a:t>
            </a:r>
            <a:endParaRPr kumimoji="0" lang="es-MX" b="0" i="0" u="none" strike="noStrike" kern="0" cap="none" spc="0" normalizeH="0" baseline="0" noProof="0" dirty="0">
              <a:ln>
                <a:noFill/>
              </a:ln>
              <a:solidFill>
                <a:sysClr val="windowText" lastClr="000000"/>
              </a:solidFill>
              <a:effectLst/>
              <a:uLnTx/>
              <a:uFillTx/>
            </a:endParaRPr>
          </a:p>
        </p:txBody>
      </p:sp>
      <p:sp>
        <p:nvSpPr>
          <p:cNvPr id="3" name="2 Rectángulo"/>
          <p:cNvSpPr/>
          <p:nvPr/>
        </p:nvSpPr>
        <p:spPr>
          <a:xfrm>
            <a:off x="5543600" y="1844824"/>
            <a:ext cx="3600400" cy="3933384"/>
          </a:xfrm>
          <a:prstGeom prst="rect">
            <a:avLst/>
          </a:prstGeom>
        </p:spPr>
        <p:txBody>
          <a:bodyPr wrap="square">
            <a:spAutoFit/>
          </a:bodyPr>
          <a:lstStyle/>
          <a:p>
            <a:pPr marL="342900" lvl="0" indent="-342900" fontAlgn="base">
              <a:spcBef>
                <a:spcPct val="20000"/>
              </a:spcBef>
              <a:spcAft>
                <a:spcPct val="0"/>
              </a:spcAft>
              <a:buClr>
                <a:srgbClr val="0099CC"/>
              </a:buClr>
              <a:buFontTx/>
              <a:buChar char="•"/>
            </a:pPr>
            <a:r>
              <a:rPr kumimoji="0" lang="es-MX" sz="2400" b="0" i="0" u="none" strike="noStrike" kern="0" cap="none" spc="0" normalizeH="0" baseline="0" noProof="0" dirty="0">
                <a:ln>
                  <a:noFill/>
                </a:ln>
                <a:effectLst/>
                <a:uLnTx/>
                <a:uFillTx/>
                <a:latin typeface="Arial"/>
                <a:ea typeface="+mn-ea"/>
                <a:cs typeface="+mn-cs"/>
              </a:rPr>
              <a:t>Roberto Jiménez Paredes (poblador de </a:t>
            </a:r>
            <a:r>
              <a:rPr kumimoji="0" lang="es-MX" sz="2400" b="0" i="0" u="none" strike="noStrike" kern="0" cap="none" spc="0" normalizeH="0" baseline="0" noProof="0" dirty="0" err="1">
                <a:ln>
                  <a:noFill/>
                </a:ln>
                <a:effectLst/>
                <a:uLnTx/>
                <a:uFillTx/>
                <a:latin typeface="Arial"/>
                <a:ea typeface="+mn-ea"/>
                <a:cs typeface="+mn-cs"/>
              </a:rPr>
              <a:t>Copoya</a:t>
            </a:r>
            <a:r>
              <a:rPr kumimoji="0" lang="es-MX" sz="2400" b="0" i="0" u="none" strike="noStrike" kern="0" cap="none" spc="0" normalizeH="0" baseline="0" noProof="0" dirty="0">
                <a:ln>
                  <a:noFill/>
                </a:ln>
                <a:effectLst/>
                <a:uLnTx/>
                <a:uFillTx/>
                <a:latin typeface="Arial"/>
                <a:ea typeface="+mn-ea"/>
                <a:cs typeface="+mn-cs"/>
              </a:rPr>
              <a:t>).</a:t>
            </a:r>
          </a:p>
          <a:p>
            <a:pPr marL="342900" lvl="0" indent="-342900" fontAlgn="base">
              <a:spcBef>
                <a:spcPct val="20000"/>
              </a:spcBef>
              <a:spcAft>
                <a:spcPct val="0"/>
              </a:spcAft>
              <a:buClr>
                <a:srgbClr val="0099CC"/>
              </a:buClr>
              <a:buFontTx/>
              <a:buChar char="•"/>
            </a:pPr>
            <a:r>
              <a:rPr kumimoji="0" lang="es-MX" sz="2400" b="0" i="0" u="none" strike="noStrike" kern="0" cap="none" spc="0" normalizeH="0" baseline="0" noProof="0" dirty="0" err="1">
                <a:ln>
                  <a:noFill/>
                </a:ln>
                <a:effectLst/>
                <a:uLnTx/>
                <a:uFillTx/>
                <a:latin typeface="Arial"/>
                <a:ea typeface="+mn-ea"/>
                <a:cs typeface="+mn-cs"/>
              </a:rPr>
              <a:t>Cyntia</a:t>
            </a:r>
            <a:r>
              <a:rPr kumimoji="0" lang="es-MX" sz="2400" b="0" i="0" u="none" strike="noStrike" kern="0" cap="none" spc="0" normalizeH="0" baseline="0" noProof="0" dirty="0">
                <a:ln>
                  <a:noFill/>
                </a:ln>
                <a:effectLst/>
                <a:uLnTx/>
                <a:uFillTx/>
                <a:latin typeface="Arial"/>
                <a:ea typeface="+mn-ea"/>
                <a:cs typeface="+mn-cs"/>
              </a:rPr>
              <a:t> Reyes </a:t>
            </a:r>
            <a:r>
              <a:rPr kumimoji="0" lang="es-MX" sz="2400" b="0" i="0" u="none" strike="noStrike" kern="0" cap="none" spc="0" normalizeH="0" baseline="0" noProof="0" dirty="0" err="1">
                <a:ln>
                  <a:noFill/>
                </a:ln>
                <a:effectLst/>
                <a:uLnTx/>
                <a:uFillTx/>
                <a:latin typeface="Arial"/>
                <a:ea typeface="+mn-ea"/>
                <a:cs typeface="+mn-cs"/>
              </a:rPr>
              <a:t>Harmant</a:t>
            </a:r>
            <a:r>
              <a:rPr kumimoji="0" lang="es-MX" sz="2400" b="0" i="0" u="none" strike="noStrike" kern="0" cap="none" spc="0" normalizeH="0" baseline="0" noProof="0" dirty="0">
                <a:ln>
                  <a:noFill/>
                </a:ln>
                <a:effectLst/>
                <a:uLnTx/>
                <a:uFillTx/>
                <a:latin typeface="Arial"/>
                <a:ea typeface="+mn-ea"/>
                <a:cs typeface="+mn-cs"/>
              </a:rPr>
              <a:t>.</a:t>
            </a:r>
          </a:p>
          <a:p>
            <a:pPr marL="342900" lvl="0" indent="-342900" fontAlgn="base">
              <a:spcBef>
                <a:spcPct val="20000"/>
              </a:spcBef>
              <a:spcAft>
                <a:spcPct val="0"/>
              </a:spcAft>
              <a:buClr>
                <a:srgbClr val="0099CC"/>
              </a:buClr>
              <a:buFontTx/>
              <a:buChar char="•"/>
            </a:pPr>
            <a:r>
              <a:rPr kumimoji="0" lang="es-MX" sz="2400" b="0" i="0" u="none" strike="noStrike" kern="0" cap="none" spc="0" normalizeH="0" baseline="0" noProof="0" dirty="0">
                <a:ln>
                  <a:noFill/>
                </a:ln>
                <a:effectLst/>
                <a:uLnTx/>
                <a:uFillTx/>
                <a:latin typeface="Arial"/>
                <a:ea typeface="+mn-ea"/>
                <a:cs typeface="+mn-cs"/>
              </a:rPr>
              <a:t>Pobladores del ejido </a:t>
            </a:r>
            <a:r>
              <a:rPr kumimoji="0" lang="es-MX" sz="2400" b="0" i="0" u="none" strike="noStrike" kern="0" cap="none" spc="0" normalizeH="0" baseline="0" noProof="0" dirty="0" err="1">
                <a:ln>
                  <a:noFill/>
                </a:ln>
                <a:effectLst/>
                <a:uLnTx/>
                <a:uFillTx/>
                <a:latin typeface="Arial"/>
                <a:ea typeface="+mn-ea"/>
                <a:cs typeface="+mn-cs"/>
              </a:rPr>
              <a:t>Copoya</a:t>
            </a:r>
            <a:r>
              <a:rPr kumimoji="0" lang="es-MX" sz="2400" b="0" i="0" u="none" strike="noStrike" kern="0" cap="none" spc="0" normalizeH="0" baseline="0" noProof="0" dirty="0">
                <a:ln>
                  <a:noFill/>
                </a:ln>
                <a:effectLst/>
                <a:uLnTx/>
                <a:uFillTx/>
                <a:latin typeface="Arial"/>
                <a:ea typeface="+mn-ea"/>
                <a:cs typeface="+mn-cs"/>
              </a:rPr>
              <a:t> y del municipio de Tuxtla Gutiérrez. (nivel </a:t>
            </a:r>
            <a:r>
              <a:rPr kumimoji="0" lang="es-MX" sz="2400" b="0" i="0" u="none" strike="noStrike" kern="0" cap="none" spc="0" normalizeH="0" baseline="0" noProof="0" dirty="0" err="1">
                <a:ln>
                  <a:noFill/>
                </a:ln>
                <a:effectLst/>
                <a:uLnTx/>
                <a:uFillTx/>
                <a:latin typeface="Arial"/>
                <a:ea typeface="+mn-ea"/>
                <a:cs typeface="+mn-cs"/>
              </a:rPr>
              <a:t>messo</a:t>
            </a:r>
            <a:r>
              <a:rPr kumimoji="0" lang="es-MX" sz="2400" b="0" i="0" u="none" strike="noStrike" kern="0" cap="none" spc="0" normalizeH="0" baseline="0" noProof="0" dirty="0">
                <a:ln>
                  <a:noFill/>
                </a:ln>
                <a:effectLst/>
                <a:uLnTx/>
                <a:uFillTx/>
                <a:latin typeface="Arial"/>
                <a:ea typeface="+mn-ea"/>
                <a:cs typeface="+mn-cs"/>
              </a:rPr>
              <a:t>)</a:t>
            </a:r>
          </a:p>
        </p:txBody>
      </p:sp>
      <p:pic>
        <p:nvPicPr>
          <p:cNvPr id="4" name="Picture 7" descr="http://www.diariocontrapoderenchiapas.com/v3/images/chiapas2/Mocri_integrantes.jpeg">
            <a:extLst>
              <a:ext uri="{FF2B5EF4-FFF2-40B4-BE49-F238E27FC236}">
                <a16:creationId xmlns:a16="http://schemas.microsoft.com/office/drawing/2014/main" xmlns="" id="{FAE922C1-C70B-4BA1-B537-3E9B61C96F4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67544" y="2083324"/>
            <a:ext cx="4860032" cy="3024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2360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43808" y="450219"/>
            <a:ext cx="3919663"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3200" b="1" i="0" u="none" strike="noStrike" kern="0" cap="none" spc="0" normalizeH="0" baseline="0" noProof="0" dirty="0">
                <a:ln>
                  <a:noFill/>
                </a:ln>
                <a:solidFill>
                  <a:srgbClr val="C00000"/>
                </a:solidFill>
                <a:effectLst/>
                <a:uLnTx/>
                <a:uFillTx/>
                <a:latin typeface="Arial"/>
                <a:ea typeface="+mn-ea"/>
                <a:cs typeface="+mn-cs"/>
              </a:rPr>
              <a:t>Víctimas Indirectas</a:t>
            </a:r>
            <a:endParaRPr kumimoji="0" lang="es-MX" b="0" i="0" u="none" strike="noStrike" kern="0" cap="none" spc="0" normalizeH="0" baseline="0" noProof="0" dirty="0">
              <a:ln>
                <a:noFill/>
              </a:ln>
              <a:solidFill>
                <a:sysClr val="windowText" lastClr="000000"/>
              </a:solidFill>
              <a:effectLst/>
              <a:uLnTx/>
              <a:uFillTx/>
            </a:endParaRPr>
          </a:p>
        </p:txBody>
      </p:sp>
      <p:sp>
        <p:nvSpPr>
          <p:cNvPr id="5" name="Diagrama de flujo: conector 5"/>
          <p:cNvSpPr>
            <a:spLocks noChangeArrowheads="1"/>
          </p:cNvSpPr>
          <p:nvPr/>
        </p:nvSpPr>
        <p:spPr bwMode="auto">
          <a:xfrm>
            <a:off x="455169" y="1423236"/>
            <a:ext cx="2219325" cy="914400"/>
          </a:xfrm>
          <a:prstGeom prst="flowChartConnector">
            <a:avLst/>
          </a:prstGeo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TIERRA VERDE NATURALEZA Y CULTURA A.C.</a:t>
            </a: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6" name="Diagrama de flujo: conector 7"/>
          <p:cNvSpPr>
            <a:spLocks noChangeArrowheads="1"/>
          </p:cNvSpPr>
          <p:nvPr/>
        </p:nvSpPr>
        <p:spPr bwMode="auto">
          <a:xfrm>
            <a:off x="2948858" y="1423236"/>
            <a:ext cx="2781300" cy="1143000"/>
          </a:xfrm>
          <a:prstGeom prst="flowChartConnector">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NIMALAR</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Í</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 ECOCULTURA SUSTENTABLE A.C.</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7" name="Diagrama de flujo: conector 8"/>
          <p:cNvSpPr>
            <a:spLocks noChangeArrowheads="1"/>
          </p:cNvSpPr>
          <p:nvPr/>
        </p:nvSpPr>
        <p:spPr bwMode="auto">
          <a:xfrm>
            <a:off x="6096775" y="1327986"/>
            <a:ext cx="2219325" cy="1333500"/>
          </a:xfrm>
          <a:prstGeom prst="flowChartConnector">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CONSERVA FILM DEL SURESTE A.C.</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8" name="Diagrama de flujo: conector 9"/>
          <p:cNvSpPr>
            <a:spLocks noChangeArrowheads="1"/>
          </p:cNvSpPr>
          <p:nvPr/>
        </p:nvSpPr>
        <p:spPr bwMode="auto">
          <a:xfrm>
            <a:off x="555182" y="2996952"/>
            <a:ext cx="2219325" cy="1438275"/>
          </a:xfrm>
          <a:prstGeom prst="flowChartConnector">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200" b="0" i="0" u="none" strike="noStrike" cap="none" normalizeH="0" baseline="0">
                <a:ln>
                  <a:noFill/>
                </a:ln>
                <a:solidFill>
                  <a:schemeClr val="tx1"/>
                </a:solidFill>
                <a:effectLst/>
                <a:latin typeface="Arial" pitchFamily="34" charset="0"/>
                <a:ea typeface="Calibri" pitchFamily="34" charset="0"/>
                <a:cs typeface="Arial" pitchFamily="34" charset="0"/>
              </a:rPr>
              <a:t>COLEGIO DE ARQUITECTOS A.C.</a:t>
            </a:r>
            <a:endParaRPr kumimoji="0" lang="es-MX" altLang="es-MX" sz="1800" b="0" i="0" u="none" strike="noStrike" cap="none" normalizeH="0" baseline="0">
              <a:ln>
                <a:noFill/>
              </a:ln>
              <a:solidFill>
                <a:schemeClr val="tx1"/>
              </a:solidFill>
              <a:effectLst/>
              <a:latin typeface="Arial" pitchFamily="34" charset="0"/>
              <a:cs typeface="Arial" pitchFamily="34" charset="0"/>
            </a:endParaRPr>
          </a:p>
        </p:txBody>
      </p:sp>
      <p:sp>
        <p:nvSpPr>
          <p:cNvPr id="9" name="Diagrama de flujo: conector 11"/>
          <p:cNvSpPr>
            <a:spLocks noChangeArrowheads="1"/>
          </p:cNvSpPr>
          <p:nvPr/>
        </p:nvSpPr>
        <p:spPr bwMode="auto">
          <a:xfrm>
            <a:off x="3120308" y="2996952"/>
            <a:ext cx="2609850" cy="1533525"/>
          </a:xfrm>
          <a:prstGeom prst="flowChartConnector">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GRUPO ESCALA MONTA</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Ñ</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ISMO Y EXPLORACI</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Ó</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N A.C.</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10" name="Diagrama de flujo: conector 10"/>
          <p:cNvSpPr>
            <a:spLocks noChangeArrowheads="1"/>
          </p:cNvSpPr>
          <p:nvPr/>
        </p:nvSpPr>
        <p:spPr bwMode="auto">
          <a:xfrm>
            <a:off x="6096775" y="2811214"/>
            <a:ext cx="2219325" cy="1809750"/>
          </a:xfrm>
          <a:prstGeom prst="flowChartConnector">
            <a:avLst/>
          </a:prstGeo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MOVIMIENTO SALVEMOS AL CA</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Ñ</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ON DEL SUMIDERO</a:t>
            </a: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11" name="Diagrama de flujo: conector 13"/>
          <p:cNvSpPr>
            <a:spLocks noChangeArrowheads="1"/>
          </p:cNvSpPr>
          <p:nvPr/>
        </p:nvSpPr>
        <p:spPr bwMode="auto">
          <a:xfrm>
            <a:off x="537117" y="4895351"/>
            <a:ext cx="2419350" cy="1714500"/>
          </a:xfrm>
          <a:prstGeom prst="flowChartConnector">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GRUPO ESCALA, MONTA</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Ñ</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ISMO Y EXPLORACION A.C.</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12" name="Diagrama de flujo: conector 12"/>
          <p:cNvSpPr>
            <a:spLocks noChangeArrowheads="1"/>
          </p:cNvSpPr>
          <p:nvPr/>
        </p:nvSpPr>
        <p:spPr bwMode="auto">
          <a:xfrm>
            <a:off x="3210668" y="4895351"/>
            <a:ext cx="2657475" cy="1800225"/>
          </a:xfrm>
          <a:prstGeom prst="flowChartConnector">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GRUPO ESCALA, MONTA</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Ñ</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ISMO Y EXPLORACION A.C.</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13" name="Diagrama de flujo: conector 14"/>
          <p:cNvSpPr>
            <a:spLocks noChangeArrowheads="1"/>
          </p:cNvSpPr>
          <p:nvPr/>
        </p:nvSpPr>
        <p:spPr bwMode="auto">
          <a:xfrm>
            <a:off x="6084168" y="5138238"/>
            <a:ext cx="2219325" cy="1314450"/>
          </a:xfrm>
          <a:prstGeom prst="flowChartConnector">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JOVENES EN ACCI</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Ó</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N AL CAMBIO CLIM</a:t>
            </a:r>
            <a:r>
              <a:rPr kumimoji="0" lang="es-MX" altLang="es-MX" sz="1200" b="0" i="0" u="none" strike="noStrike" cap="none" normalizeH="0" baseline="0" dirty="0">
                <a:ln>
                  <a:noFill/>
                </a:ln>
                <a:solidFill>
                  <a:schemeClr val="tx1"/>
                </a:solidFill>
                <a:effectLst/>
                <a:latin typeface="Calibri"/>
                <a:ea typeface="Calibri" pitchFamily="34" charset="0"/>
                <a:cs typeface="Arial" pitchFamily="34" charset="0"/>
              </a:rPr>
              <a:t>Á</a:t>
            </a:r>
            <a:r>
              <a:rPr kumimoji="0" lang="es-MX" altLang="es-MX" sz="1200" b="0" i="0" u="none" strike="noStrike" cap="none" normalizeH="0" baseline="0" dirty="0">
                <a:ln>
                  <a:noFill/>
                </a:ln>
                <a:solidFill>
                  <a:schemeClr val="tx1"/>
                </a:solidFill>
                <a:effectLst/>
                <a:latin typeface="Arial" pitchFamily="34" charset="0"/>
                <a:ea typeface="Calibri" pitchFamily="34" charset="0"/>
                <a:cs typeface="Arial" pitchFamily="34" charset="0"/>
              </a:rPr>
              <a:t>TICO.</a:t>
            </a:r>
            <a:endParaRPr kumimoji="0" lang="es-MX" altLang="es-MX"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62367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7D1CC74-25BC-45C0-8B2C-724067EA87E8}"/>
              </a:ext>
            </a:extLst>
          </p:cNvPr>
          <p:cNvSpPr/>
          <p:nvPr/>
        </p:nvSpPr>
        <p:spPr>
          <a:xfrm>
            <a:off x="1691680" y="1412776"/>
            <a:ext cx="5904656" cy="36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8800" dirty="0"/>
              <a:t>MATRIZ</a:t>
            </a:r>
          </a:p>
        </p:txBody>
      </p:sp>
      <p:sp>
        <p:nvSpPr>
          <p:cNvPr id="3" name="CuadroTexto 2">
            <a:extLst>
              <a:ext uri="{FF2B5EF4-FFF2-40B4-BE49-F238E27FC236}">
                <a16:creationId xmlns:a16="http://schemas.microsoft.com/office/drawing/2014/main" xmlns="" id="{6928AC75-7E48-47E5-A2DA-92A87E344222}"/>
              </a:ext>
            </a:extLst>
          </p:cNvPr>
          <p:cNvSpPr txBox="1"/>
          <p:nvPr/>
        </p:nvSpPr>
        <p:spPr>
          <a:xfrm>
            <a:off x="3949747" y="5373216"/>
            <a:ext cx="1388522" cy="369332"/>
          </a:xfrm>
          <a:prstGeom prst="rect">
            <a:avLst/>
          </a:prstGeom>
          <a:noFill/>
        </p:spPr>
        <p:txBody>
          <a:bodyPr wrap="none" rtlCol="0">
            <a:spAutoFit/>
          </a:bodyPr>
          <a:lstStyle/>
          <a:p>
            <a:r>
              <a:rPr lang="es-MX" dirty="0"/>
              <a:t>EJE CENTRAL</a:t>
            </a:r>
          </a:p>
        </p:txBody>
      </p:sp>
    </p:spTree>
    <p:extLst>
      <p:ext uri="{BB962C8B-B14F-4D97-AF65-F5344CB8AC3E}">
        <p14:creationId xmlns:p14="http://schemas.microsoft.com/office/powerpoint/2010/main" val="296507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806F371D-57B6-4CFD-8EC3-6D93B2750032}"/>
              </a:ext>
            </a:extLst>
          </p:cNvPr>
          <p:cNvSpPr/>
          <p:nvPr/>
        </p:nvSpPr>
        <p:spPr>
          <a:xfrm>
            <a:off x="251520" y="1268760"/>
            <a:ext cx="4572000" cy="4825039"/>
          </a:xfrm>
          <a:prstGeom prst="rect">
            <a:avLst/>
          </a:prstGeom>
        </p:spPr>
        <p:txBody>
          <a:bodyPr>
            <a:spAutoFit/>
          </a:bodyPr>
          <a:lstStyle/>
          <a:p>
            <a:pPr algn="just">
              <a:lnSpc>
                <a:spcPct val="107000"/>
              </a:lnSpc>
              <a:spcAft>
                <a:spcPts val="800"/>
              </a:spcAft>
            </a:pPr>
            <a:r>
              <a:rPr lang="es-MX" dirty="0">
                <a:latin typeface="Arial" panose="020B0604020202020204" pitchFamily="34" charset="0"/>
                <a:ea typeface="Calibri" panose="020F0502020204030204" pitchFamily="34" charset="0"/>
                <a:cs typeface="Times New Roman" panose="02020603050405020304" pitchFamily="18" charset="0"/>
              </a:rPr>
              <a:t>No </a:t>
            </a:r>
            <a:r>
              <a:rPr lang="es-ES_tradnl" dirty="0">
                <a:solidFill>
                  <a:srgbClr val="000000"/>
                </a:solidFill>
                <a:latin typeface="Arial" panose="020B0604020202020204" pitchFamily="34" charset="0"/>
                <a:ea typeface="Calibri" panose="020F0502020204030204" pitchFamily="34" charset="0"/>
                <a:cs typeface="Times New Roman" panose="02020603050405020304" pitchFamily="18" charset="0"/>
              </a:rPr>
              <a:t>se reconoce a la </a:t>
            </a:r>
            <a:r>
              <a:rPr lang="es-ES_tradnl" dirty="0">
                <a:solidFill>
                  <a:srgbClr val="FF0000"/>
                </a:solidFill>
                <a:latin typeface="Arial" panose="020B0604020202020204" pitchFamily="34" charset="0"/>
                <a:ea typeface="Calibri" panose="020F0502020204030204" pitchFamily="34" charset="0"/>
                <a:cs typeface="Times New Roman" panose="02020603050405020304" pitchFamily="18" charset="0"/>
              </a:rPr>
              <a:t>naturaleza como víctima</a:t>
            </a:r>
            <a:r>
              <a:rPr lang="es-ES_tradnl" dirty="0">
                <a:solidFill>
                  <a:srgbClr val="000000"/>
                </a:solidFill>
                <a:latin typeface="Arial" panose="020B0604020202020204" pitchFamily="34" charset="0"/>
                <a:ea typeface="Calibri" panose="020F0502020204030204" pitchFamily="34" charset="0"/>
                <a:cs typeface="Times New Roman" panose="02020603050405020304" pitchFamily="18" charset="0"/>
              </a:rPr>
              <a:t>, sin embargo, el Código Penal Federal sí contempla delitos contra el ambiente y la gestión ambiental, castigando a quienes no apliquen medidas de prevención y seguridad para el caso de realizar actividades de descarga o actividades con sustancias consideradas peligrosas y que puedan causar un daño a recursos naturales, a la flora, a la fauna, a los ecosistemas, a la calidad del agua, al suelo, subsuelo o al ambiente. Las penas contempladas por el Código Penal Federal se incrementan si las actividades se realizan en áreas naturales protegidas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200" dirty="0">
                <a:latin typeface="Calibri" panose="020F0502020204030204" pitchFamily="34" charset="0"/>
                <a:ea typeface="Calibri" panose="020F0502020204030204" pitchFamily="34" charset="0"/>
                <a:cs typeface="Times New Roman" panose="02020603050405020304" pitchFamily="18" charset="0"/>
              </a:rPr>
              <a:t>Código Penal Federal ultima reforma publicada DOF 12-04-2019.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50" descr="/Fotos%20meseta%2029/07/2017/DSCN6937.JPG">
            <a:extLst>
              <a:ext uri="{FF2B5EF4-FFF2-40B4-BE49-F238E27FC236}">
                <a16:creationId xmlns:a16="http://schemas.microsoft.com/office/drawing/2014/main" xmlns="" id="{C0CBAE5E-526E-469B-BC33-C06C3DEE8A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576" y="332655"/>
            <a:ext cx="3354387" cy="7920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Imagen 52" descr="/Fotos%20meseta%2029/07/2017/DSCN6939.JPG">
            <a:extLst>
              <a:ext uri="{FF2B5EF4-FFF2-40B4-BE49-F238E27FC236}">
                <a16:creationId xmlns:a16="http://schemas.microsoft.com/office/drawing/2014/main" xmlns="" id="{C13225FB-0E76-44BA-A82B-66E64AB8A2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7061" y="246211"/>
            <a:ext cx="3316288" cy="20450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Imagen 51" descr="../Documents/Fotos%20meseta%2029:07:2017/DSCN6944.JPG">
            <a:extLst>
              <a:ext uri="{FF2B5EF4-FFF2-40B4-BE49-F238E27FC236}">
                <a16:creationId xmlns:a16="http://schemas.microsoft.com/office/drawing/2014/main" xmlns="" id="{47E12C31-A27A-49A9-8140-C446196615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217" y="2459334"/>
            <a:ext cx="3355975" cy="1700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Imagen 54" descr="../Documents/Fotos%20meseta%2029:07:2017/DSCN6942.JPG">
            <a:extLst>
              <a:ext uri="{FF2B5EF4-FFF2-40B4-BE49-F238E27FC236}">
                <a16:creationId xmlns:a16="http://schemas.microsoft.com/office/drawing/2014/main" xmlns="" id="{E1EAEFE2-C5C4-4DA4-AA1B-0E0475C110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78066" y="4328167"/>
            <a:ext cx="2914278" cy="1746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4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55676" y="332656"/>
            <a:ext cx="5832648" cy="3416320"/>
          </a:xfrm>
          <a:prstGeom prst="rect">
            <a:avLst/>
          </a:prstGeom>
          <a:solidFill>
            <a:schemeClr val="accent2">
              <a:lumMod val="40000"/>
              <a:lumOff val="60000"/>
            </a:schemeClr>
          </a:solidFill>
        </p:spPr>
        <p:txBody>
          <a:bodyPr wrap="square" rtlCol="0">
            <a:spAutoFit/>
          </a:bodyPr>
          <a:lstStyle/>
          <a:p>
            <a:pPr algn="ctr"/>
            <a:r>
              <a:rPr lang="es-MX" dirty="0"/>
              <a:t>El Pacto Internacional de Derechos Económicos, Sociales y Culturales, fue aprobado mediante la resolución 2200 A (XXI), del 16 de diciembre de 1966, por la Asamblea General de la Organización de las Naciones Unidas (ONU), de manera conjunta con la aprobación del Pacto Internacional de Derechos Civiles y Políticos (PIDCP). Ambos tratados desarrollan el contenido de la Declaración Universal de Derechos Humanos y son obligatorios para los Estados que han manifestado su consentimiento de quedar vinculados a ellos, como es el caso del Estado mexicano, que se adhirió al PIDESC el 23 de marzo de 1981, entrando en vigor en nuestro país el</a:t>
            </a:r>
            <a:endParaRPr lang="es-MX" sz="4000" dirty="0"/>
          </a:p>
        </p:txBody>
      </p:sp>
      <p:pic>
        <p:nvPicPr>
          <p:cNvPr id="1026" name="Picture 2" descr="Resultado de imagen para constitucion politica de mexico 2019 pdf">
            <a:extLst>
              <a:ext uri="{FF2B5EF4-FFF2-40B4-BE49-F238E27FC236}">
                <a16:creationId xmlns:a16="http://schemas.microsoft.com/office/drawing/2014/main" xmlns="" id="{B2DD19FF-312F-4E51-BFB4-AD9FF334D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509120"/>
            <a:ext cx="1828800"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xmlns="" id="{5A07FC0F-EF67-409B-985C-DBF16473EF70}"/>
              </a:ext>
            </a:extLst>
          </p:cNvPr>
          <p:cNvSpPr/>
          <p:nvPr/>
        </p:nvSpPr>
        <p:spPr>
          <a:xfrm>
            <a:off x="2267744" y="4149080"/>
            <a:ext cx="6984776" cy="2246769"/>
          </a:xfrm>
          <a:prstGeom prst="rect">
            <a:avLst/>
          </a:prstGeom>
        </p:spPr>
        <p:txBody>
          <a:bodyPr wrap="square">
            <a:spAutoFit/>
          </a:bodyPr>
          <a:lstStyle/>
          <a:p>
            <a:r>
              <a:rPr lang="es-MX" sz="1400" dirty="0">
                <a:latin typeface="Arial" panose="020B0604020202020204" pitchFamily="34" charset="0"/>
                <a:ea typeface="Calibri" panose="020F0502020204030204" pitchFamily="34" charset="0"/>
              </a:rPr>
              <a:t>Año 2011 se establece la obligación por parte de las autoridades, en el ámbito de su competencia, de </a:t>
            </a:r>
            <a:r>
              <a:rPr lang="es-MX" sz="1400" dirty="0">
                <a:solidFill>
                  <a:schemeClr val="accent6">
                    <a:lumMod val="75000"/>
                  </a:schemeClr>
                </a:solidFill>
                <a:latin typeface="Arial" panose="020B0604020202020204" pitchFamily="34" charset="0"/>
                <a:ea typeface="Calibri" panose="020F0502020204030204" pitchFamily="34" charset="0"/>
              </a:rPr>
              <a:t>promover, respetar y garantizar los derechos humanos reconocidos en la Constitución</a:t>
            </a:r>
            <a:r>
              <a:rPr lang="es-MX" sz="1400" dirty="0">
                <a:latin typeface="Arial" panose="020B0604020202020204" pitchFamily="34" charset="0"/>
                <a:ea typeface="Calibri" panose="020F0502020204030204" pitchFamily="34" charset="0"/>
              </a:rPr>
              <a:t> y en los tratados internacionales. En este sentido, como uno de los diverso instrumentos jurídicos para garantizar nuestro derecho a un medio ambiente sano, se encuentran las Áreas Naturales Protegidas, tal es el caso de la Zona Sujeta a Conservación Ecológica, las propiedades privadas “Cerro </a:t>
            </a:r>
            <a:r>
              <a:rPr lang="es-MX" sz="1400" dirty="0" err="1">
                <a:latin typeface="Arial" panose="020B0604020202020204" pitchFamily="34" charset="0"/>
                <a:ea typeface="Calibri" panose="020F0502020204030204" pitchFamily="34" charset="0"/>
              </a:rPr>
              <a:t>Mactumatza</a:t>
            </a:r>
            <a:r>
              <a:rPr lang="es-MX" sz="1400" dirty="0">
                <a:latin typeface="Arial" panose="020B0604020202020204" pitchFamily="34" charset="0"/>
                <a:ea typeface="Calibri" panose="020F0502020204030204" pitchFamily="34" charset="0"/>
              </a:rPr>
              <a:t>” y del corredor “Cerro </a:t>
            </a:r>
            <a:r>
              <a:rPr lang="es-MX" sz="1400" dirty="0" err="1">
                <a:latin typeface="Arial" panose="020B0604020202020204" pitchFamily="34" charset="0"/>
                <a:ea typeface="Calibri" panose="020F0502020204030204" pitchFamily="34" charset="0"/>
              </a:rPr>
              <a:t>Mactumatza</a:t>
            </a:r>
            <a:r>
              <a:rPr lang="es-MX" sz="1400" dirty="0">
                <a:latin typeface="Arial" panose="020B0604020202020204" pitchFamily="34" charset="0"/>
                <a:ea typeface="Calibri" panose="020F0502020204030204" pitchFamily="34" charset="0"/>
              </a:rPr>
              <a:t>-Meseta de Copoya”, toda vez que </a:t>
            </a:r>
            <a:r>
              <a:rPr lang="es-MX" sz="1400" dirty="0">
                <a:solidFill>
                  <a:srgbClr val="FF0000"/>
                </a:solidFill>
                <a:latin typeface="Arial" panose="020B0604020202020204" pitchFamily="34" charset="0"/>
                <a:ea typeface="Calibri" panose="020F0502020204030204" pitchFamily="34" charset="0"/>
              </a:rPr>
              <a:t>se reconoce la importancia de los servicios ambientales que proporciona el área para nuestra vida y calidad de vida, de forma directa los habitantes de la ciudad de Tuxtla Gutiérrez, Chiapas</a:t>
            </a:r>
            <a:endParaRPr lang="es-MX" sz="1400" dirty="0">
              <a:solidFill>
                <a:srgbClr val="FF0000"/>
              </a:solidFill>
            </a:endParaRPr>
          </a:p>
        </p:txBody>
      </p:sp>
      <p:sp>
        <p:nvSpPr>
          <p:cNvPr id="4" name="Flecha: a la derecha 3">
            <a:extLst>
              <a:ext uri="{FF2B5EF4-FFF2-40B4-BE49-F238E27FC236}">
                <a16:creationId xmlns:a16="http://schemas.microsoft.com/office/drawing/2014/main" xmlns="" id="{29CB4C12-AFA7-4234-A82E-30A5D020AAC7}"/>
              </a:ext>
            </a:extLst>
          </p:cNvPr>
          <p:cNvSpPr/>
          <p:nvPr/>
        </p:nvSpPr>
        <p:spPr>
          <a:xfrm>
            <a:off x="2008312" y="5013176"/>
            <a:ext cx="2594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esquinas redondeadas 4">
            <a:extLst>
              <a:ext uri="{FF2B5EF4-FFF2-40B4-BE49-F238E27FC236}">
                <a16:creationId xmlns:a16="http://schemas.microsoft.com/office/drawing/2014/main" xmlns="" id="{C26B545D-682F-4846-8070-7AE118EA8F19}"/>
              </a:ext>
            </a:extLst>
          </p:cNvPr>
          <p:cNvSpPr/>
          <p:nvPr/>
        </p:nvSpPr>
        <p:spPr>
          <a:xfrm>
            <a:off x="107504" y="1052736"/>
            <a:ext cx="1440160"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rgbClr val="FF0000"/>
                </a:solidFill>
              </a:rPr>
              <a:t>CONTEXTO JURIDICO</a:t>
            </a:r>
          </a:p>
          <a:p>
            <a:pPr algn="ctr"/>
            <a:r>
              <a:rPr lang="es-MX" dirty="0">
                <a:solidFill>
                  <a:srgbClr val="FF0000"/>
                </a:solidFill>
              </a:rPr>
              <a:t>SOCIAL</a:t>
            </a:r>
          </a:p>
          <a:p>
            <a:pPr algn="ctr"/>
            <a:r>
              <a:rPr lang="es-MX" dirty="0">
                <a:solidFill>
                  <a:srgbClr val="FF0000"/>
                </a:solidFill>
              </a:rPr>
              <a:t>CULTURAL</a:t>
            </a:r>
          </a:p>
        </p:txBody>
      </p:sp>
    </p:spTree>
    <p:extLst>
      <p:ext uri="{BB962C8B-B14F-4D97-AF65-F5344CB8AC3E}">
        <p14:creationId xmlns:p14="http://schemas.microsoft.com/office/powerpoint/2010/main" val="218326181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2C2B0CAD-C293-4994-84DB-7B1D9E65A740}"/>
              </a:ext>
            </a:extLst>
          </p:cNvPr>
          <p:cNvSpPr/>
          <p:nvPr/>
        </p:nvSpPr>
        <p:spPr>
          <a:xfrm>
            <a:off x="251520" y="1124744"/>
            <a:ext cx="2880320" cy="5078313"/>
          </a:xfrm>
          <a:prstGeom prst="rect">
            <a:avLst/>
          </a:prstGeom>
        </p:spPr>
        <p:txBody>
          <a:bodyPr wrap="square">
            <a:spAutoFit/>
          </a:bodyPr>
          <a:lstStyle/>
          <a:p>
            <a:r>
              <a:rPr lang="es-MX" dirty="0">
                <a:latin typeface="Arial" panose="020B0604020202020204" pitchFamily="34" charset="0"/>
                <a:ea typeface="Calibri" panose="020F0502020204030204" pitchFamily="34" charset="0"/>
              </a:rPr>
              <a:t>Mediante publicación </a:t>
            </a:r>
            <a:r>
              <a:rPr lang="es-MX" dirty="0">
                <a:solidFill>
                  <a:srgbClr val="FF0000"/>
                </a:solidFill>
                <a:latin typeface="Arial" panose="020B0604020202020204" pitchFamily="34" charset="0"/>
                <a:ea typeface="Calibri" panose="020F0502020204030204" pitchFamily="34" charset="0"/>
              </a:rPr>
              <a:t>No. 090-A-2013 </a:t>
            </a:r>
            <a:r>
              <a:rPr lang="es-MX" dirty="0">
                <a:latin typeface="Arial" panose="020B0604020202020204" pitchFamily="34" charset="0"/>
                <a:ea typeface="Calibri" panose="020F0502020204030204" pitchFamily="34" charset="0"/>
              </a:rPr>
              <a:t>del periódico oficial del estado de Chiapas de fecha 08 de Mayo de 2013  y </a:t>
            </a:r>
            <a:r>
              <a:rPr lang="es-MX" dirty="0">
                <a:solidFill>
                  <a:srgbClr val="FF0000"/>
                </a:solidFill>
                <a:latin typeface="Arial" panose="020B0604020202020204" pitchFamily="34" charset="0"/>
                <a:ea typeface="Calibri" panose="020F0502020204030204" pitchFamily="34" charset="0"/>
              </a:rPr>
              <a:t>Pub No. 1006-A-2015 </a:t>
            </a:r>
            <a:r>
              <a:rPr lang="es-MX" dirty="0">
                <a:latin typeface="Arial" panose="020B0604020202020204" pitchFamily="34" charset="0"/>
                <a:ea typeface="Calibri" panose="020F0502020204030204" pitchFamily="34" charset="0"/>
              </a:rPr>
              <a:t>por el que a su letra dice “</a:t>
            </a:r>
            <a:r>
              <a:rPr lang="es-MX" dirty="0">
                <a:solidFill>
                  <a:srgbClr val="FF0000"/>
                </a:solidFill>
                <a:latin typeface="Arial" panose="020B0604020202020204" pitchFamily="34" charset="0"/>
                <a:ea typeface="Calibri" panose="020F0502020204030204" pitchFamily="34" charset="0"/>
              </a:rPr>
              <a:t>Decreto por el que se reforman y adicionan diversas disposiciones del decreto por el que se declara Área Natural Protegida con el carácter de Reserva Estatal, las propiedades privadas del Cerro </a:t>
            </a:r>
            <a:r>
              <a:rPr lang="es-MX" dirty="0" err="1">
                <a:solidFill>
                  <a:srgbClr val="FF0000"/>
                </a:solidFill>
                <a:latin typeface="Arial" panose="020B0604020202020204" pitchFamily="34" charset="0"/>
                <a:ea typeface="Calibri" panose="020F0502020204030204" pitchFamily="34" charset="0"/>
              </a:rPr>
              <a:t>Mactumactzá</a:t>
            </a:r>
            <a:r>
              <a:rPr lang="es-MX" dirty="0">
                <a:solidFill>
                  <a:srgbClr val="FF0000"/>
                </a:solidFill>
                <a:latin typeface="Arial" panose="020B0604020202020204" pitchFamily="34" charset="0"/>
                <a:ea typeface="Calibri" panose="020F0502020204030204" pitchFamily="34" charset="0"/>
              </a:rPr>
              <a:t>, en el municipio de Tuxtla Gutiérrez, Chiapas.</a:t>
            </a:r>
            <a:r>
              <a:rPr lang="es-MX" dirty="0">
                <a:latin typeface="Arial" panose="020B0604020202020204" pitchFamily="34" charset="0"/>
                <a:ea typeface="Calibri" panose="020F0502020204030204" pitchFamily="34" charset="0"/>
              </a:rPr>
              <a:t> </a:t>
            </a:r>
            <a:endParaRPr lang="es-MX" dirty="0"/>
          </a:p>
        </p:txBody>
      </p:sp>
      <p:pic>
        <p:nvPicPr>
          <p:cNvPr id="3" name="Imagen 2">
            <a:extLst>
              <a:ext uri="{FF2B5EF4-FFF2-40B4-BE49-F238E27FC236}">
                <a16:creationId xmlns:a16="http://schemas.microsoft.com/office/drawing/2014/main" xmlns="" id="{6BBD0716-FA90-4A14-B1F0-531FF903FBE8}"/>
              </a:ext>
            </a:extLst>
          </p:cNvPr>
          <p:cNvPicPr>
            <a:picLocks noChangeAspect="1"/>
          </p:cNvPicPr>
          <p:nvPr/>
        </p:nvPicPr>
        <p:blipFill>
          <a:blip r:embed="rId2"/>
          <a:stretch>
            <a:fillRect/>
          </a:stretch>
        </p:blipFill>
        <p:spPr>
          <a:xfrm>
            <a:off x="3423370" y="432048"/>
            <a:ext cx="5177584" cy="5993904"/>
          </a:xfrm>
          <a:prstGeom prst="rect">
            <a:avLst/>
          </a:prstGeom>
        </p:spPr>
      </p:pic>
    </p:spTree>
    <p:extLst>
      <p:ext uri="{BB962C8B-B14F-4D97-AF65-F5344CB8AC3E}">
        <p14:creationId xmlns:p14="http://schemas.microsoft.com/office/powerpoint/2010/main" val="226127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xmlns="" id="{6B4AEB20-31D5-4C47-B84F-590E8E9A0E71}"/>
              </a:ext>
            </a:extLst>
          </p:cNvPr>
          <p:cNvSpPr/>
          <p:nvPr/>
        </p:nvSpPr>
        <p:spPr>
          <a:xfrm>
            <a:off x="395536" y="404664"/>
            <a:ext cx="194421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2870 HAS PROTECCION</a:t>
            </a:r>
          </a:p>
        </p:txBody>
      </p:sp>
      <p:sp>
        <p:nvSpPr>
          <p:cNvPr id="3" name="Flecha: a la derecha 2">
            <a:extLst>
              <a:ext uri="{FF2B5EF4-FFF2-40B4-BE49-F238E27FC236}">
                <a16:creationId xmlns:a16="http://schemas.microsoft.com/office/drawing/2014/main" xmlns="" id="{3A2DC657-5113-41E0-9C6E-8CC68A3748A9}"/>
              </a:ext>
            </a:extLst>
          </p:cNvPr>
          <p:cNvSpPr/>
          <p:nvPr/>
        </p:nvSpPr>
        <p:spPr>
          <a:xfrm>
            <a:off x="2421618" y="620688"/>
            <a:ext cx="936104" cy="6480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4" name="Elipse 3">
            <a:extLst>
              <a:ext uri="{FF2B5EF4-FFF2-40B4-BE49-F238E27FC236}">
                <a16:creationId xmlns:a16="http://schemas.microsoft.com/office/drawing/2014/main" xmlns="" id="{3D1B3608-658C-4E98-BF13-2DFF37641C22}"/>
              </a:ext>
            </a:extLst>
          </p:cNvPr>
          <p:cNvSpPr/>
          <p:nvPr/>
        </p:nvSpPr>
        <p:spPr>
          <a:xfrm>
            <a:off x="3563888" y="332656"/>
            <a:ext cx="2222392"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SEMAHN</a:t>
            </a:r>
          </a:p>
          <a:p>
            <a:pPr algn="ctr"/>
            <a:r>
              <a:rPr lang="es-MX" dirty="0"/>
              <a:t>COMO RESPONSAB LE</a:t>
            </a:r>
          </a:p>
        </p:txBody>
      </p:sp>
      <p:sp>
        <p:nvSpPr>
          <p:cNvPr id="6" name="Flecha: a la derecha 5">
            <a:extLst>
              <a:ext uri="{FF2B5EF4-FFF2-40B4-BE49-F238E27FC236}">
                <a16:creationId xmlns:a16="http://schemas.microsoft.com/office/drawing/2014/main" xmlns="" id="{EE81973D-D988-4414-90A8-B9991D12DAC5}"/>
              </a:ext>
            </a:extLst>
          </p:cNvPr>
          <p:cNvSpPr/>
          <p:nvPr/>
        </p:nvSpPr>
        <p:spPr>
          <a:xfrm>
            <a:off x="5819307" y="476672"/>
            <a:ext cx="936104" cy="6480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xmlns="" id="{0E1C1FEF-B489-41AE-85B6-45BA3DA4C130}"/>
              </a:ext>
            </a:extLst>
          </p:cNvPr>
          <p:cNvSpPr/>
          <p:nvPr/>
        </p:nvSpPr>
        <p:spPr>
          <a:xfrm>
            <a:off x="4675084" y="1484784"/>
            <a:ext cx="4073380" cy="2462213"/>
          </a:xfrm>
          <a:prstGeom prst="rect">
            <a:avLst/>
          </a:prstGeom>
        </p:spPr>
        <p:txBody>
          <a:bodyPr wrap="square">
            <a:spAutoFit/>
          </a:bodyPr>
          <a:lstStyle/>
          <a:p>
            <a:r>
              <a:rPr lang="es-MX" sz="1400" dirty="0">
                <a:latin typeface="Arial" panose="020B0604020202020204" pitchFamily="34" charset="0"/>
                <a:ea typeface="Calibri" panose="020F0502020204030204" pitchFamily="34" charset="0"/>
              </a:rPr>
              <a:t>la Unión para la Conservación de la Meseta de Copoya y los ejidatarios de Copoya inician una lucha contra el gobierno estatal con base al artículo 6 inciso A, fracciones I y III y 8 de la Constitución Política de los Estados Unidos Mexicanos y en seguimiento a los diversos procesos abiertos a las autoridades correspondientes; se empezó a generar una serie de cuestionamientos sobre la situación actual que se vive en dicha reserva, ya que la administración del sexenio anterior 2012-2018 </a:t>
            </a:r>
            <a:endParaRPr lang="es-MX" sz="1400" dirty="0"/>
          </a:p>
        </p:txBody>
      </p:sp>
      <p:sp>
        <p:nvSpPr>
          <p:cNvPr id="8" name="Rectángulo 7">
            <a:extLst>
              <a:ext uri="{FF2B5EF4-FFF2-40B4-BE49-F238E27FC236}">
                <a16:creationId xmlns:a16="http://schemas.microsoft.com/office/drawing/2014/main" xmlns="" id="{41CEC992-FB68-4544-BE70-8E96C43FBD85}"/>
              </a:ext>
            </a:extLst>
          </p:cNvPr>
          <p:cNvSpPr/>
          <p:nvPr/>
        </p:nvSpPr>
        <p:spPr>
          <a:xfrm>
            <a:off x="0" y="2708239"/>
            <a:ext cx="4572000" cy="3970318"/>
          </a:xfrm>
          <a:prstGeom prst="rect">
            <a:avLst/>
          </a:prstGeom>
        </p:spPr>
        <p:txBody>
          <a:bodyPr>
            <a:spAutoFit/>
          </a:bodyPr>
          <a:lstStyle/>
          <a:p>
            <a:pPr marL="342900" lvl="0" indent="-342900" algn="just">
              <a:spcAft>
                <a:spcPts val="0"/>
              </a:spcAft>
              <a:buFont typeface="Symbol" panose="05050102010706020507" pitchFamily="18" charset="2"/>
              <a:buChar char=""/>
              <a:tabLst>
                <a:tab pos="4791075" algn="l"/>
              </a:tabLst>
            </a:pPr>
            <a:r>
              <a:rPr lang="es-ES_tradnl" dirty="0">
                <a:latin typeface="Arial" panose="020B0604020202020204" pitchFamily="34" charset="0"/>
                <a:ea typeface="Times New Roman" panose="02020603050405020304" pitchFamily="18" charset="0"/>
                <a:cs typeface="Times New Roman" panose="02020603050405020304" pitchFamily="18" charset="0"/>
              </a:rPr>
              <a:t>¿Qué acciones han realizado las dependencias señaladas con anterioridad para resolver la problemática denunciada?</a:t>
            </a:r>
            <a:endParaRPr lang="es-MX"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791075" algn="l"/>
              </a:tabLst>
            </a:pPr>
            <a:r>
              <a:rPr lang="es-ES_tradnl" dirty="0">
                <a:latin typeface="Arial" panose="020B0604020202020204" pitchFamily="34" charset="0"/>
                <a:ea typeface="Times New Roman" panose="02020603050405020304" pitchFamily="18" charset="0"/>
                <a:cs typeface="Times New Roman" panose="02020603050405020304" pitchFamily="18" charset="0"/>
              </a:rPr>
              <a:t>Toda vez que se encuentra en un área natural protegida de competencia estatal, ¿Qué ha realizado la Secretaria de Medio Ambiente e Historia Natural del Estado para atender el daño ambiental?</a:t>
            </a:r>
            <a:endParaRPr lang="es-MX"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791075" algn="l"/>
              </a:tabLst>
            </a:pPr>
            <a:r>
              <a:rPr lang="es-ES_tradnl" dirty="0">
                <a:latin typeface="Arial" panose="020B0604020202020204" pitchFamily="34" charset="0"/>
                <a:ea typeface="Times New Roman" panose="02020603050405020304" pitchFamily="18" charset="0"/>
                <a:cs typeface="Times New Roman" panose="02020603050405020304" pitchFamily="18" charset="0"/>
              </a:rPr>
              <a:t>¿Qué pronunciamientos ha realizado el H. Ayuntamiento de Tuxtla Gutiérrez sobre los trabajos de coordinación con otras autoridades del gobierno estatal?</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Flecha: a la derecha 8">
            <a:extLst>
              <a:ext uri="{FF2B5EF4-FFF2-40B4-BE49-F238E27FC236}">
                <a16:creationId xmlns:a16="http://schemas.microsoft.com/office/drawing/2014/main" xmlns="" id="{3174CF96-BD5B-488C-8F01-50819E6445EE}"/>
              </a:ext>
            </a:extLst>
          </p:cNvPr>
          <p:cNvSpPr/>
          <p:nvPr/>
        </p:nvSpPr>
        <p:spPr>
          <a:xfrm rot="8330773">
            <a:off x="3575761" y="1928771"/>
            <a:ext cx="936104" cy="6480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pic>
        <p:nvPicPr>
          <p:cNvPr id="10" name="3 Imagen" descr="Imagen que contiene texto, mapa&#10;&#10;Descripción generada con confianza muy alta">
            <a:extLst>
              <a:ext uri="{FF2B5EF4-FFF2-40B4-BE49-F238E27FC236}">
                <a16:creationId xmlns:a16="http://schemas.microsoft.com/office/drawing/2014/main" xmlns="" id="{32FFFBE7-8C48-48A4-9EA0-3046500CA36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699756" y="4129606"/>
            <a:ext cx="4392488" cy="2376264"/>
          </a:xfrm>
          <a:prstGeom prst="rect">
            <a:avLst/>
          </a:prstGeom>
          <a:noFill/>
          <a:ln>
            <a:noFill/>
          </a:ln>
        </p:spPr>
      </p:pic>
    </p:spTree>
    <p:extLst>
      <p:ext uri="{BB962C8B-B14F-4D97-AF65-F5344CB8AC3E}">
        <p14:creationId xmlns:p14="http://schemas.microsoft.com/office/powerpoint/2010/main" val="422436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BB711F8-781B-4091-B566-22ED835468BD}"/>
              </a:ext>
            </a:extLst>
          </p:cNvPr>
          <p:cNvSpPr/>
          <p:nvPr/>
        </p:nvSpPr>
        <p:spPr>
          <a:xfrm>
            <a:off x="-18746" y="116632"/>
            <a:ext cx="4302714" cy="5078185"/>
          </a:xfrm>
          <a:prstGeom prst="rect">
            <a:avLst/>
          </a:prstGeom>
        </p:spPr>
        <p:txBody>
          <a:bodyPr wrap="square">
            <a:spAutoFit/>
          </a:bodyPr>
          <a:lstStyle/>
          <a:p>
            <a:pPr algn="just">
              <a:lnSpc>
                <a:spcPct val="107000"/>
              </a:lnSpc>
              <a:spcAft>
                <a:spcPts val="800"/>
              </a:spcAft>
              <a:tabLst>
                <a:tab pos="4791075" algn="l"/>
              </a:tabLst>
            </a:pPr>
            <a:r>
              <a:rPr lang="es-MX" dirty="0">
                <a:latin typeface="Arial" panose="020B0604020202020204" pitchFamily="34" charset="0"/>
                <a:ea typeface="Calibri" panose="020F0502020204030204" pitchFamily="34" charset="0"/>
                <a:cs typeface="Times New Roman" panose="02020603050405020304" pitchFamily="18" charset="0"/>
              </a:rPr>
              <a:t>Si bien es cierto, </a:t>
            </a:r>
            <a:r>
              <a:rPr lang="es-MX" dirty="0">
                <a:solidFill>
                  <a:srgbClr val="FF0000"/>
                </a:solidFill>
                <a:latin typeface="Arial" panose="020B0604020202020204" pitchFamily="34" charset="0"/>
                <a:ea typeface="Calibri" panose="020F0502020204030204" pitchFamily="34" charset="0"/>
                <a:cs typeface="Times New Roman" panose="02020603050405020304" pitchFamily="18" charset="0"/>
              </a:rPr>
              <a:t>nuestro marco jurídico mexicano no contempla a la naturaleza como sujetos de derecho, pero otros países con constituciones mas vanguardistas tal es el caso de Bolivia y el Ecuador</a:t>
            </a:r>
            <a:r>
              <a:rPr lang="es-MX" dirty="0">
                <a:latin typeface="Arial" panose="020B0604020202020204" pitchFamily="34" charset="0"/>
                <a:ea typeface="Calibri" panose="020F0502020204030204" pitchFamily="34" charset="0"/>
                <a:cs typeface="Times New Roman" panose="02020603050405020304" pitchFamily="18" charset="0"/>
              </a:rPr>
              <a:t> si se les ha dotado derechos; por lo cual, debemos hacer una reflexión en las siguientes interrogantes: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791075" algn="l"/>
              </a:tabLst>
            </a:pPr>
            <a:r>
              <a:rPr lang="es-ES_tradnl"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¿Debe la naturaleza tener derechos propios y la posibilidad de ejercerlos? </a:t>
            </a:r>
            <a:endParaRPr lang="es-MX"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791075" algn="l"/>
              </a:tabLst>
            </a:pPr>
            <a:r>
              <a:rPr lang="es-ES_tradnl"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¿Debe la legalidad considerarla como sujeto de derechos? </a:t>
            </a:r>
            <a:endParaRPr lang="es-MX"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4791075" algn="l"/>
              </a:tabLst>
            </a:pPr>
            <a:r>
              <a:rPr lang="es-ES_tradnl"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¿Es más, debería tener la consideración de persona jurídica?</a:t>
            </a:r>
            <a:endParaRPr lang="es-MX"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a:p>
            <a:pPr marL="457200" algn="just">
              <a:spcAft>
                <a:spcPts val="0"/>
              </a:spcAft>
              <a:tabLst>
                <a:tab pos="4791075" algn="l"/>
              </a:tabLst>
            </a:pPr>
            <a:r>
              <a:rPr lang="es-ES_tradnl" dirty="0">
                <a:latin typeface="Arial" panose="020B0604020202020204" pitchFamily="34" charset="0"/>
                <a:ea typeface="Times New Roman" panose="02020603050405020304" pitchFamily="18" charset="0"/>
                <a:cs typeface="Times New Roman" panose="02020603050405020304" pitchFamily="18" charset="0"/>
              </a:rPr>
              <a:t> </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xmlns="" id="{BC18F3C4-8696-43F9-9036-33E206378230}"/>
              </a:ext>
            </a:extLst>
          </p:cNvPr>
          <p:cNvSpPr/>
          <p:nvPr/>
        </p:nvSpPr>
        <p:spPr>
          <a:xfrm>
            <a:off x="4592715" y="188640"/>
            <a:ext cx="4572000" cy="3337388"/>
          </a:xfrm>
          <a:prstGeom prst="rect">
            <a:avLst/>
          </a:prstGeom>
        </p:spPr>
        <p:txBody>
          <a:bodyPr>
            <a:spAutoFit/>
          </a:bodyPr>
          <a:lstStyle/>
          <a:p>
            <a:pPr algn="just">
              <a:lnSpc>
                <a:spcPct val="107000"/>
              </a:lnSpc>
              <a:spcAft>
                <a:spcPts val="800"/>
              </a:spcAft>
              <a:tabLst>
                <a:tab pos="4791075" algn="l"/>
              </a:tabLst>
            </a:pPr>
            <a:r>
              <a:rPr lang="es-MX" dirty="0">
                <a:latin typeface="Arial" panose="020B0604020202020204" pitchFamily="34" charset="0"/>
                <a:ea typeface="Calibri" panose="020F0502020204030204" pitchFamily="34" charset="0"/>
                <a:cs typeface="Times New Roman" panose="02020603050405020304" pitchFamily="18" charset="0"/>
              </a:rPr>
              <a:t>El </a:t>
            </a:r>
            <a:r>
              <a:rPr lang="es-MX" dirty="0">
                <a:solidFill>
                  <a:srgbClr val="FF0000"/>
                </a:solidFill>
                <a:latin typeface="Arial" panose="020B0604020202020204" pitchFamily="34" charset="0"/>
                <a:ea typeface="Calibri" panose="020F0502020204030204" pitchFamily="34" charset="0"/>
                <a:cs typeface="Times New Roman" panose="02020603050405020304" pitchFamily="18" charset="0"/>
              </a:rPr>
              <a:t>estado mexicano es el responsable de legislar sus políticas públicas</a:t>
            </a:r>
            <a:r>
              <a:rPr lang="es-MX" dirty="0">
                <a:latin typeface="Arial" panose="020B0604020202020204" pitchFamily="34" charset="0"/>
                <a:ea typeface="Calibri" panose="020F0502020204030204" pitchFamily="34" charset="0"/>
                <a:cs typeface="Times New Roman" panose="02020603050405020304" pitchFamily="18" charset="0"/>
              </a:rPr>
              <a:t> a través de las facultades que se les otorgan a los congresos locales y al congreso de la unión para mandar iniciativas para la promulgación de leyes que pudieran dotar de derechos a la naturaleza, pero lamentablemente nuestro país se encuentra lejos de legislar en esa materia debido a la falta de cultura ambiental en la sociedad mexicana.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lecha: a la izquierda y derecha 3">
            <a:extLst>
              <a:ext uri="{FF2B5EF4-FFF2-40B4-BE49-F238E27FC236}">
                <a16:creationId xmlns:a16="http://schemas.microsoft.com/office/drawing/2014/main" xmlns="" id="{E4531BE8-A8FD-43F9-B94F-2FD2C7BB16F5}"/>
              </a:ext>
            </a:extLst>
          </p:cNvPr>
          <p:cNvSpPr/>
          <p:nvPr/>
        </p:nvSpPr>
        <p:spPr>
          <a:xfrm>
            <a:off x="4067944" y="1689871"/>
            <a:ext cx="648072" cy="193170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pic>
        <p:nvPicPr>
          <p:cNvPr id="5" name="Picture 13" descr="https://www.chiapasparalelo.com/wp-content/uploads/2017/06/maxresdefault-1-300x169.jpg">
            <a:extLst>
              <a:ext uri="{FF2B5EF4-FFF2-40B4-BE49-F238E27FC236}">
                <a16:creationId xmlns:a16="http://schemas.microsoft.com/office/drawing/2014/main" xmlns="" id="{89DE6580-3E2D-479F-88B5-4B08EA2B27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6016" y="3717032"/>
            <a:ext cx="3505572"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9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8B18BDBE-98EF-4621-A531-05A8D1F9B081}"/>
              </a:ext>
            </a:extLst>
          </p:cNvPr>
          <p:cNvSpPr/>
          <p:nvPr/>
        </p:nvSpPr>
        <p:spPr>
          <a:xfrm>
            <a:off x="467544" y="692696"/>
            <a:ext cx="3108543" cy="373757"/>
          </a:xfrm>
          <a:prstGeom prst="rect">
            <a:avLst/>
          </a:prstGeom>
        </p:spPr>
        <p:txBody>
          <a:bodyPr wrap="none">
            <a:spAutoFit/>
          </a:bodyPr>
          <a:lstStyle/>
          <a:p>
            <a:pPr algn="just">
              <a:lnSpc>
                <a:spcPct val="107000"/>
              </a:lnSpc>
              <a:spcAft>
                <a:spcPts val="800"/>
              </a:spcAft>
              <a:tabLst>
                <a:tab pos="4791075" algn="l"/>
              </a:tabLst>
            </a:pPr>
            <a:r>
              <a:rPr lang="es-MX" b="1" dirty="0">
                <a:latin typeface="Arial" panose="020B0604020202020204" pitchFamily="34" charset="0"/>
                <a:ea typeface="Calibri" panose="020F0502020204030204" pitchFamily="34" charset="0"/>
                <a:cs typeface="Times New Roman" panose="02020603050405020304" pitchFamily="18" charset="0"/>
              </a:rPr>
              <a:t>Principio de Progresividad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xmlns="" id="{BDF7C834-70CD-45C8-8A1E-F09E6A417228}"/>
              </a:ext>
            </a:extLst>
          </p:cNvPr>
          <p:cNvSpPr/>
          <p:nvPr/>
        </p:nvSpPr>
        <p:spPr>
          <a:xfrm>
            <a:off x="107504" y="1916832"/>
            <a:ext cx="4572000" cy="772712"/>
          </a:xfrm>
          <a:prstGeom prst="rect">
            <a:avLst/>
          </a:prstGeom>
        </p:spPr>
        <p:txBody>
          <a:bodyPr>
            <a:spAutoFit/>
          </a:bodyPr>
          <a:lstStyle/>
          <a:p>
            <a:pPr algn="just">
              <a:lnSpc>
                <a:spcPct val="107000"/>
              </a:lnSpc>
              <a:spcAft>
                <a:spcPts val="800"/>
              </a:spcAft>
              <a:tabLst>
                <a:tab pos="4791075" algn="l"/>
              </a:tabLst>
            </a:pPr>
            <a:r>
              <a:rPr lang="es-MX" b="1" dirty="0">
                <a:latin typeface="Arial" panose="020B060402020202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791075" algn="l"/>
              </a:tabLst>
            </a:pPr>
            <a:r>
              <a:rPr lang="es-MX" b="1" dirty="0">
                <a:latin typeface="Arial" panose="020B0604020202020204" pitchFamily="34" charset="0"/>
                <a:ea typeface="Calibri" panose="020F0502020204030204" pitchFamily="34" charset="0"/>
                <a:cs typeface="Times New Roman" panose="02020603050405020304" pitchFamily="18" charset="0"/>
              </a:rPr>
              <a:t>Convenio sobre la Diversidad Biológica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xmlns="" id="{3E95C3CC-5F4B-4B25-A8ED-9B3244A96535}"/>
              </a:ext>
            </a:extLst>
          </p:cNvPr>
          <p:cNvSpPr/>
          <p:nvPr/>
        </p:nvSpPr>
        <p:spPr>
          <a:xfrm>
            <a:off x="113420" y="3789040"/>
            <a:ext cx="4572000" cy="670120"/>
          </a:xfrm>
          <a:prstGeom prst="rect">
            <a:avLst/>
          </a:prstGeom>
        </p:spPr>
        <p:txBody>
          <a:bodyPr>
            <a:spAutoFit/>
          </a:bodyPr>
          <a:lstStyle/>
          <a:p>
            <a:pPr algn="just">
              <a:lnSpc>
                <a:spcPct val="107000"/>
              </a:lnSpc>
              <a:spcAft>
                <a:spcPts val="800"/>
              </a:spcAft>
              <a:tabLst>
                <a:tab pos="4791075" algn="l"/>
              </a:tabLst>
            </a:pPr>
            <a:r>
              <a:rPr lang="es-MX" b="1" dirty="0">
                <a:latin typeface="Arial" panose="020B0604020202020204" pitchFamily="34" charset="0"/>
                <a:ea typeface="Calibri" panose="020F0502020204030204" pitchFamily="34" charset="0"/>
                <a:cs typeface="Times New Roman" panose="02020603050405020304" pitchFamily="18" charset="0"/>
              </a:rPr>
              <a:t>De la transparencia a la rendición de cuentas.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xmlns="" id="{8BE3AE1C-CACF-4F05-A811-8B597205C82C}"/>
              </a:ext>
            </a:extLst>
          </p:cNvPr>
          <p:cNvSpPr/>
          <p:nvPr/>
        </p:nvSpPr>
        <p:spPr>
          <a:xfrm>
            <a:off x="34522" y="5184899"/>
            <a:ext cx="4608954" cy="373757"/>
          </a:xfrm>
          <a:prstGeom prst="rect">
            <a:avLst/>
          </a:prstGeom>
        </p:spPr>
        <p:txBody>
          <a:bodyPr wrap="none">
            <a:spAutoFit/>
          </a:bodyPr>
          <a:lstStyle/>
          <a:p>
            <a:pPr algn="just">
              <a:lnSpc>
                <a:spcPct val="107000"/>
              </a:lnSpc>
              <a:spcAft>
                <a:spcPts val="800"/>
              </a:spcAft>
              <a:tabLst>
                <a:tab pos="4791075" algn="l"/>
              </a:tabLst>
            </a:pPr>
            <a:r>
              <a:rPr lang="es-MX" b="1" dirty="0">
                <a:latin typeface="Arial" panose="020B0604020202020204" pitchFamily="34" charset="0"/>
                <a:ea typeface="Calibri" panose="020F0502020204030204" pitchFamily="34" charset="0"/>
                <a:cs typeface="Times New Roman" panose="02020603050405020304" pitchFamily="18" charset="0"/>
              </a:rPr>
              <a:t>Desplazamiento, Invasiones y Desalojos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xmlns="" id="{40271D24-C41A-4D00-971C-4828E0710FC8}"/>
              </a:ext>
            </a:extLst>
          </p:cNvPr>
          <p:cNvSpPr/>
          <p:nvPr/>
        </p:nvSpPr>
        <p:spPr>
          <a:xfrm>
            <a:off x="4438860" y="116632"/>
            <a:ext cx="4572000" cy="4256871"/>
          </a:xfrm>
          <a:prstGeom prst="rect">
            <a:avLst/>
          </a:prstGeom>
        </p:spPr>
        <p:txBody>
          <a:bodyPr>
            <a:spAutoFit/>
          </a:bodyPr>
          <a:lstStyle/>
          <a:p>
            <a:pPr algn="just">
              <a:lnSpc>
                <a:spcPct val="107000"/>
              </a:lnSpc>
              <a:spcAft>
                <a:spcPts val="800"/>
              </a:spcAft>
            </a:pPr>
            <a:r>
              <a:rPr lang="es-MX" dirty="0">
                <a:solidFill>
                  <a:srgbClr val="FF0000"/>
                </a:solidFill>
                <a:latin typeface="Arial" panose="020B0604020202020204" pitchFamily="34" charset="0"/>
                <a:ea typeface="Calibri" panose="020F0502020204030204" pitchFamily="34" charset="0"/>
                <a:cs typeface="Times New Roman" panose="02020603050405020304" pitchFamily="18" charset="0"/>
              </a:rPr>
              <a:t>La construcción de casas o viviendas de interés social en Áreas Naturales Protegidas podría ser una estrategia del </a:t>
            </a:r>
            <a:r>
              <a:rPr lang="es-MX" sz="1100" dirty="0">
                <a:latin typeface="Arial" panose="020B0604020202020204" pitchFamily="34" charset="0"/>
                <a:ea typeface="Calibri" panose="020F0502020204030204" pitchFamily="34" charset="0"/>
                <a:cs typeface="Times New Roman" panose="02020603050405020304" pitchFamily="18" charset="0"/>
              </a:rPr>
              <a:t>Estado para evitar que la población inicie acciones tendientes a defender el medio ambiente, tal afirmación resulta ser una presunción válida ya que, por una parte, la construcción de viviendas de interés social permite al Estado obtener dinero de manera indebida por parte de empresas constructoras, que deja atrás el fin por el cual fue establecido el decreto de área natural protegida la reserva ecológica “Cerro </a:t>
            </a:r>
            <a:r>
              <a:rPr lang="es-MX" sz="1100" dirty="0" err="1">
                <a:latin typeface="Arial" panose="020B0604020202020204" pitchFamily="34" charset="0"/>
                <a:ea typeface="Calibri" panose="020F0502020204030204" pitchFamily="34" charset="0"/>
                <a:cs typeface="Times New Roman" panose="02020603050405020304" pitchFamily="18" charset="0"/>
              </a:rPr>
              <a:t>Mactumatza</a:t>
            </a:r>
            <a:r>
              <a:rPr lang="es-MX" sz="1100" dirty="0">
                <a:latin typeface="Arial" panose="020B0604020202020204" pitchFamily="34" charset="0"/>
                <a:ea typeface="Calibri" panose="020F0502020204030204" pitchFamily="34" charset="0"/>
                <a:cs typeface="Times New Roman" panose="02020603050405020304" pitchFamily="18" charset="0"/>
              </a:rPr>
              <a:t>-Meseta de Copoya” que  está encaminado a fines de conservación y de investigación y no habitacionales.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dirty="0">
                <a:latin typeface="Arial" panose="020B0604020202020204" pitchFamily="34" charset="0"/>
                <a:ea typeface="Calibri" panose="020F0502020204030204" pitchFamily="34" charset="0"/>
                <a:cs typeface="Times New Roman" panose="02020603050405020304" pitchFamily="18" charset="0"/>
              </a:rPr>
              <a:t>Por otro lado, es importante señalar que la mancha urbana en el municipio de Tuxtla Gutiérrez ha ido creciendo de manera desproporcional en los últimos años, creando muchas colonias irregulares en zonas de derrumbes que marca el atlas de riesgo de Protección Civil del estado de Chiapas y que ponen en peligro a decenas de familias por su fragilidad y que el estado prefiere ser omiso para no gastar recursos públicos en reubicación de dichas familias a lugares aptos.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9 Imagen" descr="INVASION_COPOYA_rios-2.jpg">
            <a:extLst>
              <a:ext uri="{FF2B5EF4-FFF2-40B4-BE49-F238E27FC236}">
                <a16:creationId xmlns:a16="http://schemas.microsoft.com/office/drawing/2014/main" xmlns="" id="{DB2DF850-D59C-41BF-A343-4F6903D7B27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7797" y="4367836"/>
            <a:ext cx="4240685" cy="1944216"/>
          </a:xfrm>
          <a:prstGeom prst="rect">
            <a:avLst/>
          </a:prstGeom>
          <a:noFill/>
          <a:ln>
            <a:noFill/>
          </a:ln>
        </p:spPr>
      </p:pic>
    </p:spTree>
    <p:extLst>
      <p:ext uri="{BB962C8B-B14F-4D97-AF65-F5344CB8AC3E}">
        <p14:creationId xmlns:p14="http://schemas.microsoft.com/office/powerpoint/2010/main" val="352814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332656"/>
            <a:ext cx="6192688"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600" b="1" i="0" u="none" strike="noStrike" kern="0" cap="all" normalizeH="0" baseline="0" noProof="0"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uLnTx/>
                <a:uFillTx/>
                <a:latin typeface="Palatino Linotype"/>
                <a:ea typeface="+mj-ea"/>
                <a:cs typeface="+mj-cs"/>
              </a:rPr>
              <a:t>Objeto de la Defensa</a:t>
            </a:r>
            <a:endParaRPr kumimoji="0" lang="es-MX" sz="1100" b="1" i="0" u="none" strike="noStrike" kern="0" cap="all" normalizeH="0" baseline="0" noProof="0"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uLnTx/>
              <a:uFillTx/>
            </a:endParaRPr>
          </a:p>
        </p:txBody>
      </p:sp>
      <p:sp>
        <p:nvSpPr>
          <p:cNvPr id="3" name="2 Rectángulo"/>
          <p:cNvSpPr/>
          <p:nvPr/>
        </p:nvSpPr>
        <p:spPr>
          <a:xfrm>
            <a:off x="827584" y="1412776"/>
            <a:ext cx="7488832" cy="1926681"/>
          </a:xfrm>
          <a:prstGeom prst="rect">
            <a:avLst/>
          </a:prstGeom>
        </p:spPr>
        <p:txBody>
          <a:bodyPr wrap="square">
            <a:spAutoFit/>
          </a:bodyPr>
          <a:lstStyle/>
          <a:p>
            <a:pPr lvl="0" algn="just">
              <a:spcBef>
                <a:spcPct val="20000"/>
              </a:spcBef>
            </a:pPr>
            <a:r>
              <a:rPr lang="es-MX" sz="2000" dirty="0">
                <a:solidFill>
                  <a:schemeClr val="accent5">
                    <a:lumMod val="75000"/>
                  </a:schemeClr>
                </a:solidFill>
                <a:latin typeface="Century Gothic"/>
              </a:rPr>
              <a:t>La búsqueda de la reparación del daño integral a favor del ejido </a:t>
            </a:r>
            <a:r>
              <a:rPr lang="es-MX" sz="2000" dirty="0" err="1">
                <a:solidFill>
                  <a:schemeClr val="accent5">
                    <a:lumMod val="75000"/>
                  </a:schemeClr>
                </a:solidFill>
                <a:latin typeface="Century Gothic"/>
              </a:rPr>
              <a:t>copoya</a:t>
            </a:r>
            <a:r>
              <a:rPr lang="es-MX" sz="2000" dirty="0">
                <a:solidFill>
                  <a:schemeClr val="accent5">
                    <a:lumMod val="75000"/>
                  </a:schemeClr>
                </a:solidFill>
                <a:latin typeface="Century Gothic"/>
              </a:rPr>
              <a:t>; sobre las HAS dañadas por omisiones de la autoridad responsable,  por falta de acciones para garantizar y proteger la reserva ecológica “Cerro </a:t>
            </a:r>
            <a:r>
              <a:rPr lang="es-MX" sz="2000" dirty="0" err="1">
                <a:solidFill>
                  <a:schemeClr val="accent5">
                    <a:lumMod val="75000"/>
                  </a:schemeClr>
                </a:solidFill>
                <a:latin typeface="Century Gothic"/>
              </a:rPr>
              <a:t>Mactumatza</a:t>
            </a:r>
            <a:r>
              <a:rPr lang="es-MX" sz="2000" dirty="0">
                <a:solidFill>
                  <a:schemeClr val="accent5">
                    <a:lumMod val="75000"/>
                  </a:schemeClr>
                </a:solidFill>
                <a:latin typeface="Century Gothic"/>
              </a:rPr>
              <a:t>- Meseta de </a:t>
            </a:r>
            <a:r>
              <a:rPr lang="es-MX" sz="2000" dirty="0" err="1">
                <a:solidFill>
                  <a:schemeClr val="accent5">
                    <a:lumMod val="75000"/>
                  </a:schemeClr>
                </a:solidFill>
                <a:latin typeface="Century Gothic"/>
              </a:rPr>
              <a:t>Copoya</a:t>
            </a:r>
            <a:r>
              <a:rPr lang="es-MX" sz="2000" dirty="0">
                <a:solidFill>
                  <a:schemeClr val="accent5">
                    <a:lumMod val="75000"/>
                  </a:schemeClr>
                </a:solidFill>
                <a:latin typeface="Century Gothic"/>
              </a:rPr>
              <a:t>” y la no repetición.</a:t>
            </a:r>
          </a:p>
          <a:p>
            <a:pPr marL="342900" lvl="0" indent="-342900" algn="just">
              <a:spcBef>
                <a:spcPct val="20000"/>
              </a:spcBef>
              <a:buFont typeface="Arial" pitchFamily="34" charset="0"/>
              <a:buChar char="•"/>
            </a:pPr>
            <a:endParaRPr lang="es-MX" sz="1600" dirty="0">
              <a:solidFill>
                <a:schemeClr val="accent5">
                  <a:lumMod val="75000"/>
                </a:schemeClr>
              </a:solidFill>
              <a:latin typeface="Century Gothic"/>
            </a:endParaRPr>
          </a:p>
        </p:txBody>
      </p:sp>
      <p:sp>
        <p:nvSpPr>
          <p:cNvPr id="4" name="3 Rectángulo"/>
          <p:cNvSpPr/>
          <p:nvPr/>
        </p:nvSpPr>
        <p:spPr>
          <a:xfrm>
            <a:off x="539552" y="4046595"/>
            <a:ext cx="2579552" cy="461665"/>
          </a:xfrm>
          <a:prstGeom prst="rect">
            <a:avLst/>
          </a:prstGeom>
          <a:ln>
            <a:solidFill>
              <a:schemeClr val="accent3">
                <a:lumMod val="50000"/>
              </a:schemeClr>
            </a:solidFill>
          </a:ln>
        </p:spPr>
        <p:txBody>
          <a:bodyPr wrap="none">
            <a:spAutoFit/>
          </a:bodyPr>
          <a:lstStyle/>
          <a:p>
            <a:pPr lvl="0">
              <a:spcBef>
                <a:spcPct val="20000"/>
              </a:spcBef>
            </a:pPr>
            <a:r>
              <a:rPr lang="es-MX" sz="2400" dirty="0">
                <a:latin typeface="Century Gothic"/>
              </a:rPr>
              <a:t>JUSTICIABILIDAD</a:t>
            </a:r>
          </a:p>
        </p:txBody>
      </p:sp>
      <p:sp>
        <p:nvSpPr>
          <p:cNvPr id="5" name="4 Rectángulo"/>
          <p:cNvSpPr/>
          <p:nvPr/>
        </p:nvSpPr>
        <p:spPr>
          <a:xfrm>
            <a:off x="3119104" y="4875903"/>
            <a:ext cx="1922642" cy="461665"/>
          </a:xfrm>
          <a:prstGeom prst="rect">
            <a:avLst/>
          </a:prstGeom>
          <a:ln>
            <a:solidFill>
              <a:srgbClr val="00B0F0"/>
            </a:solidFill>
          </a:ln>
        </p:spPr>
        <p:txBody>
          <a:bodyPr wrap="none">
            <a:spAutoFit/>
          </a:bodyPr>
          <a:lstStyle/>
          <a:p>
            <a:r>
              <a:rPr lang="es-MX" sz="2400" dirty="0"/>
              <a:t>EXIIGIBILIDAD</a:t>
            </a:r>
          </a:p>
        </p:txBody>
      </p:sp>
      <p:sp>
        <p:nvSpPr>
          <p:cNvPr id="6" name="5 Rectángulo"/>
          <p:cNvSpPr/>
          <p:nvPr/>
        </p:nvSpPr>
        <p:spPr>
          <a:xfrm>
            <a:off x="5508104" y="5589240"/>
            <a:ext cx="2480166" cy="461665"/>
          </a:xfrm>
          <a:prstGeom prst="rect">
            <a:avLst/>
          </a:prstGeom>
          <a:ln>
            <a:solidFill>
              <a:srgbClr val="00B050"/>
            </a:solidFill>
          </a:ln>
        </p:spPr>
        <p:txBody>
          <a:bodyPr wrap="none">
            <a:spAutoFit/>
          </a:bodyPr>
          <a:lstStyle/>
          <a:p>
            <a:pPr lvl="0">
              <a:spcBef>
                <a:spcPct val="20000"/>
              </a:spcBef>
            </a:pPr>
            <a:r>
              <a:rPr lang="es-MX" sz="2400" dirty="0">
                <a:latin typeface="Century Gothic"/>
              </a:rPr>
              <a:t>NO REPETICIÓN</a:t>
            </a:r>
          </a:p>
        </p:txBody>
      </p:sp>
      <p:cxnSp>
        <p:nvCxnSpPr>
          <p:cNvPr id="10" name="9 Conector curvado"/>
          <p:cNvCxnSpPr>
            <a:stCxn id="4" idx="2"/>
          </p:cNvCxnSpPr>
          <p:nvPr/>
        </p:nvCxnSpPr>
        <p:spPr>
          <a:xfrm rot="16200000" flipH="1">
            <a:off x="2174979" y="4162609"/>
            <a:ext cx="598475" cy="1289776"/>
          </a:xfrm>
          <a:prstGeom prst="curvedConnector2">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2" name="11 Conector curvado"/>
          <p:cNvCxnSpPr/>
          <p:nvPr/>
        </p:nvCxnSpPr>
        <p:spPr>
          <a:xfrm rot="16200000" flipH="1">
            <a:off x="4448037" y="4991919"/>
            <a:ext cx="598475" cy="1289776"/>
          </a:xfrm>
          <a:prstGeom prst="curvedConnector2">
            <a:avLst/>
          </a:prstGeom>
          <a:ln>
            <a:headEnd type="arrow"/>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8107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t="24106"/>
          <a:stretch/>
        </p:blipFill>
        <p:spPr bwMode="auto">
          <a:xfrm>
            <a:off x="1114728" y="3789040"/>
            <a:ext cx="7066011" cy="306896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descr="escudo-de-chiapas.png">
            <a:extLst>
              <a:ext uri="{FF2B5EF4-FFF2-40B4-BE49-F238E27FC236}">
                <a16:creationId xmlns:a16="http://schemas.microsoft.com/office/drawing/2014/main" xmlns="" id="{02288702-5239-468A-8061-F97F7BA64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393" y="363723"/>
            <a:ext cx="1171346" cy="1110210"/>
          </a:xfrm>
          <a:prstGeom prst="rect">
            <a:avLst/>
          </a:prstGeom>
        </p:spPr>
      </p:pic>
      <p:sp>
        <p:nvSpPr>
          <p:cNvPr id="9" name="Subtítulo 17">
            <a:extLst>
              <a:ext uri="{FF2B5EF4-FFF2-40B4-BE49-F238E27FC236}">
                <a16:creationId xmlns:a16="http://schemas.microsoft.com/office/drawing/2014/main" xmlns="" id="{EA615E89-769A-4F4E-AB9A-3F5D9C565B1B}"/>
              </a:ext>
            </a:extLst>
          </p:cNvPr>
          <p:cNvSpPr txBox="1">
            <a:spLocks/>
          </p:cNvSpPr>
          <p:nvPr/>
        </p:nvSpPr>
        <p:spPr>
          <a:xfrm>
            <a:off x="244180" y="485625"/>
            <a:ext cx="7550912" cy="1428713"/>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Font typeface="Arial" pitchFamily="34" charset="0"/>
              <a:buNone/>
              <a:defRPr sz="1800" kern="1200" cap="all" spc="30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s-ES_tradnl" sz="2000" b="1" dirty="0">
                <a:solidFill>
                  <a:schemeClr val="accent4">
                    <a:lumMod val="50000"/>
                  </a:schemeClr>
                </a:solidFill>
                <a:latin typeface="+mj-lt"/>
              </a:rPr>
              <a:t>Maestría en gestión integral del riesgo  y protección civil</a:t>
            </a:r>
          </a:p>
          <a:p>
            <a:r>
              <a:rPr lang="es-ES_tradnl" sz="2000" b="1" dirty="0">
                <a:solidFill>
                  <a:schemeClr val="accent4">
                    <a:lumMod val="50000"/>
                  </a:schemeClr>
                </a:solidFill>
                <a:latin typeface="+mj-lt"/>
              </a:rPr>
              <a:t>(TERCERA GENERACIÓN)</a:t>
            </a:r>
            <a:endParaRPr lang="es-ES" sz="2000" b="1" dirty="0">
              <a:solidFill>
                <a:schemeClr val="accent4">
                  <a:lumMod val="50000"/>
                </a:schemeClr>
              </a:solidFill>
              <a:latin typeface="+mj-lt"/>
            </a:endParaRPr>
          </a:p>
          <a:p>
            <a:endParaRPr lang="es-ES" sz="2000" b="1" dirty="0">
              <a:solidFill>
                <a:schemeClr val="accent4">
                  <a:lumMod val="50000"/>
                </a:schemeClr>
              </a:solidFill>
              <a:latin typeface="+mj-lt"/>
            </a:endParaRPr>
          </a:p>
        </p:txBody>
      </p:sp>
      <p:sp>
        <p:nvSpPr>
          <p:cNvPr id="14" name="2 Rectángulo">
            <a:extLst>
              <a:ext uri="{FF2B5EF4-FFF2-40B4-BE49-F238E27FC236}">
                <a16:creationId xmlns:a16="http://schemas.microsoft.com/office/drawing/2014/main" xmlns="" id="{5C1C0146-58BC-41B3-B08C-79AB9FF0136C}"/>
              </a:ext>
            </a:extLst>
          </p:cNvPr>
          <p:cNvSpPr/>
          <p:nvPr/>
        </p:nvSpPr>
        <p:spPr>
          <a:xfrm>
            <a:off x="143528" y="1664651"/>
            <a:ext cx="7691863" cy="1261884"/>
          </a:xfrm>
          <a:prstGeom prst="rect">
            <a:avLst/>
          </a:prstGeom>
        </p:spPr>
        <p:txBody>
          <a:bodyPr wrap="square">
            <a:spAutoFit/>
          </a:bodyPr>
          <a:lstStyle/>
          <a:p>
            <a:pPr algn="ctr"/>
            <a:r>
              <a:rPr lang="es-ES" i="1" dirty="0">
                <a:latin typeface="Arial" panose="020B0604020202020204" pitchFamily="34" charset="0"/>
                <a:cs typeface="Arial" panose="020B0604020202020204" pitchFamily="34" charset="0"/>
              </a:rPr>
              <a:t>NOMBRE DE LA ASIGNATURA:</a:t>
            </a:r>
          </a:p>
          <a:p>
            <a:pPr algn="ctr"/>
            <a:endParaRPr lang="es-ES" i="1" dirty="0"/>
          </a:p>
          <a:p>
            <a:pPr algn="ctr"/>
            <a:r>
              <a:rPr lang="es-MX" sz="2000" b="1" dirty="0">
                <a:latin typeface="Arial"/>
                <a:ea typeface="Calibri"/>
              </a:rPr>
              <a:t>METODOLOGIA DE INVESTIGACIÓN II</a:t>
            </a:r>
          </a:p>
          <a:p>
            <a:pPr algn="ctr"/>
            <a:r>
              <a:rPr lang="es-MX" sz="2000" b="1" i="1" dirty="0">
                <a:latin typeface="Arial"/>
              </a:rPr>
              <a:t>COLOQUIO</a:t>
            </a:r>
            <a:r>
              <a:rPr lang="es-ES" i="1" dirty="0"/>
              <a:t>   </a:t>
            </a:r>
            <a:endParaRPr lang="es-ES" sz="3200" b="1" i="1"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xmlns="" id="{199DEEE3-816A-4F96-8F3B-F413C1947089}"/>
              </a:ext>
            </a:extLst>
          </p:cNvPr>
          <p:cNvSpPr/>
          <p:nvPr/>
        </p:nvSpPr>
        <p:spPr>
          <a:xfrm>
            <a:off x="336017" y="3151128"/>
            <a:ext cx="8471966" cy="869405"/>
          </a:xfrm>
          <a:prstGeom prst="rect">
            <a:avLst/>
          </a:prstGeom>
          <a:noFill/>
        </p:spPr>
        <p:txBody>
          <a:bodyPr wrap="square" lIns="91440" tIns="45720" rIns="91440" bIns="45720">
            <a:spAutoFit/>
          </a:bodyPr>
          <a:lstStyle/>
          <a:p>
            <a:pPr algn="ctr">
              <a:lnSpc>
                <a:spcPct val="107000"/>
              </a:lnSpc>
              <a:spcAft>
                <a:spcPts val="800"/>
              </a:spcAft>
            </a:pPr>
            <a:r>
              <a:rPr lang="es-MX" sz="1600" b="1" dirty="0">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LA CARTA URBANA VIGENTE DEL MUNICIPIO DEL TUXTLA GUTIERREZ, CHIAPAS; UN CASO DE ECOCIDIO EN LA RESERVA ECOLÓGICA  “CERRO MACTUMATZA-MESETA DE COPOYA”</a:t>
            </a:r>
            <a:endParaRPr lang="es-MX" sz="16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98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188640"/>
            <a:ext cx="6552728" cy="984885"/>
          </a:xfrm>
          <a:prstGeom prst="rect">
            <a:avLst/>
          </a:prstGeom>
        </p:spPr>
        <p:txBody>
          <a:bodyPr wrap="square">
            <a:spAutoFit/>
          </a:bodyPr>
          <a:lstStyle/>
          <a:p>
            <a:pPr lvl="0" algn="ctr" fontAlgn="base">
              <a:spcBef>
                <a:spcPct val="0"/>
              </a:spcBef>
              <a:spcAft>
                <a:spcPct val="0"/>
              </a:spcAft>
              <a:tabLst>
                <a:tab pos="4791075" algn="l"/>
              </a:tabLst>
            </a:pPr>
            <a:r>
              <a:rPr lang="es-MX" altLang="es-MX" sz="1600" b="1" dirty="0">
                <a:solidFill>
                  <a:schemeClr val="tx2"/>
                </a:solidFill>
                <a:latin typeface="Arial" pitchFamily="34" charset="0"/>
                <a:ea typeface="Calibri" pitchFamily="34" charset="0"/>
                <a:cs typeface="Arial" pitchFamily="34" charset="0"/>
              </a:rPr>
              <a:t>FORMULACION Y APLICACI</a:t>
            </a:r>
            <a:r>
              <a:rPr lang="es-MX" altLang="es-MX" sz="1600" b="1" dirty="0">
                <a:solidFill>
                  <a:schemeClr val="tx2"/>
                </a:solidFill>
                <a:ea typeface="Calibri" pitchFamily="34" charset="0"/>
                <a:cs typeface="Arial" pitchFamily="34" charset="0"/>
              </a:rPr>
              <a:t>Ó</a:t>
            </a:r>
            <a:r>
              <a:rPr lang="es-MX" altLang="es-MX" sz="1600" b="1" dirty="0">
                <a:solidFill>
                  <a:schemeClr val="tx2"/>
                </a:solidFill>
                <a:latin typeface="Arial" pitchFamily="34" charset="0"/>
                <a:ea typeface="Calibri" pitchFamily="34" charset="0"/>
                <a:cs typeface="Arial" pitchFamily="34" charset="0"/>
              </a:rPr>
              <a:t>N DE LOS MEDIOS DE DEFENSA</a:t>
            </a:r>
          </a:p>
          <a:p>
            <a:pPr lvl="0" algn="ctr" fontAlgn="base">
              <a:spcBef>
                <a:spcPct val="0"/>
              </a:spcBef>
              <a:spcAft>
                <a:spcPct val="0"/>
              </a:spcAft>
              <a:tabLst>
                <a:tab pos="4791075" algn="l"/>
              </a:tabLst>
            </a:pPr>
            <a:endParaRPr lang="es-MX" altLang="es-MX" sz="1000" dirty="0">
              <a:solidFill>
                <a:schemeClr val="tx2"/>
              </a:solidFill>
              <a:latin typeface="Arial" pitchFamily="34" charset="0"/>
              <a:cs typeface="Arial" pitchFamily="34" charset="0"/>
            </a:endParaRPr>
          </a:p>
          <a:p>
            <a:pPr lvl="0" algn="ctr" eaLnBrk="0" fontAlgn="base" hangingPunct="0">
              <a:spcBef>
                <a:spcPct val="0"/>
              </a:spcBef>
              <a:spcAft>
                <a:spcPct val="0"/>
              </a:spcAft>
              <a:tabLst>
                <a:tab pos="4791075" algn="l"/>
              </a:tabLst>
            </a:pPr>
            <a:r>
              <a:rPr lang="es-MX" altLang="es-MX" sz="1600" b="1" dirty="0">
                <a:solidFill>
                  <a:schemeClr val="tx2"/>
                </a:solidFill>
                <a:latin typeface="Arial" pitchFamily="34" charset="0"/>
                <a:ea typeface="Calibri" pitchFamily="34" charset="0"/>
                <a:cs typeface="Arial" pitchFamily="34" charset="0"/>
              </a:rPr>
              <a:t>SEGUIMIENTO Y RESULTADOS MEDIOS JURISDICCIONALES, NO JURISDICCIONALES Y SOCIEDAD CIVIL</a:t>
            </a:r>
            <a:endParaRPr lang="es-MX" altLang="es-MX" sz="2400" dirty="0">
              <a:solidFill>
                <a:schemeClr val="tx2"/>
              </a:solidFill>
              <a:latin typeface="Arial" pitchFamily="34" charset="0"/>
              <a:cs typeface="Arial" pitchFamily="34" charset="0"/>
            </a:endParaRPr>
          </a:p>
        </p:txBody>
      </p:sp>
      <p:graphicFrame>
        <p:nvGraphicFramePr>
          <p:cNvPr id="3" name="2 Tabla"/>
          <p:cNvGraphicFramePr>
            <a:graphicFrameLocks noGrp="1"/>
          </p:cNvGraphicFramePr>
          <p:nvPr/>
        </p:nvGraphicFramePr>
        <p:xfrm>
          <a:off x="251520" y="1266528"/>
          <a:ext cx="8712968" cy="5402832"/>
        </p:xfrm>
        <a:graphic>
          <a:graphicData uri="http://schemas.openxmlformats.org/drawingml/2006/table">
            <a:tbl>
              <a:tblPr>
                <a:tableStyleId>{8799B23B-EC83-4686-B30A-512413B5E67A}</a:tableStyleId>
              </a:tblPr>
              <a:tblGrid>
                <a:gridCol w="3002017">
                  <a:extLst>
                    <a:ext uri="{9D8B030D-6E8A-4147-A177-3AD203B41FA5}">
                      <a16:colId xmlns:a16="http://schemas.microsoft.com/office/drawing/2014/main" xmlns="" val="20000"/>
                    </a:ext>
                  </a:extLst>
                </a:gridCol>
                <a:gridCol w="4101294">
                  <a:extLst>
                    <a:ext uri="{9D8B030D-6E8A-4147-A177-3AD203B41FA5}">
                      <a16:colId xmlns:a16="http://schemas.microsoft.com/office/drawing/2014/main" xmlns="" val="20001"/>
                    </a:ext>
                  </a:extLst>
                </a:gridCol>
                <a:gridCol w="1609657">
                  <a:extLst>
                    <a:ext uri="{9D8B030D-6E8A-4147-A177-3AD203B41FA5}">
                      <a16:colId xmlns:a16="http://schemas.microsoft.com/office/drawing/2014/main" xmlns="" val="20002"/>
                    </a:ext>
                  </a:extLst>
                </a:gridCol>
              </a:tblGrid>
              <a:tr h="393572">
                <a:tc gridSpan="3">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dirty="0">
                          <a:effectLst/>
                        </a:rPr>
                        <a:t>VÍA</a:t>
                      </a:r>
                      <a:endParaRPr lang="es-MX" sz="900" dirty="0">
                        <a:effectLst/>
                        <a:latin typeface="Calibri"/>
                        <a:ea typeface="Calibri"/>
                        <a:cs typeface="Times New Roman"/>
                      </a:endParaRPr>
                    </a:p>
                  </a:txBody>
                  <a:tcPr marL="35830" marR="35830" marT="0" marB="0">
                    <a:solidFill>
                      <a:schemeClr val="accent3">
                        <a:lumMod val="20000"/>
                        <a:lumOff val="80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430690">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endParaRPr lang="es-MX" sz="1100" b="1" dirty="0">
                        <a:effectLst/>
                      </a:endParaRPr>
                    </a:p>
                    <a:p>
                      <a:pPr algn="ctr">
                        <a:lnSpc>
                          <a:spcPct val="107000"/>
                        </a:lnSpc>
                        <a:spcAft>
                          <a:spcPts val="800"/>
                        </a:spcAft>
                        <a:tabLst>
                          <a:tab pos="4791075" algn="l"/>
                        </a:tabLst>
                      </a:pPr>
                      <a:r>
                        <a:rPr lang="es-MX" sz="1100" b="1" dirty="0">
                          <a:effectLst/>
                        </a:rPr>
                        <a:t>RECUR SO</a:t>
                      </a:r>
                    </a:p>
                    <a:p>
                      <a:pPr algn="ctr">
                        <a:lnSpc>
                          <a:spcPct val="107000"/>
                        </a:lnSpc>
                        <a:spcAft>
                          <a:spcPts val="800"/>
                        </a:spcAft>
                        <a:tabLst>
                          <a:tab pos="4791075" algn="l"/>
                        </a:tabLst>
                      </a:pP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endParaRPr lang="es-MX" sz="1100" b="1" dirty="0">
                        <a:effectLst/>
                      </a:endParaRPr>
                    </a:p>
                    <a:p>
                      <a:pPr algn="ctr">
                        <a:lnSpc>
                          <a:spcPct val="107000"/>
                        </a:lnSpc>
                        <a:spcAft>
                          <a:spcPts val="800"/>
                        </a:spcAft>
                        <a:tabLst>
                          <a:tab pos="4791075" algn="l"/>
                        </a:tabLst>
                      </a:pPr>
                      <a:r>
                        <a:rPr lang="es-MX" sz="1100" b="1" dirty="0">
                          <a:effectLst/>
                        </a:rPr>
                        <a:t>AUTORIDAD DIRIGIDA</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endParaRPr lang="es-MX" sz="1100" b="1" dirty="0">
                        <a:effectLst/>
                      </a:endParaRPr>
                    </a:p>
                    <a:p>
                      <a:pPr algn="ctr">
                        <a:lnSpc>
                          <a:spcPct val="107000"/>
                        </a:lnSpc>
                        <a:spcAft>
                          <a:spcPts val="800"/>
                        </a:spcAft>
                        <a:tabLst>
                          <a:tab pos="4791075" algn="l"/>
                        </a:tabLst>
                      </a:pPr>
                      <a:r>
                        <a:rPr lang="es-MX" sz="1100" b="1" dirty="0">
                          <a:effectLst/>
                        </a:rPr>
                        <a:t>FECHA</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1"/>
                  </a:ext>
                </a:extLst>
              </a:tr>
              <a:tr h="677856">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DENUNCIA ECOCIDIO</a:t>
                      </a:r>
                      <a:endParaRPr lang="es-MX" sz="900" b="1" dirty="0">
                        <a:effectLst/>
                      </a:endParaRPr>
                    </a:p>
                    <a:p>
                      <a:pPr algn="ctr">
                        <a:lnSpc>
                          <a:spcPct val="107000"/>
                        </a:lnSpc>
                        <a:spcAft>
                          <a:spcPts val="800"/>
                        </a:spcAft>
                        <a:tabLst>
                          <a:tab pos="4791075" algn="l"/>
                        </a:tabLst>
                      </a:pPr>
                      <a:r>
                        <a:rPr lang="es-MX" sz="800" b="1" dirty="0">
                          <a:effectLst/>
                        </a:rPr>
                        <a:t>U.C.M.C.</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FISCALIA ESPECIALIZADA AMBIENTAL </a:t>
                      </a:r>
                      <a:endParaRPr lang="es-MX" sz="900" b="1" dirty="0">
                        <a:effectLst/>
                      </a:endParaRPr>
                    </a:p>
                    <a:p>
                      <a:pPr algn="ctr">
                        <a:lnSpc>
                          <a:spcPct val="107000"/>
                        </a:lnSpc>
                        <a:spcAft>
                          <a:spcPts val="800"/>
                        </a:spcAft>
                        <a:tabLst>
                          <a:tab pos="4791075" algn="l"/>
                        </a:tabLst>
                      </a:pPr>
                      <a:r>
                        <a:rPr lang="es-MX" sz="800" b="1" dirty="0">
                          <a:effectLst/>
                        </a:rPr>
                        <a:t>FISCALIA GENERAL ESTADO CHIAPAS</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09/12/15</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2"/>
                  </a:ext>
                </a:extLst>
              </a:tr>
              <a:tr h="560909">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DENUNCIA RESPONSABILIDAD AMBIENTAL U.C.M.C</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SECRETARIA DE MEDIO AMBIENTE E HISTORIA NATURAL.</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09/06/17</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3"/>
                  </a:ext>
                </a:extLst>
              </a:tr>
              <a:tr h="711039">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CONTESTACION DE TARJETA INFORMATIVA no. </a:t>
                      </a:r>
                      <a:r>
                        <a:rPr lang="es-MX" sz="800" b="1" dirty="0" err="1">
                          <a:effectLst/>
                        </a:rPr>
                        <a:t>T.l</a:t>
                      </a:r>
                      <a:r>
                        <a:rPr lang="es-MX" sz="800" b="1" dirty="0">
                          <a:effectLst/>
                        </a:rPr>
                        <a:t>/1092/2017  U.C.M.C.</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H. AYUNTAMIENTO TUXTLA GUTIÉRREZ</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30/06/17</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4"/>
                  </a:ext>
                </a:extLst>
              </a:tr>
              <a:tr h="978117">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DERECHO PETICIÓN OFICIO NO. UCMC/06-2017/01 SOLICITUD DICTAMEN RIESGO</a:t>
                      </a:r>
                      <a:endParaRPr lang="es-MX" sz="900" b="1" dirty="0">
                        <a:effectLst/>
                      </a:endParaRPr>
                    </a:p>
                    <a:p>
                      <a:pPr algn="ctr">
                        <a:lnSpc>
                          <a:spcPct val="107000"/>
                        </a:lnSpc>
                        <a:spcAft>
                          <a:spcPts val="800"/>
                        </a:spcAft>
                        <a:tabLst>
                          <a:tab pos="4791075" algn="l"/>
                        </a:tabLst>
                      </a:pPr>
                      <a:r>
                        <a:rPr lang="es-MX" sz="800" b="1" dirty="0">
                          <a:effectLst/>
                        </a:rPr>
                        <a:t>U.C.M.C.</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H. AYUNTAMIENTO TUXTLA GUTIÉRREZ</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05/07/17</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5"/>
                  </a:ext>
                </a:extLst>
              </a:tr>
              <a:tr h="1379092">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DERECHO PETICIÓN SOLICITANDO INFORMACION SI CUENTA CON PERMISOS EL REPRESENTANTE DE LA EMPRESA CONSTRUCTORA C. IGNACIO ACUÑA TRUJILLO</a:t>
                      </a:r>
                      <a:endParaRPr lang="es-MX" sz="900" b="1" dirty="0">
                        <a:effectLst/>
                      </a:endParaRPr>
                    </a:p>
                    <a:p>
                      <a:pPr algn="ctr">
                        <a:lnSpc>
                          <a:spcPct val="107000"/>
                        </a:lnSpc>
                        <a:spcAft>
                          <a:spcPts val="800"/>
                        </a:spcAft>
                        <a:tabLst>
                          <a:tab pos="4791075" algn="l"/>
                        </a:tabLst>
                      </a:pPr>
                      <a:r>
                        <a:rPr lang="es-MX" sz="800" b="1" dirty="0">
                          <a:effectLst/>
                        </a:rPr>
                        <a:t>JOVENES EN ACCIÓN AL CAMBIO CLIMÁTICO</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 </a:t>
                      </a:r>
                      <a:endParaRPr lang="es-MX" sz="900" b="1" dirty="0">
                        <a:effectLst/>
                      </a:endParaRPr>
                    </a:p>
                    <a:p>
                      <a:pPr algn="ctr">
                        <a:lnSpc>
                          <a:spcPct val="107000"/>
                        </a:lnSpc>
                        <a:spcAft>
                          <a:spcPts val="800"/>
                        </a:spcAft>
                        <a:tabLst>
                          <a:tab pos="4791075" algn="l"/>
                        </a:tabLst>
                      </a:pPr>
                      <a:r>
                        <a:rPr lang="es-MX" sz="800" b="1" dirty="0">
                          <a:effectLst/>
                        </a:rPr>
                        <a:t>SECRETARIA DE PROTECCIÓN CIVIL</a:t>
                      </a:r>
                      <a:endParaRPr lang="es-MX" sz="900" b="1" dirty="0">
                        <a:effectLst/>
                      </a:endParaRPr>
                    </a:p>
                    <a:p>
                      <a:pPr algn="ctr">
                        <a:lnSpc>
                          <a:spcPct val="107000"/>
                        </a:lnSpc>
                        <a:spcAft>
                          <a:spcPts val="800"/>
                        </a:spcAft>
                        <a:tabLst>
                          <a:tab pos="4791075" algn="l"/>
                        </a:tabLst>
                      </a:pPr>
                      <a:r>
                        <a:rPr lang="es-MX" sz="800" b="1" dirty="0">
                          <a:effectLst/>
                        </a:rPr>
                        <a:t> H. AYUNTAMIENTO DE TUXTLA GUTIÉRREZ</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26/09/17</a:t>
                      </a:r>
                      <a:endParaRPr lang="es-MX" sz="900" b="1" dirty="0">
                        <a:effectLst/>
                      </a:endParaRPr>
                    </a:p>
                    <a:p>
                      <a:pPr algn="ctr">
                        <a:lnSpc>
                          <a:spcPct val="107000"/>
                        </a:lnSpc>
                        <a:spcAft>
                          <a:spcPts val="800"/>
                        </a:spcAft>
                        <a:tabLst>
                          <a:tab pos="4791075" algn="l"/>
                        </a:tabLst>
                      </a:pPr>
                      <a:r>
                        <a:rPr lang="es-MX" sz="1100" b="1" dirty="0">
                          <a:effectLst/>
                        </a:rPr>
                        <a:t> </a:t>
                      </a:r>
                      <a:endParaRPr lang="es-MX" sz="900" b="1" dirty="0">
                        <a:effectLst/>
                      </a:endParaRPr>
                    </a:p>
                    <a:p>
                      <a:pPr algn="ctr">
                        <a:lnSpc>
                          <a:spcPct val="107000"/>
                        </a:lnSpc>
                        <a:spcAft>
                          <a:spcPts val="800"/>
                        </a:spcAft>
                        <a:tabLst>
                          <a:tab pos="4791075" algn="l"/>
                        </a:tabLst>
                      </a:pPr>
                      <a:r>
                        <a:rPr lang="es-MX" sz="1100" b="1" dirty="0">
                          <a:effectLst/>
                        </a:rPr>
                        <a:t> </a:t>
                      </a:r>
                      <a:endParaRPr lang="es-MX" sz="900" b="1" dirty="0">
                        <a:effectLst/>
                        <a:latin typeface="Calibri"/>
                        <a:ea typeface="Calibri"/>
                        <a:cs typeface="Times New Roman"/>
                      </a:endParaRPr>
                    </a:p>
                  </a:txBody>
                  <a:tcPr marL="35830" marR="35830" marT="0" marB="0">
                    <a:solidFill>
                      <a:schemeClr val="accent4">
                        <a:lumMod val="20000"/>
                        <a:lumOff val="8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71832509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Marcador de contenido"/>
          <p:cNvGraphicFramePr>
            <a:graphicFrameLocks/>
          </p:cNvGraphicFramePr>
          <p:nvPr/>
        </p:nvGraphicFramePr>
        <p:xfrm>
          <a:off x="611560" y="188640"/>
          <a:ext cx="8064897" cy="6389741"/>
        </p:xfrm>
        <a:graphic>
          <a:graphicData uri="http://schemas.openxmlformats.org/drawingml/2006/table">
            <a:tbl>
              <a:tblPr>
                <a:tableStyleId>{ED083AE6-46FA-4A59-8FB0-9F97EB10719F}</a:tableStyleId>
              </a:tblPr>
              <a:tblGrid>
                <a:gridCol w="3930169">
                  <a:extLst>
                    <a:ext uri="{9D8B030D-6E8A-4147-A177-3AD203B41FA5}">
                      <a16:colId xmlns:a16="http://schemas.microsoft.com/office/drawing/2014/main" xmlns="" val="20000"/>
                    </a:ext>
                  </a:extLst>
                </a:gridCol>
                <a:gridCol w="2969337">
                  <a:extLst>
                    <a:ext uri="{9D8B030D-6E8A-4147-A177-3AD203B41FA5}">
                      <a16:colId xmlns:a16="http://schemas.microsoft.com/office/drawing/2014/main" xmlns="" val="20001"/>
                    </a:ext>
                  </a:extLst>
                </a:gridCol>
                <a:gridCol w="1165391">
                  <a:extLst>
                    <a:ext uri="{9D8B030D-6E8A-4147-A177-3AD203B41FA5}">
                      <a16:colId xmlns:a16="http://schemas.microsoft.com/office/drawing/2014/main" xmlns="" val="20002"/>
                    </a:ext>
                  </a:extLst>
                </a:gridCol>
              </a:tblGrid>
              <a:tr h="1232606">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SOLICITUD ESTUDIO TÉCNICO JUSTIFICATIVO, SHAPES FILES Y ARCHIVOS KMZ DEL POLÍGONO ANP</a:t>
                      </a:r>
                    </a:p>
                    <a:p>
                      <a:pPr algn="ctr">
                        <a:lnSpc>
                          <a:spcPct val="107000"/>
                        </a:lnSpc>
                        <a:spcAft>
                          <a:spcPts val="800"/>
                        </a:spcAft>
                        <a:tabLst>
                          <a:tab pos="4791075" algn="l"/>
                        </a:tabLst>
                      </a:pPr>
                      <a:r>
                        <a:rPr lang="es-MX" sz="1000" b="1" dirty="0">
                          <a:effectLst/>
                        </a:rPr>
                        <a:t>TIERRA VERDE NATURALEZA Y CULTURA A.C.</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LIC, CARLOS ORSOE MORALES VÁZQUEZ</a:t>
                      </a:r>
                    </a:p>
                    <a:p>
                      <a:pPr algn="ctr">
                        <a:lnSpc>
                          <a:spcPct val="107000"/>
                        </a:lnSpc>
                        <a:spcAft>
                          <a:spcPts val="800"/>
                        </a:spcAft>
                        <a:tabLst>
                          <a:tab pos="4791075" algn="l"/>
                        </a:tabLst>
                      </a:pPr>
                      <a:r>
                        <a:rPr lang="es-MX" sz="1000" b="1" dirty="0">
                          <a:effectLst/>
                        </a:rPr>
                        <a:t>SECRETARIO DE MEDIO AMBIENTE E HISTORIA NATURAL</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22/09/17</a:t>
                      </a:r>
                      <a:endParaRPr lang="es-MX" sz="1000" b="1" dirty="0">
                        <a:effectLst/>
                        <a:latin typeface="Calibri"/>
                        <a:ea typeface="Calibri"/>
                        <a:cs typeface="Times New Roman"/>
                      </a:endParaRPr>
                    </a:p>
                  </a:txBody>
                  <a:tcPr marL="28614" marR="28614" marT="0" marB="0"/>
                </a:tc>
                <a:extLst>
                  <a:ext uri="{0D108BD9-81ED-4DB2-BD59-A6C34878D82A}">
                    <a16:rowId xmlns:a16="http://schemas.microsoft.com/office/drawing/2014/main" xmlns="" val="10000"/>
                  </a:ext>
                </a:extLst>
              </a:tr>
              <a:tr h="1317353">
                <a:tc>
                  <a:txBody>
                    <a:bodyPr/>
                    <a:lstStyle/>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r>
                        <a:rPr lang="es-MX" sz="1000" b="1" dirty="0">
                          <a:effectLst/>
                        </a:rPr>
                        <a:t>SOLICITUD DE SEGUMIENTO ART. 8 CPEMUM QUE HA REALIZADO DICHA SECRETARIA DERIVADO DEL REQUERIMIENTO DEL OFICIO NO SPCM/0547/27 DONDE SE PIDE QUE EL REPRESENTANTE LEGAL EXHIBA PERMISOS DE CONSTRUCCION.</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C. JOSÉ ALBERTO COLMENARES GUILLÉN</a:t>
                      </a:r>
                    </a:p>
                    <a:p>
                      <a:pPr algn="ctr">
                        <a:lnSpc>
                          <a:spcPct val="107000"/>
                        </a:lnSpc>
                        <a:spcAft>
                          <a:spcPts val="800"/>
                        </a:spcAft>
                        <a:tabLst>
                          <a:tab pos="4791075" algn="l"/>
                        </a:tabLst>
                      </a:pPr>
                      <a:r>
                        <a:rPr lang="es-MX" sz="1000" b="1" dirty="0">
                          <a:effectLst/>
                        </a:rPr>
                        <a:t>SECRETARIO DE DESARROLLO URBANO</a:t>
                      </a:r>
                    </a:p>
                    <a:p>
                      <a:pPr algn="ctr">
                        <a:lnSpc>
                          <a:spcPct val="107000"/>
                        </a:lnSpc>
                        <a:spcAft>
                          <a:spcPts val="800"/>
                        </a:spcAft>
                        <a:tabLst>
                          <a:tab pos="4791075" algn="l"/>
                        </a:tabLst>
                      </a:pPr>
                      <a:r>
                        <a:rPr lang="es-MX" sz="1000" b="1" dirty="0">
                          <a:effectLst/>
                        </a:rPr>
                        <a:t>H. AYUNTAMIENTO DE TUXTLA GUTIÉRREZ.</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22/09/17</a:t>
                      </a:r>
                      <a:endParaRPr lang="es-MX" sz="1000" b="1" dirty="0">
                        <a:effectLst/>
                        <a:latin typeface="Calibri"/>
                        <a:ea typeface="Calibri"/>
                        <a:cs typeface="Times New Roman"/>
                      </a:endParaRPr>
                    </a:p>
                  </a:txBody>
                  <a:tcPr marL="28614" marR="28614" marT="0" marB="0"/>
                </a:tc>
                <a:extLst>
                  <a:ext uri="{0D108BD9-81ED-4DB2-BD59-A6C34878D82A}">
                    <a16:rowId xmlns:a16="http://schemas.microsoft.com/office/drawing/2014/main" xmlns="" val="10001"/>
                  </a:ext>
                </a:extLst>
              </a:tr>
              <a:tr h="823271">
                <a:tc>
                  <a:txBody>
                    <a:bodyPr/>
                    <a:lstStyle/>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r>
                        <a:rPr lang="es-MX" sz="1000" b="1" dirty="0">
                          <a:effectLst/>
                        </a:rPr>
                        <a:t>DERECHO DE PETICION 8 CPEMUM SOLICITANDO REUNION PARA ATENDER LA PROBLEMÁTICA.</a:t>
                      </a:r>
                    </a:p>
                    <a:p>
                      <a:pPr algn="ctr">
                        <a:lnSpc>
                          <a:spcPct val="107000"/>
                        </a:lnSpc>
                        <a:spcAft>
                          <a:spcPts val="800"/>
                        </a:spcAft>
                        <a:tabLst>
                          <a:tab pos="4791075" algn="l"/>
                        </a:tabLst>
                      </a:pPr>
                      <a:r>
                        <a:rPr lang="es-MX" sz="1000" b="1" dirty="0">
                          <a:effectLst/>
                        </a:rPr>
                        <a:t>U.C.M.C.</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C. ARTURO LÓPEZ CHAVARRIA</a:t>
                      </a:r>
                    </a:p>
                    <a:p>
                      <a:pPr algn="ctr">
                        <a:lnSpc>
                          <a:spcPct val="107000"/>
                        </a:lnSpc>
                        <a:spcAft>
                          <a:spcPts val="800"/>
                        </a:spcAft>
                        <a:tabLst>
                          <a:tab pos="4791075" algn="l"/>
                        </a:tabLst>
                      </a:pPr>
                      <a:r>
                        <a:rPr lang="es-MX" sz="1000" b="1" dirty="0">
                          <a:effectLst/>
                        </a:rPr>
                        <a:t>PRESIDENTE DEL CONSEJO CONSULTIVO CIUDADANO DE TUXTLA GUTIÉRREZ.</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04/07/17</a:t>
                      </a:r>
                      <a:endParaRPr lang="es-MX" sz="1000" b="1" dirty="0">
                        <a:effectLst/>
                        <a:latin typeface="Calibri"/>
                        <a:ea typeface="Calibri"/>
                        <a:cs typeface="Times New Roman"/>
                      </a:endParaRPr>
                    </a:p>
                  </a:txBody>
                  <a:tcPr marL="28614" marR="28614" marT="0" marB="0"/>
                </a:tc>
                <a:extLst>
                  <a:ext uri="{0D108BD9-81ED-4DB2-BD59-A6C34878D82A}">
                    <a16:rowId xmlns:a16="http://schemas.microsoft.com/office/drawing/2014/main" xmlns="" val="10002"/>
                  </a:ext>
                </a:extLst>
              </a:tr>
              <a:tr h="1408551">
                <a:tc>
                  <a:txBody>
                    <a:bodyPr/>
                    <a:lstStyle/>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r>
                        <a:rPr lang="es-MX" sz="1000" b="1" dirty="0">
                          <a:effectLst/>
                        </a:rPr>
                        <a:t>SOLICITUD INFORME DE ACCIONES PARA LA DETENCION DE LA DESTRUCCIÓN, PROTECCIÓN Y CONSERVACIÓN DEL ÁREA NATURAL PROTEGIDA DEBIDO A LA FALTA DE RESPUESTA EN ANTERIOR OFICIO.</a:t>
                      </a:r>
                    </a:p>
                    <a:p>
                      <a:pPr algn="ctr">
                        <a:lnSpc>
                          <a:spcPct val="107000"/>
                        </a:lnSpc>
                        <a:spcAft>
                          <a:spcPts val="800"/>
                        </a:spcAft>
                        <a:tabLst>
                          <a:tab pos="4791075" algn="l"/>
                        </a:tabLst>
                      </a:pPr>
                      <a:r>
                        <a:rPr lang="es-MX" sz="1000" b="1" dirty="0">
                          <a:effectLst/>
                        </a:rPr>
                        <a:t>U.C.M.C.</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LIC. CARLOS ORSOE MORALES VÁZQUEZ</a:t>
                      </a:r>
                    </a:p>
                    <a:p>
                      <a:pPr algn="ctr">
                        <a:lnSpc>
                          <a:spcPct val="107000"/>
                        </a:lnSpc>
                        <a:spcAft>
                          <a:spcPts val="800"/>
                        </a:spcAft>
                        <a:tabLst>
                          <a:tab pos="4791075" algn="l"/>
                        </a:tabLst>
                      </a:pPr>
                      <a:r>
                        <a:rPr lang="es-MX" sz="1000" b="1" dirty="0">
                          <a:effectLst/>
                        </a:rPr>
                        <a:t>SECRETARIO DE MEDIO AMBIENTE E HISTORIA NATURAL.</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19/07/17</a:t>
                      </a:r>
                      <a:endParaRPr lang="es-MX" sz="1000" b="1" dirty="0">
                        <a:effectLst/>
                        <a:latin typeface="Calibri"/>
                        <a:ea typeface="Calibri"/>
                        <a:cs typeface="Times New Roman"/>
                      </a:endParaRPr>
                    </a:p>
                  </a:txBody>
                  <a:tcPr marL="28614" marR="28614" marT="0" marB="0"/>
                </a:tc>
                <a:extLst>
                  <a:ext uri="{0D108BD9-81ED-4DB2-BD59-A6C34878D82A}">
                    <a16:rowId xmlns:a16="http://schemas.microsoft.com/office/drawing/2014/main" xmlns="" val="10003"/>
                  </a:ext>
                </a:extLst>
              </a:tr>
              <a:tr h="1554924">
                <a:tc>
                  <a:txBody>
                    <a:bodyPr/>
                    <a:lstStyle/>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r>
                        <a:rPr lang="es-MX" sz="1000" b="1" dirty="0">
                          <a:effectLst/>
                        </a:rPr>
                        <a:t>SOLICITUD ART. 125 FRACC. </a:t>
                      </a:r>
                      <a:r>
                        <a:rPr lang="es-MX" sz="1000" b="1" dirty="0" err="1">
                          <a:effectLst/>
                        </a:rPr>
                        <a:t>XVll</a:t>
                      </a:r>
                      <a:r>
                        <a:rPr lang="es-MX" sz="1000" b="1" dirty="0">
                          <a:effectLst/>
                        </a:rPr>
                        <a:t> REGLAMENTO DE LA ADMINISTRACIÓN PÚBLICA MUNICIPAL TUXTLA GTZ SE REALICE INVESTIGACIONES DETERMINAR DELITOS AMBIENTALES.</a:t>
                      </a:r>
                    </a:p>
                    <a:p>
                      <a:pPr algn="ctr">
                        <a:lnSpc>
                          <a:spcPct val="107000"/>
                        </a:lnSpc>
                        <a:spcAft>
                          <a:spcPts val="800"/>
                        </a:spcAft>
                        <a:tabLst>
                          <a:tab pos="4791075" algn="l"/>
                        </a:tabLst>
                      </a:pPr>
                      <a:r>
                        <a:rPr lang="es-MX" sz="1000" b="1" dirty="0">
                          <a:effectLst/>
                        </a:rPr>
                        <a:t>SUSCRIBE DIRECTORA JURÍDICA Y CONTROL AMBIENTAL.</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LIC. JOSÉ ALFREDO OHRSTRON GUTIÉRREZ</a:t>
                      </a:r>
                    </a:p>
                    <a:p>
                      <a:pPr algn="ctr">
                        <a:lnSpc>
                          <a:spcPct val="107000"/>
                        </a:lnSpc>
                        <a:spcAft>
                          <a:spcPts val="800"/>
                        </a:spcAft>
                        <a:tabLst>
                          <a:tab pos="4791075" algn="l"/>
                        </a:tabLst>
                      </a:pPr>
                      <a:r>
                        <a:rPr lang="es-MX" sz="1000" b="1" dirty="0">
                          <a:effectLst/>
                        </a:rPr>
                        <a:t>FISCAL AMBIENTAL</a:t>
                      </a:r>
                      <a:endParaRPr lang="es-MX" sz="1000" b="1" dirty="0">
                        <a:effectLst/>
                        <a:latin typeface="Calibri"/>
                        <a:ea typeface="Calibri"/>
                        <a:cs typeface="Times New Roman"/>
                      </a:endParaRPr>
                    </a:p>
                  </a:txBody>
                  <a:tcPr marL="28614" marR="28614" marT="0" marB="0"/>
                </a:tc>
                <a:tc>
                  <a:txBody>
                    <a:bodyPr/>
                    <a:lstStyle/>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 </a:t>
                      </a:r>
                    </a:p>
                    <a:p>
                      <a:pPr algn="ctr">
                        <a:lnSpc>
                          <a:spcPct val="107000"/>
                        </a:lnSpc>
                        <a:spcAft>
                          <a:spcPts val="800"/>
                        </a:spcAft>
                        <a:tabLst>
                          <a:tab pos="4791075" algn="l"/>
                        </a:tabLst>
                      </a:pPr>
                      <a:r>
                        <a:rPr lang="es-MX" sz="1000" b="1" dirty="0">
                          <a:effectLst/>
                        </a:rPr>
                        <a:t>04/10/17</a:t>
                      </a:r>
                      <a:endParaRPr lang="es-MX" sz="1000" b="1" dirty="0">
                        <a:effectLst/>
                        <a:latin typeface="Calibri"/>
                        <a:ea typeface="Calibri"/>
                        <a:cs typeface="Times New Roman"/>
                      </a:endParaRPr>
                    </a:p>
                  </a:txBody>
                  <a:tcPr marL="28614" marR="28614"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186249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Marcador de contenido"/>
          <p:cNvGraphicFramePr>
            <a:graphicFrameLocks/>
          </p:cNvGraphicFramePr>
          <p:nvPr/>
        </p:nvGraphicFramePr>
        <p:xfrm>
          <a:off x="179512" y="404664"/>
          <a:ext cx="8784976" cy="6046987"/>
        </p:xfrm>
        <a:graphic>
          <a:graphicData uri="http://schemas.openxmlformats.org/drawingml/2006/table">
            <a:tbl>
              <a:tblPr>
                <a:tableStyleId>{BDBED569-4797-4DF1-A0F4-6AAB3CD982D8}</a:tableStyleId>
              </a:tblPr>
              <a:tblGrid>
                <a:gridCol w="5281852">
                  <a:extLst>
                    <a:ext uri="{9D8B030D-6E8A-4147-A177-3AD203B41FA5}">
                      <a16:colId xmlns:a16="http://schemas.microsoft.com/office/drawing/2014/main" xmlns="" val="20000"/>
                    </a:ext>
                  </a:extLst>
                </a:gridCol>
                <a:gridCol w="1573174">
                  <a:extLst>
                    <a:ext uri="{9D8B030D-6E8A-4147-A177-3AD203B41FA5}">
                      <a16:colId xmlns:a16="http://schemas.microsoft.com/office/drawing/2014/main" xmlns="" val="20001"/>
                    </a:ext>
                  </a:extLst>
                </a:gridCol>
                <a:gridCol w="1929950">
                  <a:extLst>
                    <a:ext uri="{9D8B030D-6E8A-4147-A177-3AD203B41FA5}">
                      <a16:colId xmlns:a16="http://schemas.microsoft.com/office/drawing/2014/main" xmlns="" val="20002"/>
                    </a:ext>
                  </a:extLst>
                </a:gridCol>
              </a:tblGrid>
              <a:tr h="1368152">
                <a:tc>
                  <a:txBody>
                    <a:bodyPr/>
                    <a:lstStyle/>
                    <a:p>
                      <a:pPr algn="ctr">
                        <a:lnSpc>
                          <a:spcPct val="107000"/>
                        </a:lnSpc>
                        <a:spcAft>
                          <a:spcPts val="800"/>
                        </a:spcAft>
                        <a:tabLst>
                          <a:tab pos="4791075" algn="l"/>
                        </a:tabLst>
                      </a:pPr>
                      <a:r>
                        <a:rPr lang="es-MX" sz="1000" b="1" dirty="0">
                          <a:effectLst/>
                        </a:rPr>
                        <a:t>S</a:t>
                      </a:r>
                    </a:p>
                    <a:p>
                      <a:pPr algn="ctr">
                        <a:lnSpc>
                          <a:spcPct val="107000"/>
                        </a:lnSpc>
                        <a:spcAft>
                          <a:spcPts val="800"/>
                        </a:spcAft>
                        <a:tabLst>
                          <a:tab pos="4791075" algn="l"/>
                        </a:tabLst>
                      </a:pPr>
                      <a:r>
                        <a:rPr lang="es-MX" sz="1050" b="1" dirty="0">
                          <a:effectLst/>
                        </a:rPr>
                        <a:t>SOLICITUD PARA QUE NO SE APRUEBE LA NUEVA VERSIÓN DE LA CARTA URBANA Y NO SE PERMITA EL CAMBIO DE USO DE SUELO DE CONSERVACIÓN A HABITACIONAL DEL POLÍGONO RU-CP-UM-CAR-H6</a:t>
                      </a:r>
                    </a:p>
                    <a:p>
                      <a:pPr algn="ctr">
                        <a:lnSpc>
                          <a:spcPct val="107000"/>
                        </a:lnSpc>
                        <a:spcAft>
                          <a:spcPts val="800"/>
                        </a:spcAft>
                        <a:tabLst>
                          <a:tab pos="4791075" algn="l"/>
                        </a:tabLst>
                      </a:pPr>
                      <a:r>
                        <a:rPr lang="es-MX" sz="1050" b="1" dirty="0">
                          <a:effectLst/>
                        </a:rPr>
                        <a:t>U.C.M.C</a:t>
                      </a:r>
                      <a:endParaRPr lang="es-MX" sz="105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1000" b="1">
                          <a:effectLst/>
                        </a:rPr>
                        <a:t> </a:t>
                      </a:r>
                    </a:p>
                    <a:p>
                      <a:pPr algn="ctr">
                        <a:lnSpc>
                          <a:spcPct val="107000"/>
                        </a:lnSpc>
                        <a:spcAft>
                          <a:spcPts val="800"/>
                        </a:spcAft>
                        <a:tabLst>
                          <a:tab pos="4791075" algn="l"/>
                        </a:tabLst>
                      </a:pPr>
                      <a:r>
                        <a:rPr lang="es-MX" sz="1000" b="1">
                          <a:effectLst/>
                        </a:rPr>
                        <a:t>PRESIDENTE MUNICIPAL DE TUXTLA GUTIÉRREZ.</a:t>
                      </a:r>
                    </a:p>
                    <a:p>
                      <a:pPr algn="ctr">
                        <a:lnSpc>
                          <a:spcPct val="107000"/>
                        </a:lnSpc>
                        <a:spcAft>
                          <a:spcPts val="800"/>
                        </a:spcAft>
                        <a:tabLst>
                          <a:tab pos="4791075" algn="l"/>
                        </a:tabLst>
                      </a:pPr>
                      <a:r>
                        <a:rPr lang="es-MX" sz="1000" b="1">
                          <a:effectLst/>
                        </a:rPr>
                        <a:t>SINDICA MUNICIPAL</a:t>
                      </a:r>
                    </a:p>
                    <a:p>
                      <a:pPr algn="ctr">
                        <a:lnSpc>
                          <a:spcPct val="107000"/>
                        </a:lnSpc>
                        <a:spcAft>
                          <a:spcPts val="800"/>
                        </a:spcAft>
                        <a:tabLst>
                          <a:tab pos="4791075" algn="l"/>
                        </a:tabLst>
                      </a:pPr>
                      <a:r>
                        <a:rPr lang="es-MX" sz="1000" b="1">
                          <a:effectLst/>
                        </a:rPr>
                        <a:t>14 REGIDORES</a:t>
                      </a:r>
                      <a:endParaRPr lang="es-MX" sz="10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1000" b="1">
                          <a:effectLst/>
                        </a:rPr>
                        <a:t> </a:t>
                      </a:r>
                    </a:p>
                    <a:p>
                      <a:pPr algn="ctr">
                        <a:lnSpc>
                          <a:spcPct val="107000"/>
                        </a:lnSpc>
                        <a:spcAft>
                          <a:spcPts val="800"/>
                        </a:spcAft>
                        <a:tabLst>
                          <a:tab pos="4791075" algn="l"/>
                        </a:tabLst>
                      </a:pPr>
                      <a:r>
                        <a:rPr lang="es-MX" sz="1000" b="1">
                          <a:effectLst/>
                        </a:rPr>
                        <a:t>19/12/17</a:t>
                      </a:r>
                      <a:endParaRPr lang="es-MX" sz="1000" b="1">
                        <a:effectLst/>
                        <a:latin typeface="Calibri"/>
                        <a:ea typeface="Calibri"/>
                        <a:cs typeface="Times New Roman"/>
                      </a:endParaRPr>
                    </a:p>
                  </a:txBody>
                  <a:tcPr marL="21300" marR="21300" marT="0" marB="0"/>
                </a:tc>
                <a:extLst>
                  <a:ext uri="{0D108BD9-81ED-4DB2-BD59-A6C34878D82A}">
                    <a16:rowId xmlns:a16="http://schemas.microsoft.com/office/drawing/2014/main" xmlns="" val="10000"/>
                  </a:ext>
                </a:extLst>
              </a:tr>
              <a:tr h="255297">
                <a:tc>
                  <a:txBody>
                    <a:bodyPr/>
                    <a:lstStyle/>
                    <a:p>
                      <a:pPr algn="ctr">
                        <a:lnSpc>
                          <a:spcPct val="107000"/>
                        </a:lnSpc>
                        <a:spcAft>
                          <a:spcPts val="800"/>
                        </a:spcAft>
                        <a:tabLst>
                          <a:tab pos="4791075" algn="l"/>
                        </a:tabLst>
                      </a:pPr>
                      <a:r>
                        <a:rPr lang="es-MX" sz="1000" b="1">
                          <a:effectLst/>
                        </a:rPr>
                        <a:t> </a:t>
                      </a:r>
                      <a:endParaRPr lang="es-MX" sz="10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1000" b="1">
                          <a:effectLst/>
                        </a:rPr>
                        <a:t> </a:t>
                      </a:r>
                      <a:endParaRPr lang="es-MX" sz="10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1000" b="1" dirty="0">
                          <a:effectLst/>
                        </a:rPr>
                        <a:t> </a:t>
                      </a:r>
                      <a:endParaRPr lang="es-MX" sz="1000" b="1" dirty="0">
                        <a:effectLst/>
                        <a:latin typeface="Calibri"/>
                        <a:ea typeface="Calibri"/>
                        <a:cs typeface="Times New Roman"/>
                      </a:endParaRPr>
                    </a:p>
                  </a:txBody>
                  <a:tcPr marL="21300" marR="21300" marT="0" marB="0"/>
                </a:tc>
                <a:extLst>
                  <a:ext uri="{0D108BD9-81ED-4DB2-BD59-A6C34878D82A}">
                    <a16:rowId xmlns:a16="http://schemas.microsoft.com/office/drawing/2014/main" xmlns="" val="10001"/>
                  </a:ext>
                </a:extLst>
              </a:tr>
              <a:tr h="783204">
                <a:tc>
                  <a:txBody>
                    <a:bodyPr/>
                    <a:lstStyle/>
                    <a:p>
                      <a:pPr algn="ctr">
                        <a:lnSpc>
                          <a:spcPct val="107000"/>
                        </a:lnSpc>
                        <a:spcAft>
                          <a:spcPts val="800"/>
                        </a:spcAft>
                        <a:tabLst>
                          <a:tab pos="4791075" algn="l"/>
                        </a:tabLst>
                      </a:pPr>
                      <a:endParaRPr lang="es-MX" sz="600" b="1" dirty="0">
                        <a:effectLst/>
                      </a:endParaRPr>
                    </a:p>
                    <a:p>
                      <a:pPr algn="ctr">
                        <a:lnSpc>
                          <a:spcPct val="107000"/>
                        </a:lnSpc>
                        <a:spcAft>
                          <a:spcPts val="800"/>
                        </a:spcAft>
                        <a:tabLst>
                          <a:tab pos="4791075" algn="l"/>
                        </a:tabLst>
                      </a:pPr>
                      <a:r>
                        <a:rPr lang="es-MX" sz="1050" b="1" dirty="0">
                          <a:effectLst/>
                        </a:rPr>
                        <a:t>SOLICITUD DE OBSERVACIONES AL PIDUZMTGZ CONFORME AL 8 CPEMUM PARA LA CREACIÓN INTEGRAL DE DESARROLLO URBANO DE LA ZONA METROPOLITANA DE TUXTLA GUTIÉRREZ.</a:t>
                      </a:r>
                    </a:p>
                    <a:p>
                      <a:pPr algn="ctr">
                        <a:lnSpc>
                          <a:spcPct val="107000"/>
                        </a:lnSpc>
                        <a:spcAft>
                          <a:spcPts val="800"/>
                        </a:spcAft>
                        <a:tabLst>
                          <a:tab pos="4791075" algn="l"/>
                        </a:tabLst>
                      </a:pPr>
                      <a:r>
                        <a:rPr lang="es-MX" sz="1050" b="1" dirty="0">
                          <a:effectLst/>
                        </a:rPr>
                        <a:t> </a:t>
                      </a:r>
                      <a:endParaRPr lang="es-MX" sz="105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dirty="0">
                          <a:effectLst/>
                        </a:rPr>
                        <a:t>ARQ. JORGE ALBERTO BETANCOURT ESPONDA</a:t>
                      </a:r>
                    </a:p>
                    <a:p>
                      <a:pPr algn="ctr">
                        <a:lnSpc>
                          <a:spcPct val="107000"/>
                        </a:lnSpc>
                        <a:spcAft>
                          <a:spcPts val="800"/>
                        </a:spcAft>
                        <a:tabLst>
                          <a:tab pos="4791075" algn="l"/>
                        </a:tabLst>
                      </a:pPr>
                      <a:r>
                        <a:rPr lang="es-MX" sz="600" b="1" dirty="0">
                          <a:effectLst/>
                        </a:rPr>
                        <a:t>SECRETARIO DE OBRA PÚBLICA Y COMUNICACIONES </a:t>
                      </a:r>
                    </a:p>
                    <a:p>
                      <a:pPr algn="ctr">
                        <a:lnSpc>
                          <a:spcPct val="107000"/>
                        </a:lnSpc>
                        <a:spcAft>
                          <a:spcPts val="800"/>
                        </a:spcAft>
                        <a:tabLst>
                          <a:tab pos="4791075" algn="l"/>
                        </a:tabLst>
                      </a:pPr>
                      <a:r>
                        <a:rPr lang="es-MX" sz="600" b="1" dirty="0">
                          <a:effectLst/>
                        </a:rPr>
                        <a:t>C. LUIS FERNANDO CASTELLANOS CAL Y MAYOR.</a:t>
                      </a:r>
                    </a:p>
                    <a:p>
                      <a:pPr algn="ctr">
                        <a:lnSpc>
                          <a:spcPct val="107000"/>
                        </a:lnSpc>
                        <a:spcAft>
                          <a:spcPts val="800"/>
                        </a:spcAft>
                        <a:tabLst>
                          <a:tab pos="4791075" algn="l"/>
                        </a:tabLst>
                      </a:pPr>
                      <a:r>
                        <a:rPr lang="es-MX" sz="600" b="1" dirty="0">
                          <a:effectLst/>
                        </a:rPr>
                        <a:t>PRESIDENTE MUNICIPAL TUXTLA GTZ.</a:t>
                      </a:r>
                      <a:endParaRPr lang="es-MX" sz="60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01/12/17</a:t>
                      </a:r>
                      <a:endParaRPr lang="es-MX" sz="600" b="1">
                        <a:effectLst/>
                        <a:latin typeface="Calibri"/>
                        <a:ea typeface="Calibri"/>
                        <a:cs typeface="Times New Roman"/>
                      </a:endParaRPr>
                    </a:p>
                  </a:txBody>
                  <a:tcPr marL="21300" marR="21300" marT="0" marB="0"/>
                </a:tc>
                <a:extLst>
                  <a:ext uri="{0D108BD9-81ED-4DB2-BD59-A6C34878D82A}">
                    <a16:rowId xmlns:a16="http://schemas.microsoft.com/office/drawing/2014/main" xmlns="" val="10002"/>
                  </a:ext>
                </a:extLst>
              </a:tr>
              <a:tr h="595672">
                <a:tc>
                  <a:txBody>
                    <a:bodyPr/>
                    <a:lstStyle/>
                    <a:p>
                      <a:pPr algn="ctr">
                        <a:lnSpc>
                          <a:spcPct val="107000"/>
                        </a:lnSpc>
                        <a:spcAft>
                          <a:spcPts val="800"/>
                        </a:spcAft>
                        <a:tabLst>
                          <a:tab pos="4791075" algn="l"/>
                        </a:tabLst>
                      </a:pPr>
                      <a:endParaRPr lang="es-MX" sz="1000" b="1" dirty="0">
                        <a:effectLst/>
                      </a:endParaRPr>
                    </a:p>
                    <a:p>
                      <a:pPr algn="ctr">
                        <a:lnSpc>
                          <a:spcPct val="107000"/>
                        </a:lnSpc>
                        <a:spcAft>
                          <a:spcPts val="800"/>
                        </a:spcAft>
                        <a:tabLst>
                          <a:tab pos="4791075" algn="l"/>
                        </a:tabLst>
                      </a:pPr>
                      <a:r>
                        <a:rPr lang="es-MX" sz="1000" b="1" dirty="0">
                          <a:effectLst/>
                        </a:rPr>
                        <a:t>DERECHO PETICIÓN ART 8 CPEUM SOLICITAR INFORMACIÓN RESPECTO AL ESTADO DE CONSERVACIÓN “CERRO MACTUMATZA-MESETA COPOYA)</a:t>
                      </a:r>
                    </a:p>
                    <a:p>
                      <a:pPr algn="ctr">
                        <a:lnSpc>
                          <a:spcPct val="107000"/>
                        </a:lnSpc>
                        <a:spcAft>
                          <a:spcPts val="800"/>
                        </a:spcAft>
                        <a:tabLst>
                          <a:tab pos="4791075" algn="l"/>
                        </a:tabLst>
                      </a:pPr>
                      <a:r>
                        <a:rPr lang="es-MX" sz="1000" b="1" dirty="0">
                          <a:effectLst/>
                        </a:rPr>
                        <a:t>TIERRA VERDE A.C.</a:t>
                      </a:r>
                      <a:endParaRPr lang="es-MX" sz="100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C. ALEJANDRO MENDOZA CASTAÑEDA</a:t>
                      </a:r>
                    </a:p>
                    <a:p>
                      <a:pPr algn="ctr">
                        <a:lnSpc>
                          <a:spcPct val="107000"/>
                        </a:lnSpc>
                        <a:spcAft>
                          <a:spcPts val="800"/>
                        </a:spcAft>
                        <a:tabLst>
                          <a:tab pos="4791075" algn="l"/>
                        </a:tabLst>
                      </a:pPr>
                      <a:r>
                        <a:rPr lang="es-MX" sz="600" b="1">
                          <a:effectLst/>
                        </a:rPr>
                        <a:t>SECRETARIO DE MEDIO AMBIENTE Y MOVILIDAD URBANA. H. AYUNTAMIENTO DE TUXTLA GUTIÉRREZ.</a:t>
                      </a:r>
                      <a:endParaRPr lang="es-MX" sz="6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dirty="0">
                          <a:effectLst/>
                        </a:rPr>
                        <a:t> </a:t>
                      </a:r>
                    </a:p>
                    <a:p>
                      <a:pPr algn="ctr">
                        <a:lnSpc>
                          <a:spcPct val="107000"/>
                        </a:lnSpc>
                        <a:spcAft>
                          <a:spcPts val="800"/>
                        </a:spcAft>
                        <a:tabLst>
                          <a:tab pos="4791075" algn="l"/>
                        </a:tabLst>
                      </a:pPr>
                      <a:r>
                        <a:rPr lang="es-MX" sz="600" b="1" dirty="0">
                          <a:effectLst/>
                        </a:rPr>
                        <a:t>31/07/18</a:t>
                      </a:r>
                      <a:endParaRPr lang="es-MX" sz="600" b="1" dirty="0">
                        <a:effectLst/>
                        <a:latin typeface="Calibri"/>
                        <a:ea typeface="Calibri"/>
                        <a:cs typeface="Times New Roman"/>
                      </a:endParaRPr>
                    </a:p>
                  </a:txBody>
                  <a:tcPr marL="21300" marR="21300" marT="0" marB="0"/>
                </a:tc>
                <a:extLst>
                  <a:ext uri="{0D108BD9-81ED-4DB2-BD59-A6C34878D82A}">
                    <a16:rowId xmlns:a16="http://schemas.microsoft.com/office/drawing/2014/main" xmlns="" val="10003"/>
                  </a:ext>
                </a:extLst>
              </a:tr>
              <a:tr h="644358">
                <a:tc>
                  <a:txBody>
                    <a:bodyPr/>
                    <a:lstStyle/>
                    <a:p>
                      <a:pPr algn="ctr">
                        <a:lnSpc>
                          <a:spcPct val="107000"/>
                        </a:lnSpc>
                        <a:spcAft>
                          <a:spcPts val="800"/>
                        </a:spcAft>
                        <a:tabLst>
                          <a:tab pos="4791075" algn="l"/>
                        </a:tabLst>
                      </a:pPr>
                      <a:r>
                        <a:rPr lang="es-MX" sz="600" b="1" dirty="0">
                          <a:effectLst/>
                        </a:rPr>
                        <a:t> </a:t>
                      </a:r>
                    </a:p>
                    <a:p>
                      <a:pPr algn="ctr">
                        <a:lnSpc>
                          <a:spcPct val="107000"/>
                        </a:lnSpc>
                        <a:spcAft>
                          <a:spcPts val="800"/>
                        </a:spcAft>
                        <a:tabLst>
                          <a:tab pos="4791075" algn="l"/>
                        </a:tabLst>
                      </a:pPr>
                      <a:r>
                        <a:rPr lang="es-MX" sz="1000" b="1" dirty="0">
                          <a:effectLst/>
                        </a:rPr>
                        <a:t>PRESENTACIÓN DENUNCIA POPULAR EN BASE DECRETO NÚMERO 22 DE LA LEY AMBIENTAL PARA EL ESTADO DE CHIAPAS. </a:t>
                      </a:r>
                    </a:p>
                    <a:p>
                      <a:pPr algn="ctr">
                        <a:lnSpc>
                          <a:spcPct val="107000"/>
                        </a:lnSpc>
                        <a:spcAft>
                          <a:spcPts val="800"/>
                        </a:spcAft>
                        <a:tabLst>
                          <a:tab pos="4791075" algn="l"/>
                        </a:tabLst>
                      </a:pPr>
                      <a:r>
                        <a:rPr lang="es-MX" sz="1000" b="1" dirty="0">
                          <a:effectLst/>
                        </a:rPr>
                        <a:t>Defensor Marlon López Camacho</a:t>
                      </a:r>
                      <a:endParaRPr lang="es-MX" sz="100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MTRO. JESÚS ANTONIO GUILLÉN GORDILLO</a:t>
                      </a:r>
                    </a:p>
                    <a:p>
                      <a:pPr algn="ctr">
                        <a:lnSpc>
                          <a:spcPct val="107000"/>
                        </a:lnSpc>
                        <a:spcAft>
                          <a:spcPts val="800"/>
                        </a:spcAft>
                        <a:tabLst>
                          <a:tab pos="4791075" algn="l"/>
                        </a:tabLst>
                      </a:pPr>
                      <a:r>
                        <a:rPr lang="es-MX" sz="600" b="1">
                          <a:effectLst/>
                        </a:rPr>
                        <a:t>PROCURADOR AMBIENTAL EN EL ESTADO DE CHIAPAS.</a:t>
                      </a:r>
                      <a:endParaRPr lang="es-MX" sz="6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01/08/18</a:t>
                      </a:r>
                      <a:endParaRPr lang="es-MX" sz="600" b="1">
                        <a:effectLst/>
                        <a:latin typeface="Calibri"/>
                        <a:ea typeface="Calibri"/>
                        <a:cs typeface="Times New Roman"/>
                      </a:endParaRPr>
                    </a:p>
                  </a:txBody>
                  <a:tcPr marL="21300" marR="21300" marT="0" marB="0"/>
                </a:tc>
                <a:extLst>
                  <a:ext uri="{0D108BD9-81ED-4DB2-BD59-A6C34878D82A}">
                    <a16:rowId xmlns:a16="http://schemas.microsoft.com/office/drawing/2014/main" xmlns="" val="10004"/>
                  </a:ext>
                </a:extLst>
              </a:tr>
              <a:tr h="548782">
                <a:tc>
                  <a:txBody>
                    <a:bodyPr/>
                    <a:lstStyle/>
                    <a:p>
                      <a:pPr algn="ctr">
                        <a:lnSpc>
                          <a:spcPct val="107000"/>
                        </a:lnSpc>
                        <a:spcAft>
                          <a:spcPts val="800"/>
                        </a:spcAft>
                        <a:tabLst>
                          <a:tab pos="4791075" algn="l"/>
                        </a:tabLst>
                      </a:pPr>
                      <a:endParaRPr lang="es-MX" sz="600" b="1" dirty="0">
                        <a:effectLst/>
                      </a:endParaRPr>
                    </a:p>
                    <a:p>
                      <a:pPr algn="ctr">
                        <a:lnSpc>
                          <a:spcPct val="107000"/>
                        </a:lnSpc>
                        <a:spcAft>
                          <a:spcPts val="800"/>
                        </a:spcAft>
                        <a:tabLst>
                          <a:tab pos="4791075" algn="l"/>
                        </a:tabLst>
                      </a:pPr>
                      <a:r>
                        <a:rPr lang="es-MX" sz="1000" b="1" dirty="0">
                          <a:effectLst/>
                        </a:rPr>
                        <a:t>PROCEDIMIENTO DE DENUNCIA POPULAR CON FUNDAMENTO AR. 190 Y 191 LGEEPA PARA ENTABLAR JUICIO RESPONSABILIDAD AMBIENTAL.</a:t>
                      </a:r>
                    </a:p>
                    <a:p>
                      <a:pPr algn="ctr">
                        <a:lnSpc>
                          <a:spcPct val="107000"/>
                        </a:lnSpc>
                        <a:spcAft>
                          <a:spcPts val="800"/>
                        </a:spcAft>
                        <a:tabLst>
                          <a:tab pos="4791075" algn="l"/>
                        </a:tabLst>
                      </a:pPr>
                      <a:r>
                        <a:rPr lang="es-MX" sz="600" b="1" dirty="0">
                          <a:effectLst/>
                        </a:rPr>
                        <a:t> </a:t>
                      </a:r>
                      <a:endParaRPr lang="es-MX" sz="60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DELEGADO JORGE CONSTANTINO KANTER</a:t>
                      </a:r>
                    </a:p>
                    <a:p>
                      <a:pPr algn="ctr">
                        <a:lnSpc>
                          <a:spcPct val="107000"/>
                        </a:lnSpc>
                        <a:spcAft>
                          <a:spcPts val="800"/>
                        </a:spcAft>
                        <a:tabLst>
                          <a:tab pos="4791075" algn="l"/>
                        </a:tabLst>
                      </a:pPr>
                      <a:r>
                        <a:rPr lang="es-MX" sz="600" b="1">
                          <a:effectLst/>
                        </a:rPr>
                        <a:t>PROCURADURIA FEDERAL PROTECCIÓN AL AMBIENTE </a:t>
                      </a:r>
                    </a:p>
                    <a:p>
                      <a:pPr algn="ctr">
                        <a:lnSpc>
                          <a:spcPct val="107000"/>
                        </a:lnSpc>
                        <a:spcAft>
                          <a:spcPts val="800"/>
                        </a:spcAft>
                        <a:tabLst>
                          <a:tab pos="4791075" algn="l"/>
                        </a:tabLst>
                      </a:pPr>
                      <a:r>
                        <a:rPr lang="es-MX" sz="600" b="1">
                          <a:effectLst/>
                        </a:rPr>
                        <a:t>DELEGACION DEL ESTADO DE CHIAPAS.</a:t>
                      </a:r>
                      <a:endParaRPr lang="es-MX" sz="6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01/10/18</a:t>
                      </a:r>
                      <a:endParaRPr lang="es-MX" sz="600" b="1">
                        <a:effectLst/>
                        <a:latin typeface="Calibri"/>
                        <a:ea typeface="Calibri"/>
                        <a:cs typeface="Times New Roman"/>
                      </a:endParaRPr>
                    </a:p>
                  </a:txBody>
                  <a:tcPr marL="21300" marR="21300" marT="0" marB="0"/>
                </a:tc>
                <a:extLst>
                  <a:ext uri="{0D108BD9-81ED-4DB2-BD59-A6C34878D82A}">
                    <a16:rowId xmlns:a16="http://schemas.microsoft.com/office/drawing/2014/main" xmlns="" val="10005"/>
                  </a:ext>
                </a:extLst>
              </a:tr>
              <a:tr h="1024838">
                <a:tc>
                  <a:txBody>
                    <a:bodyPr/>
                    <a:lstStyle/>
                    <a:p>
                      <a:pPr algn="ctr">
                        <a:lnSpc>
                          <a:spcPct val="107000"/>
                        </a:lnSpc>
                        <a:spcAft>
                          <a:spcPts val="800"/>
                        </a:spcAft>
                        <a:tabLst>
                          <a:tab pos="4791075" algn="l"/>
                        </a:tabLst>
                      </a:pPr>
                      <a:r>
                        <a:rPr lang="es-MX" sz="600" b="1" dirty="0">
                          <a:effectLst/>
                        </a:rPr>
                        <a:t>JUICIO DE AMPARO INDIRECTO</a:t>
                      </a:r>
                    </a:p>
                    <a:p>
                      <a:pPr algn="ctr">
                        <a:lnSpc>
                          <a:spcPct val="107000"/>
                        </a:lnSpc>
                        <a:spcAft>
                          <a:spcPts val="800"/>
                        </a:spcAft>
                        <a:tabLst>
                          <a:tab pos="4791075" algn="l"/>
                        </a:tabLst>
                      </a:pPr>
                      <a:r>
                        <a:rPr lang="es-MX" sz="600" b="1" dirty="0">
                          <a:effectLst/>
                        </a:rPr>
                        <a:t>JUZGADO 5 EXP. 319/2018 MESA 7</a:t>
                      </a:r>
                    </a:p>
                    <a:p>
                      <a:pPr algn="ctr">
                        <a:lnSpc>
                          <a:spcPct val="107000"/>
                        </a:lnSpc>
                        <a:spcAft>
                          <a:spcPts val="800"/>
                        </a:spcAft>
                        <a:tabLst>
                          <a:tab pos="4791075" algn="l"/>
                        </a:tabLst>
                      </a:pPr>
                      <a:r>
                        <a:rPr lang="es-MX" sz="600" b="1" dirty="0">
                          <a:effectLst/>
                        </a:rPr>
                        <a:t>DEMANDA ADMINISTRATIVA DE FONDO</a:t>
                      </a:r>
                    </a:p>
                    <a:p>
                      <a:pPr algn="ctr">
                        <a:lnSpc>
                          <a:spcPct val="107000"/>
                        </a:lnSpc>
                        <a:spcAft>
                          <a:spcPts val="800"/>
                        </a:spcAft>
                        <a:tabLst>
                          <a:tab pos="4791075" algn="l"/>
                        </a:tabLst>
                      </a:pPr>
                      <a:r>
                        <a:rPr lang="es-MX" sz="600" b="1" dirty="0">
                          <a:effectLst/>
                        </a:rPr>
                        <a:t>AUTORIDAD RESPONSABLE:</a:t>
                      </a:r>
                    </a:p>
                    <a:p>
                      <a:pPr algn="ctr">
                        <a:lnSpc>
                          <a:spcPct val="107000"/>
                        </a:lnSpc>
                        <a:spcAft>
                          <a:spcPts val="800"/>
                        </a:spcAft>
                        <a:tabLst>
                          <a:tab pos="4791075" algn="l"/>
                        </a:tabLst>
                      </a:pPr>
                      <a:r>
                        <a:rPr lang="es-MX" sz="600" b="1" dirty="0">
                          <a:effectLst/>
                        </a:rPr>
                        <a:t>SECRETARIA PROTECCION CIVIL</a:t>
                      </a:r>
                    </a:p>
                    <a:p>
                      <a:pPr algn="ctr">
                        <a:lnSpc>
                          <a:spcPct val="107000"/>
                        </a:lnSpc>
                        <a:spcAft>
                          <a:spcPts val="800"/>
                        </a:spcAft>
                        <a:tabLst>
                          <a:tab pos="4791075" algn="l"/>
                        </a:tabLst>
                      </a:pPr>
                      <a:r>
                        <a:rPr lang="es-MX" sz="600" b="1" dirty="0">
                          <a:effectLst/>
                        </a:rPr>
                        <a:t>DEFENSOR MARLON LÓPEZ CAMACHO</a:t>
                      </a:r>
                      <a:endParaRPr lang="es-MX" sz="600" b="1" dirty="0">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a:effectLst/>
                        </a:rPr>
                        <a:t> </a:t>
                      </a:r>
                    </a:p>
                    <a:p>
                      <a:pPr algn="ctr">
                        <a:lnSpc>
                          <a:spcPct val="107000"/>
                        </a:lnSpc>
                        <a:spcAft>
                          <a:spcPts val="800"/>
                        </a:spcAft>
                        <a:tabLst>
                          <a:tab pos="4791075" algn="l"/>
                        </a:tabLst>
                      </a:pPr>
                      <a:r>
                        <a:rPr lang="es-MX" sz="600" b="1">
                          <a:effectLst/>
                        </a:rPr>
                        <a:t>JUZGADO QUINTO DE DISTITO DE AMPARO Y JUICIOS FEDERALES EN EL ESTADO DE CHIAPAS, CON RESIDENCIA EN TUXTLA GUTIÉRREZ.</a:t>
                      </a:r>
                      <a:endParaRPr lang="es-MX" sz="600" b="1">
                        <a:effectLst/>
                        <a:latin typeface="Calibri"/>
                        <a:ea typeface="Calibri"/>
                        <a:cs typeface="Times New Roman"/>
                      </a:endParaRPr>
                    </a:p>
                  </a:txBody>
                  <a:tcPr marL="21300" marR="21300" marT="0" marB="0"/>
                </a:tc>
                <a:tc>
                  <a:txBody>
                    <a:bodyPr/>
                    <a:lstStyle/>
                    <a:p>
                      <a:pPr algn="ctr">
                        <a:lnSpc>
                          <a:spcPct val="107000"/>
                        </a:lnSpc>
                        <a:spcAft>
                          <a:spcPts val="800"/>
                        </a:spcAft>
                        <a:tabLst>
                          <a:tab pos="4791075" algn="l"/>
                        </a:tabLst>
                      </a:pPr>
                      <a:r>
                        <a:rPr lang="es-MX" sz="600" b="1" dirty="0">
                          <a:effectLst/>
                        </a:rPr>
                        <a:t> </a:t>
                      </a:r>
                    </a:p>
                    <a:p>
                      <a:pPr algn="ctr">
                        <a:lnSpc>
                          <a:spcPct val="107000"/>
                        </a:lnSpc>
                        <a:spcAft>
                          <a:spcPts val="800"/>
                        </a:spcAft>
                        <a:tabLst>
                          <a:tab pos="4791075" algn="l"/>
                        </a:tabLst>
                      </a:pPr>
                      <a:r>
                        <a:rPr lang="es-MX" sz="600" b="1" dirty="0">
                          <a:effectLst/>
                        </a:rPr>
                        <a:t> </a:t>
                      </a:r>
                    </a:p>
                    <a:p>
                      <a:pPr algn="ctr">
                        <a:lnSpc>
                          <a:spcPct val="107000"/>
                        </a:lnSpc>
                        <a:spcAft>
                          <a:spcPts val="800"/>
                        </a:spcAft>
                        <a:tabLst>
                          <a:tab pos="4791075" algn="l"/>
                        </a:tabLst>
                      </a:pPr>
                      <a:r>
                        <a:rPr lang="es-MX" sz="600" b="1" dirty="0">
                          <a:effectLst/>
                        </a:rPr>
                        <a:t>15/03/18</a:t>
                      </a:r>
                      <a:endParaRPr lang="es-MX" sz="600" b="1" dirty="0">
                        <a:effectLst/>
                        <a:latin typeface="Calibri"/>
                        <a:ea typeface="Calibri"/>
                        <a:cs typeface="Times New Roman"/>
                      </a:endParaRPr>
                    </a:p>
                  </a:txBody>
                  <a:tcPr marL="21300" marR="21300"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684882689"/>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nvGraphicFramePr>
        <p:xfrm>
          <a:off x="1043608" y="332656"/>
          <a:ext cx="6414278" cy="641985"/>
        </p:xfrm>
        <a:graphic>
          <a:graphicData uri="http://schemas.openxmlformats.org/drawingml/2006/table">
            <a:tbl>
              <a:tblPr>
                <a:tableStyleId>{5C22544A-7EE6-4342-B048-85BDC9FD1C3A}</a:tableStyleId>
              </a:tblPr>
              <a:tblGrid>
                <a:gridCol w="2442353">
                  <a:extLst>
                    <a:ext uri="{9D8B030D-6E8A-4147-A177-3AD203B41FA5}">
                      <a16:colId xmlns:a16="http://schemas.microsoft.com/office/drawing/2014/main" xmlns="" val="20000"/>
                    </a:ext>
                  </a:extLst>
                </a:gridCol>
                <a:gridCol w="2852420">
                  <a:extLst>
                    <a:ext uri="{9D8B030D-6E8A-4147-A177-3AD203B41FA5}">
                      <a16:colId xmlns:a16="http://schemas.microsoft.com/office/drawing/2014/main" xmlns="" val="20001"/>
                    </a:ext>
                  </a:extLst>
                </a:gridCol>
                <a:gridCol w="1119505">
                  <a:extLst>
                    <a:ext uri="{9D8B030D-6E8A-4147-A177-3AD203B41FA5}">
                      <a16:colId xmlns:a16="http://schemas.microsoft.com/office/drawing/2014/main" xmlns="" val="20002"/>
                    </a:ext>
                  </a:extLst>
                </a:gridCol>
              </a:tblGrid>
              <a:tr h="641985">
                <a:tc>
                  <a:txBody>
                    <a:bodyPr/>
                    <a:lstStyle/>
                    <a:p>
                      <a:pPr>
                        <a:lnSpc>
                          <a:spcPct val="107000"/>
                        </a:lnSpc>
                        <a:spcAft>
                          <a:spcPts val="800"/>
                        </a:spcAft>
                        <a:tabLst>
                          <a:tab pos="4791075" algn="l"/>
                        </a:tabLst>
                      </a:pPr>
                      <a:r>
                        <a:rPr lang="es-MX" sz="1000" dirty="0">
                          <a:effectLst/>
                        </a:rPr>
                        <a:t>DENUNCIA ECOCIDIO R.A. 0111.101.1501.2017</a:t>
                      </a:r>
                      <a:endParaRPr lang="es-MX" sz="1100" dirty="0">
                        <a:effectLst/>
                      </a:endParaRPr>
                    </a:p>
                    <a:p>
                      <a:pPr>
                        <a:lnSpc>
                          <a:spcPct val="107000"/>
                        </a:lnSpc>
                        <a:spcAft>
                          <a:spcPts val="800"/>
                        </a:spcAft>
                        <a:tabLst>
                          <a:tab pos="4791075" algn="l"/>
                        </a:tabLst>
                      </a:pPr>
                      <a:r>
                        <a:rPr lang="es-MX" sz="1000" dirty="0">
                          <a:effectLst/>
                        </a:rPr>
                        <a:t>Defensor Marlon López Camacho</a:t>
                      </a:r>
                      <a:endParaRPr lang="es-MX" sz="1100" dirty="0">
                        <a:effectLst/>
                        <a:latin typeface="Calibri"/>
                        <a:ea typeface="Calibri"/>
                        <a:cs typeface="Times New Roman"/>
                      </a:endParaRPr>
                    </a:p>
                  </a:txBody>
                  <a:tcPr marL="44450" marR="44450" marT="0" marB="0"/>
                </a:tc>
                <a:tc>
                  <a:txBody>
                    <a:bodyPr/>
                    <a:lstStyle/>
                    <a:p>
                      <a:pPr>
                        <a:lnSpc>
                          <a:spcPct val="107000"/>
                        </a:lnSpc>
                        <a:spcAft>
                          <a:spcPts val="800"/>
                        </a:spcAft>
                        <a:tabLst>
                          <a:tab pos="4791075" algn="l"/>
                        </a:tabLst>
                      </a:pPr>
                      <a:r>
                        <a:rPr lang="es-MX" sz="1000">
                          <a:effectLst/>
                        </a:rPr>
                        <a:t>FISCAL ESPECIALIZADO EN MATERIA DE DELITOS AMBIENTALES.</a:t>
                      </a:r>
                      <a:endParaRPr lang="es-MX" sz="1100">
                        <a:effectLst/>
                      </a:endParaRPr>
                    </a:p>
                    <a:p>
                      <a:pPr>
                        <a:lnSpc>
                          <a:spcPct val="107000"/>
                        </a:lnSpc>
                        <a:spcAft>
                          <a:spcPts val="800"/>
                        </a:spcAft>
                        <a:tabLst>
                          <a:tab pos="4791075" algn="l"/>
                        </a:tabLst>
                      </a:pPr>
                      <a:r>
                        <a:rPr lang="es-MX" sz="1000">
                          <a:effectLst/>
                        </a:rPr>
                        <a:t>FISCALIA GENERAL EDO. CHIAPAS</a:t>
                      </a:r>
                      <a:endParaRPr lang="es-MX" sz="1100">
                        <a:effectLst/>
                        <a:latin typeface="Calibri"/>
                        <a:ea typeface="Calibri"/>
                        <a:cs typeface="Times New Roman"/>
                      </a:endParaRPr>
                    </a:p>
                  </a:txBody>
                  <a:tcPr marL="44450" marR="44450" marT="0" marB="0"/>
                </a:tc>
                <a:tc>
                  <a:txBody>
                    <a:bodyPr/>
                    <a:lstStyle/>
                    <a:p>
                      <a:pPr>
                        <a:lnSpc>
                          <a:spcPct val="107000"/>
                        </a:lnSpc>
                        <a:spcAft>
                          <a:spcPts val="800"/>
                        </a:spcAft>
                        <a:tabLst>
                          <a:tab pos="4791075" algn="l"/>
                        </a:tabLst>
                      </a:pPr>
                      <a:r>
                        <a:rPr lang="es-MX" sz="1400" dirty="0">
                          <a:effectLst/>
                        </a:rPr>
                        <a:t>01/04/19</a:t>
                      </a:r>
                      <a:endParaRPr lang="es-MX" sz="1100" dirty="0">
                        <a:effectLst/>
                        <a:latin typeface="Calibri"/>
                        <a:ea typeface="Calibri"/>
                        <a:cs typeface="Times New Roman"/>
                      </a:endParaRPr>
                    </a:p>
                  </a:txBody>
                  <a:tcPr marL="44450" marR="44450" marT="0" marB="0"/>
                </a:tc>
                <a:extLst>
                  <a:ext uri="{0D108BD9-81ED-4DB2-BD59-A6C34878D82A}">
                    <a16:rowId xmlns:a16="http://schemas.microsoft.com/office/drawing/2014/main" xmlns="" val="10000"/>
                  </a:ext>
                </a:extLst>
              </a:tr>
            </a:tbl>
          </a:graphicData>
        </a:graphic>
      </p:graphicFrame>
      <p:graphicFrame>
        <p:nvGraphicFramePr>
          <p:cNvPr id="8" name="7 Tabla"/>
          <p:cNvGraphicFramePr>
            <a:graphicFrameLocks noGrp="1"/>
          </p:cNvGraphicFramePr>
          <p:nvPr/>
        </p:nvGraphicFramePr>
        <p:xfrm>
          <a:off x="1043608" y="1196752"/>
          <a:ext cx="6408714" cy="4577441"/>
        </p:xfrm>
        <a:graphic>
          <a:graphicData uri="http://schemas.openxmlformats.org/drawingml/2006/table">
            <a:tbl>
              <a:tblPr firstRow="1" firstCol="1" bandRow="1">
                <a:tableStyleId>{5C22544A-7EE6-4342-B048-85BDC9FD1C3A}</a:tableStyleId>
              </a:tblPr>
              <a:tblGrid>
                <a:gridCol w="2135760">
                  <a:extLst>
                    <a:ext uri="{9D8B030D-6E8A-4147-A177-3AD203B41FA5}">
                      <a16:colId xmlns:a16="http://schemas.microsoft.com/office/drawing/2014/main" xmlns="" val="20000"/>
                    </a:ext>
                  </a:extLst>
                </a:gridCol>
                <a:gridCol w="2136477">
                  <a:extLst>
                    <a:ext uri="{9D8B030D-6E8A-4147-A177-3AD203B41FA5}">
                      <a16:colId xmlns:a16="http://schemas.microsoft.com/office/drawing/2014/main" xmlns="" val="20001"/>
                    </a:ext>
                  </a:extLst>
                </a:gridCol>
                <a:gridCol w="2136477">
                  <a:extLst>
                    <a:ext uri="{9D8B030D-6E8A-4147-A177-3AD203B41FA5}">
                      <a16:colId xmlns:a16="http://schemas.microsoft.com/office/drawing/2014/main" xmlns="" val="20002"/>
                    </a:ext>
                  </a:extLst>
                </a:gridCol>
              </a:tblGrid>
              <a:tr h="997673">
                <a:tc>
                  <a:txBody>
                    <a:bodyPr/>
                    <a:lstStyle/>
                    <a:p>
                      <a:pPr>
                        <a:lnSpc>
                          <a:spcPct val="107000"/>
                        </a:lnSpc>
                        <a:spcAft>
                          <a:spcPts val="0"/>
                        </a:spcAft>
                        <a:tabLst>
                          <a:tab pos="4733925" algn="l"/>
                        </a:tabLst>
                      </a:pPr>
                      <a:r>
                        <a:rPr lang="es-MX" sz="700" dirty="0">
                          <a:effectLst/>
                        </a:rPr>
                        <a:t>JUICIO DE RESPONSABILIDAD AMBIENTAL A TRAVÉS DE DENUNCIA POPULAR.</a:t>
                      </a:r>
                      <a:endParaRPr lang="es-MX" sz="800" dirty="0">
                        <a:effectLst/>
                      </a:endParaRPr>
                    </a:p>
                    <a:p>
                      <a:pPr>
                        <a:lnSpc>
                          <a:spcPct val="107000"/>
                        </a:lnSpc>
                        <a:spcAft>
                          <a:spcPts val="0"/>
                        </a:spcAft>
                        <a:tabLst>
                          <a:tab pos="4733925" algn="l"/>
                        </a:tabLst>
                      </a:pPr>
                      <a:r>
                        <a:rPr lang="es-MX" sz="700" dirty="0">
                          <a:effectLst/>
                        </a:rPr>
                        <a:t> </a:t>
                      </a:r>
                      <a:endParaRPr lang="es-MX" sz="800" dirty="0">
                        <a:effectLst/>
                      </a:endParaRPr>
                    </a:p>
                    <a:p>
                      <a:pPr>
                        <a:lnSpc>
                          <a:spcPct val="107000"/>
                        </a:lnSpc>
                        <a:spcAft>
                          <a:spcPts val="0"/>
                        </a:spcAft>
                        <a:tabLst>
                          <a:tab pos="4733925" algn="l"/>
                        </a:tabLst>
                      </a:pPr>
                      <a:r>
                        <a:rPr lang="es-MX" sz="700" dirty="0">
                          <a:effectLst/>
                        </a:rPr>
                        <a:t>DEFENSOR MARLON LÓPEZ CAMACHO</a:t>
                      </a:r>
                      <a:endParaRPr lang="es-MX" sz="800" dirty="0">
                        <a:effectLst/>
                      </a:endParaRPr>
                    </a:p>
                    <a:p>
                      <a:pPr algn="just">
                        <a:lnSpc>
                          <a:spcPct val="107000"/>
                        </a:lnSpc>
                        <a:spcAft>
                          <a:spcPts val="0"/>
                        </a:spcAft>
                        <a:tabLst>
                          <a:tab pos="4733925" algn="l"/>
                        </a:tabLst>
                      </a:pPr>
                      <a:r>
                        <a:rPr lang="es-MX" sz="900" dirty="0">
                          <a:effectLst/>
                        </a:rPr>
                        <a:t> </a:t>
                      </a:r>
                      <a:endParaRPr lang="es-MX" sz="800" dirty="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700">
                          <a:effectLst/>
                        </a:rPr>
                        <a:t>ING. INES ARREDONDO HERNÁNDEZ</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ENCARGADO DE DESPACHO PROFEPA CHIAPAS.</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900" dirty="0">
                          <a:effectLst/>
                        </a:rPr>
                        <a:t> </a:t>
                      </a:r>
                      <a:endParaRPr lang="es-MX" sz="800" dirty="0">
                        <a:effectLst/>
                      </a:endParaRPr>
                    </a:p>
                    <a:p>
                      <a:pPr algn="just">
                        <a:lnSpc>
                          <a:spcPct val="107000"/>
                        </a:lnSpc>
                        <a:spcAft>
                          <a:spcPts val="0"/>
                        </a:spcAft>
                        <a:tabLst>
                          <a:tab pos="4733925" algn="l"/>
                        </a:tabLst>
                      </a:pPr>
                      <a:r>
                        <a:rPr lang="es-MX" sz="900" dirty="0">
                          <a:effectLst/>
                        </a:rPr>
                        <a:t> </a:t>
                      </a:r>
                      <a:endParaRPr lang="es-MX" sz="800" dirty="0">
                        <a:effectLst/>
                      </a:endParaRPr>
                    </a:p>
                    <a:p>
                      <a:pPr algn="just">
                        <a:lnSpc>
                          <a:spcPct val="107000"/>
                        </a:lnSpc>
                        <a:spcAft>
                          <a:spcPts val="0"/>
                        </a:spcAft>
                        <a:tabLst>
                          <a:tab pos="4733925" algn="l"/>
                        </a:tabLst>
                      </a:pPr>
                      <a:r>
                        <a:rPr lang="es-MX" sz="900" dirty="0">
                          <a:effectLst/>
                        </a:rPr>
                        <a:t> </a:t>
                      </a:r>
                      <a:endParaRPr lang="es-MX" sz="800" dirty="0">
                        <a:effectLst/>
                      </a:endParaRPr>
                    </a:p>
                    <a:p>
                      <a:pPr algn="just">
                        <a:lnSpc>
                          <a:spcPct val="107000"/>
                        </a:lnSpc>
                        <a:spcAft>
                          <a:spcPts val="0"/>
                        </a:spcAft>
                        <a:tabLst>
                          <a:tab pos="4733925" algn="l"/>
                        </a:tabLst>
                      </a:pPr>
                      <a:r>
                        <a:rPr lang="es-MX" sz="900" dirty="0">
                          <a:effectLst/>
                        </a:rPr>
                        <a:t>            04/06/19</a:t>
                      </a:r>
                      <a:endParaRPr lang="es-MX" sz="800" dirty="0">
                        <a:effectLst/>
                        <a:latin typeface="Calibri"/>
                        <a:ea typeface="Calibri"/>
                        <a:cs typeface="Times New Roman"/>
                      </a:endParaRPr>
                    </a:p>
                  </a:txBody>
                  <a:tcPr marL="51168" marR="51168" marT="0" marB="0"/>
                </a:tc>
                <a:extLst>
                  <a:ext uri="{0D108BD9-81ED-4DB2-BD59-A6C34878D82A}">
                    <a16:rowId xmlns:a16="http://schemas.microsoft.com/office/drawing/2014/main" xmlns="" val="10000"/>
                  </a:ext>
                </a:extLst>
              </a:tr>
              <a:tr h="903135">
                <a:tc>
                  <a:txBody>
                    <a:bodyPr/>
                    <a:lstStyle/>
                    <a:p>
                      <a:pPr algn="just">
                        <a:lnSpc>
                          <a:spcPct val="107000"/>
                        </a:lnSpc>
                        <a:spcAft>
                          <a:spcPts val="0"/>
                        </a:spcAft>
                        <a:tabLst>
                          <a:tab pos="4733925" algn="l"/>
                        </a:tabLst>
                      </a:pPr>
                      <a:r>
                        <a:rPr lang="es-MX" sz="700">
                          <a:effectLst/>
                        </a:rPr>
                        <a:t>DENUNCIA ADMINISTRATIVA VIOLACIÓN DECRETO DE RESERVA ECOLÓGICA</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DEFENSOR MARLON LÓPEZ CAMACHO</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700">
                          <a:effectLst/>
                        </a:rPr>
                        <a:t>LIC. VICTOR HUGO VILLATORO VENTURA</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PROCURADOR AMBIENTAL EN EL ESTADO DE CHIAPAS</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900">
                          <a:effectLst/>
                        </a:rPr>
                        <a:t> </a:t>
                      </a:r>
                      <a:endParaRPr lang="es-MX" sz="800">
                        <a:effectLst/>
                      </a:endParaRPr>
                    </a:p>
                    <a:p>
                      <a:pPr algn="just">
                        <a:lnSpc>
                          <a:spcPct val="107000"/>
                        </a:lnSpc>
                        <a:spcAft>
                          <a:spcPts val="0"/>
                        </a:spcAft>
                        <a:tabLst>
                          <a:tab pos="4733925" algn="l"/>
                        </a:tabLst>
                      </a:pPr>
                      <a:r>
                        <a:rPr lang="es-MX" sz="900">
                          <a:effectLst/>
                        </a:rPr>
                        <a:t> </a:t>
                      </a:r>
                      <a:endParaRPr lang="es-MX" sz="800">
                        <a:effectLst/>
                      </a:endParaRPr>
                    </a:p>
                    <a:p>
                      <a:pPr algn="ctr">
                        <a:lnSpc>
                          <a:spcPct val="107000"/>
                        </a:lnSpc>
                        <a:spcAft>
                          <a:spcPts val="0"/>
                        </a:spcAft>
                        <a:tabLst>
                          <a:tab pos="4733925" algn="l"/>
                        </a:tabLst>
                      </a:pPr>
                      <a:r>
                        <a:rPr lang="es-MX" sz="900">
                          <a:effectLst/>
                        </a:rPr>
                        <a:t>06/06/19</a:t>
                      </a:r>
                      <a:endParaRPr lang="es-MX" sz="800">
                        <a:effectLst/>
                        <a:latin typeface="Calibri"/>
                        <a:ea typeface="Calibri"/>
                        <a:cs typeface="Times New Roman"/>
                      </a:endParaRPr>
                    </a:p>
                  </a:txBody>
                  <a:tcPr marL="51168" marR="51168" marT="0" marB="0"/>
                </a:tc>
                <a:extLst>
                  <a:ext uri="{0D108BD9-81ED-4DB2-BD59-A6C34878D82A}">
                    <a16:rowId xmlns:a16="http://schemas.microsoft.com/office/drawing/2014/main" xmlns="" val="10001"/>
                  </a:ext>
                </a:extLst>
              </a:tr>
              <a:tr h="973321">
                <a:tc>
                  <a:txBody>
                    <a:bodyPr/>
                    <a:lstStyle/>
                    <a:p>
                      <a:pPr algn="just">
                        <a:lnSpc>
                          <a:spcPct val="107000"/>
                        </a:lnSpc>
                        <a:spcAft>
                          <a:spcPts val="0"/>
                        </a:spcAft>
                        <a:tabLst>
                          <a:tab pos="4733925" algn="l"/>
                        </a:tabLst>
                      </a:pPr>
                      <a:r>
                        <a:rPr lang="es-MX" sz="700">
                          <a:effectLst/>
                        </a:rPr>
                        <a:t>QUEJA COMISION ESTATAL DE DERECHOS HUMANOS </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003/2018, 006/2019, ACUMULADA</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DEFENSOR MARLON LÓPEZ CAMACHO</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700">
                          <a:effectLst/>
                        </a:rPr>
                        <a:t>LIC. JUAN JOSE ZEPEDA BERMUDEZ</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PRESIDENTE COMISION ESTATAL DE DERECHOS HUMANOS</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900">
                          <a:effectLst/>
                        </a:rPr>
                        <a:t> </a:t>
                      </a:r>
                      <a:endParaRPr lang="es-MX" sz="800">
                        <a:effectLst/>
                      </a:endParaRPr>
                    </a:p>
                    <a:p>
                      <a:pPr algn="just">
                        <a:lnSpc>
                          <a:spcPct val="107000"/>
                        </a:lnSpc>
                        <a:spcAft>
                          <a:spcPts val="0"/>
                        </a:spcAft>
                        <a:tabLst>
                          <a:tab pos="4733925" algn="l"/>
                        </a:tabLst>
                      </a:pPr>
                      <a:r>
                        <a:rPr lang="es-MX" sz="900">
                          <a:effectLst/>
                        </a:rPr>
                        <a:t> </a:t>
                      </a:r>
                      <a:endParaRPr lang="es-MX" sz="800">
                        <a:effectLst/>
                      </a:endParaRPr>
                    </a:p>
                    <a:p>
                      <a:pPr algn="ctr">
                        <a:lnSpc>
                          <a:spcPct val="107000"/>
                        </a:lnSpc>
                        <a:spcAft>
                          <a:spcPts val="0"/>
                        </a:spcAft>
                        <a:tabLst>
                          <a:tab pos="4733925" algn="l"/>
                        </a:tabLst>
                      </a:pPr>
                      <a:r>
                        <a:rPr lang="es-MX" sz="900">
                          <a:effectLst/>
                        </a:rPr>
                        <a:t>06/06/19</a:t>
                      </a:r>
                      <a:endParaRPr lang="es-MX" sz="800">
                        <a:effectLst/>
                        <a:latin typeface="Calibri"/>
                        <a:ea typeface="Calibri"/>
                        <a:cs typeface="Times New Roman"/>
                      </a:endParaRPr>
                    </a:p>
                  </a:txBody>
                  <a:tcPr marL="51168" marR="51168" marT="0" marB="0"/>
                </a:tc>
                <a:extLst>
                  <a:ext uri="{0D108BD9-81ED-4DB2-BD59-A6C34878D82A}">
                    <a16:rowId xmlns:a16="http://schemas.microsoft.com/office/drawing/2014/main" xmlns="" val="10002"/>
                  </a:ext>
                </a:extLst>
              </a:tr>
              <a:tr h="851656">
                <a:tc>
                  <a:txBody>
                    <a:bodyPr/>
                    <a:lstStyle/>
                    <a:p>
                      <a:pPr algn="just">
                        <a:lnSpc>
                          <a:spcPct val="107000"/>
                        </a:lnSpc>
                        <a:spcAft>
                          <a:spcPts val="0"/>
                        </a:spcAft>
                        <a:tabLst>
                          <a:tab pos="4733925" algn="l"/>
                        </a:tabLst>
                      </a:pPr>
                      <a:r>
                        <a:rPr lang="es-MX" sz="700">
                          <a:effectLst/>
                        </a:rPr>
                        <a:t>ESCRITO DE QUEJA Y FACULTAD DE ATRACCIÓN </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QUEJA 003/2018</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DEFENSOR MARLON LÓPEZ CAMACHO</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700">
                          <a:effectLst/>
                        </a:rPr>
                        <a:t>MTRO. LUIS RAÚL GONZALES PÉREZ</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PRESIDENTE DE LA COMISIÓN NACIONAL DE LOS DERECHOS HUMANOS.</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900">
                          <a:effectLst/>
                        </a:rPr>
                        <a:t> </a:t>
                      </a:r>
                      <a:endParaRPr lang="es-MX" sz="800">
                        <a:effectLst/>
                      </a:endParaRPr>
                    </a:p>
                    <a:p>
                      <a:pPr algn="just">
                        <a:lnSpc>
                          <a:spcPct val="107000"/>
                        </a:lnSpc>
                        <a:spcAft>
                          <a:spcPts val="0"/>
                        </a:spcAft>
                        <a:tabLst>
                          <a:tab pos="4733925" algn="l"/>
                        </a:tabLst>
                      </a:pPr>
                      <a:r>
                        <a:rPr lang="es-MX" sz="900">
                          <a:effectLst/>
                        </a:rPr>
                        <a:t> </a:t>
                      </a:r>
                      <a:endParaRPr lang="es-MX" sz="800">
                        <a:effectLst/>
                      </a:endParaRPr>
                    </a:p>
                    <a:p>
                      <a:pPr algn="ctr">
                        <a:lnSpc>
                          <a:spcPct val="107000"/>
                        </a:lnSpc>
                        <a:spcAft>
                          <a:spcPts val="0"/>
                        </a:spcAft>
                        <a:tabLst>
                          <a:tab pos="4733925" algn="l"/>
                        </a:tabLst>
                      </a:pPr>
                      <a:r>
                        <a:rPr lang="es-MX" sz="900">
                          <a:effectLst/>
                        </a:rPr>
                        <a:t>21/06/19</a:t>
                      </a:r>
                      <a:endParaRPr lang="es-MX" sz="800">
                        <a:effectLst/>
                        <a:latin typeface="Calibri"/>
                        <a:ea typeface="Calibri"/>
                        <a:cs typeface="Times New Roman"/>
                      </a:endParaRPr>
                    </a:p>
                  </a:txBody>
                  <a:tcPr marL="51168" marR="51168" marT="0" marB="0"/>
                </a:tc>
                <a:extLst>
                  <a:ext uri="{0D108BD9-81ED-4DB2-BD59-A6C34878D82A}">
                    <a16:rowId xmlns:a16="http://schemas.microsoft.com/office/drawing/2014/main" xmlns="" val="10003"/>
                  </a:ext>
                </a:extLst>
              </a:tr>
              <a:tr h="851656">
                <a:tc>
                  <a:txBody>
                    <a:bodyPr/>
                    <a:lstStyle/>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ESCRITO PETICIÓN </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700">
                          <a:effectLst/>
                        </a:rPr>
                        <a:t>LIC. ANDRES MANUEL LÓPEZ OBRADOR.</a:t>
                      </a:r>
                      <a:endParaRPr lang="es-MX" sz="800">
                        <a:effectLst/>
                      </a:endParaRPr>
                    </a:p>
                    <a:p>
                      <a:pPr algn="just">
                        <a:lnSpc>
                          <a:spcPct val="107000"/>
                        </a:lnSpc>
                        <a:spcAft>
                          <a:spcPts val="0"/>
                        </a:spcAft>
                        <a:tabLst>
                          <a:tab pos="4733925" algn="l"/>
                        </a:tabLst>
                      </a:pPr>
                      <a:r>
                        <a:rPr lang="es-MX" sz="700">
                          <a:effectLst/>
                        </a:rPr>
                        <a:t> </a:t>
                      </a:r>
                      <a:endParaRPr lang="es-MX" sz="800">
                        <a:effectLst/>
                      </a:endParaRPr>
                    </a:p>
                    <a:p>
                      <a:pPr algn="just">
                        <a:lnSpc>
                          <a:spcPct val="107000"/>
                        </a:lnSpc>
                        <a:spcAft>
                          <a:spcPts val="0"/>
                        </a:spcAft>
                        <a:tabLst>
                          <a:tab pos="4733925" algn="l"/>
                        </a:tabLst>
                      </a:pPr>
                      <a:r>
                        <a:rPr lang="es-MX" sz="700">
                          <a:effectLst/>
                        </a:rPr>
                        <a:t>PRESIDENTE CONSTITUCIONAL DE LOS ESTADOS UNIDOS MEXICANOS.</a:t>
                      </a:r>
                      <a:endParaRPr lang="es-MX" sz="800">
                        <a:effectLst/>
                        <a:latin typeface="Calibri"/>
                        <a:ea typeface="Calibri"/>
                        <a:cs typeface="Times New Roman"/>
                      </a:endParaRPr>
                    </a:p>
                  </a:txBody>
                  <a:tcPr marL="51168" marR="51168" marT="0" marB="0"/>
                </a:tc>
                <a:tc>
                  <a:txBody>
                    <a:bodyPr/>
                    <a:lstStyle/>
                    <a:p>
                      <a:pPr algn="just">
                        <a:lnSpc>
                          <a:spcPct val="107000"/>
                        </a:lnSpc>
                        <a:spcAft>
                          <a:spcPts val="0"/>
                        </a:spcAft>
                        <a:tabLst>
                          <a:tab pos="4733925" algn="l"/>
                        </a:tabLst>
                      </a:pPr>
                      <a:r>
                        <a:rPr lang="es-MX" sz="900" dirty="0">
                          <a:effectLst/>
                        </a:rPr>
                        <a:t> </a:t>
                      </a:r>
                      <a:endParaRPr lang="es-MX" sz="800" dirty="0">
                        <a:effectLst/>
                      </a:endParaRPr>
                    </a:p>
                    <a:p>
                      <a:pPr algn="just">
                        <a:lnSpc>
                          <a:spcPct val="107000"/>
                        </a:lnSpc>
                        <a:spcAft>
                          <a:spcPts val="0"/>
                        </a:spcAft>
                        <a:tabLst>
                          <a:tab pos="4733925" algn="l"/>
                        </a:tabLst>
                      </a:pPr>
                      <a:r>
                        <a:rPr lang="es-MX" sz="900" dirty="0">
                          <a:effectLst/>
                        </a:rPr>
                        <a:t> </a:t>
                      </a:r>
                      <a:endParaRPr lang="es-MX" sz="800" dirty="0">
                        <a:effectLst/>
                      </a:endParaRPr>
                    </a:p>
                    <a:p>
                      <a:pPr algn="just">
                        <a:lnSpc>
                          <a:spcPct val="107000"/>
                        </a:lnSpc>
                        <a:spcAft>
                          <a:spcPts val="0"/>
                        </a:spcAft>
                        <a:tabLst>
                          <a:tab pos="4733925" algn="l"/>
                        </a:tabLst>
                      </a:pPr>
                      <a:r>
                        <a:rPr lang="es-MX" sz="900" dirty="0">
                          <a:effectLst/>
                        </a:rPr>
                        <a:t>               21/06/19</a:t>
                      </a:r>
                      <a:endParaRPr lang="es-MX" sz="800" dirty="0">
                        <a:effectLst/>
                        <a:latin typeface="Calibri"/>
                        <a:ea typeface="Calibri"/>
                        <a:cs typeface="Times New Roman"/>
                      </a:endParaRPr>
                    </a:p>
                  </a:txBody>
                  <a:tcPr marL="51168" marR="51168" marT="0" marB="0"/>
                </a:tc>
                <a:extLst>
                  <a:ext uri="{0D108BD9-81ED-4DB2-BD59-A6C34878D82A}">
                    <a16:rowId xmlns:a16="http://schemas.microsoft.com/office/drawing/2014/main" xmlns="" val="10004"/>
                  </a:ext>
                </a:extLst>
              </a:tr>
            </a:tbl>
          </a:graphicData>
        </a:graphic>
      </p:graphicFrame>
      <p:sp>
        <p:nvSpPr>
          <p:cNvPr id="9" name="Rectangle 2"/>
          <p:cNvSpPr>
            <a:spLocks noChangeArrowheads="1"/>
          </p:cNvSpPr>
          <p:nvPr/>
        </p:nvSpPr>
        <p:spPr bwMode="auto">
          <a:xfrm>
            <a:off x="245268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733925" algn="l"/>
              </a:tabLst>
              <a:defRPr>
                <a:solidFill>
                  <a:schemeClr val="tx1"/>
                </a:solidFill>
                <a:latin typeface="Arial" pitchFamily="34" charset="0"/>
                <a:cs typeface="Arial" pitchFamily="34" charset="0"/>
              </a:defRPr>
            </a:lvl1pPr>
            <a:lvl2pPr fontAlgn="base">
              <a:spcBef>
                <a:spcPct val="0"/>
              </a:spcBef>
              <a:spcAft>
                <a:spcPct val="0"/>
              </a:spcAft>
              <a:tabLst>
                <a:tab pos="4733925" algn="l"/>
              </a:tabLst>
              <a:defRPr>
                <a:solidFill>
                  <a:schemeClr val="tx1"/>
                </a:solidFill>
                <a:latin typeface="Arial" pitchFamily="34" charset="0"/>
                <a:cs typeface="Arial" pitchFamily="34" charset="0"/>
              </a:defRPr>
            </a:lvl2pPr>
            <a:lvl3pPr fontAlgn="base">
              <a:spcBef>
                <a:spcPct val="0"/>
              </a:spcBef>
              <a:spcAft>
                <a:spcPct val="0"/>
              </a:spcAft>
              <a:tabLst>
                <a:tab pos="4733925" algn="l"/>
              </a:tabLst>
              <a:defRPr>
                <a:solidFill>
                  <a:schemeClr val="tx1"/>
                </a:solidFill>
                <a:latin typeface="Arial" pitchFamily="34" charset="0"/>
                <a:cs typeface="Arial" pitchFamily="34" charset="0"/>
              </a:defRPr>
            </a:lvl3pPr>
            <a:lvl4pPr fontAlgn="base">
              <a:spcBef>
                <a:spcPct val="0"/>
              </a:spcBef>
              <a:spcAft>
                <a:spcPct val="0"/>
              </a:spcAft>
              <a:tabLst>
                <a:tab pos="4733925" algn="l"/>
              </a:tabLst>
              <a:defRPr>
                <a:solidFill>
                  <a:schemeClr val="tx1"/>
                </a:solidFill>
                <a:latin typeface="Arial" pitchFamily="34" charset="0"/>
                <a:cs typeface="Arial" pitchFamily="34" charset="0"/>
              </a:defRPr>
            </a:lvl4pPr>
            <a:lvl5pPr fontAlgn="base">
              <a:spcBef>
                <a:spcPct val="0"/>
              </a:spcBef>
              <a:spcAft>
                <a:spcPct val="0"/>
              </a:spcAft>
              <a:tabLst>
                <a:tab pos="4733925" algn="l"/>
              </a:tabLst>
              <a:defRPr>
                <a:solidFill>
                  <a:schemeClr val="tx1"/>
                </a:solidFill>
                <a:latin typeface="Arial" pitchFamily="34" charset="0"/>
                <a:cs typeface="Arial" pitchFamily="34" charset="0"/>
              </a:defRPr>
            </a:lvl5pPr>
            <a:lvl6pPr fontAlgn="base">
              <a:spcBef>
                <a:spcPct val="0"/>
              </a:spcBef>
              <a:spcAft>
                <a:spcPct val="0"/>
              </a:spcAft>
              <a:tabLst>
                <a:tab pos="4733925" algn="l"/>
              </a:tabLst>
              <a:defRPr>
                <a:solidFill>
                  <a:schemeClr val="tx1"/>
                </a:solidFill>
                <a:latin typeface="Arial" pitchFamily="34" charset="0"/>
                <a:cs typeface="Arial" pitchFamily="34" charset="0"/>
              </a:defRPr>
            </a:lvl6pPr>
            <a:lvl7pPr fontAlgn="base">
              <a:spcBef>
                <a:spcPct val="0"/>
              </a:spcBef>
              <a:spcAft>
                <a:spcPct val="0"/>
              </a:spcAft>
              <a:tabLst>
                <a:tab pos="4733925" algn="l"/>
              </a:tabLst>
              <a:defRPr>
                <a:solidFill>
                  <a:schemeClr val="tx1"/>
                </a:solidFill>
                <a:latin typeface="Arial" pitchFamily="34" charset="0"/>
                <a:cs typeface="Arial" pitchFamily="34" charset="0"/>
              </a:defRPr>
            </a:lvl7pPr>
            <a:lvl8pPr fontAlgn="base">
              <a:spcBef>
                <a:spcPct val="0"/>
              </a:spcBef>
              <a:spcAft>
                <a:spcPct val="0"/>
              </a:spcAft>
              <a:tabLst>
                <a:tab pos="4733925" algn="l"/>
              </a:tabLst>
              <a:defRPr>
                <a:solidFill>
                  <a:schemeClr val="tx1"/>
                </a:solidFill>
                <a:latin typeface="Arial" pitchFamily="34" charset="0"/>
                <a:cs typeface="Arial" pitchFamily="34" charset="0"/>
              </a:defRPr>
            </a:lvl8pPr>
            <a:lvl9pPr fontAlgn="base">
              <a:spcBef>
                <a:spcPct val="0"/>
              </a:spcBef>
              <a:spcAft>
                <a:spcPct val="0"/>
              </a:spcAft>
              <a:tabLst>
                <a:tab pos="47339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733925" algn="l"/>
              </a:tabLst>
            </a:pPr>
            <a:endParaRPr kumimoji="0" lang="es-MX" altLang="es-MX"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87734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611560" y="476672"/>
          <a:ext cx="7488832" cy="5616624"/>
        </p:xfrm>
        <a:graphic>
          <a:graphicData uri="http://schemas.openxmlformats.org/drawingml/2006/table">
            <a:tbl>
              <a:tblPr firstRow="1" firstCol="1" bandRow="1">
                <a:tableStyleId>{5C22544A-7EE6-4342-B048-85BDC9FD1C3A}</a:tableStyleId>
              </a:tblPr>
              <a:tblGrid>
                <a:gridCol w="2495720">
                  <a:extLst>
                    <a:ext uri="{9D8B030D-6E8A-4147-A177-3AD203B41FA5}">
                      <a16:colId xmlns:a16="http://schemas.microsoft.com/office/drawing/2014/main" xmlns="" val="20000"/>
                    </a:ext>
                  </a:extLst>
                </a:gridCol>
                <a:gridCol w="2496556">
                  <a:extLst>
                    <a:ext uri="{9D8B030D-6E8A-4147-A177-3AD203B41FA5}">
                      <a16:colId xmlns:a16="http://schemas.microsoft.com/office/drawing/2014/main" xmlns="" val="20001"/>
                    </a:ext>
                  </a:extLst>
                </a:gridCol>
                <a:gridCol w="2496556">
                  <a:extLst>
                    <a:ext uri="{9D8B030D-6E8A-4147-A177-3AD203B41FA5}">
                      <a16:colId xmlns:a16="http://schemas.microsoft.com/office/drawing/2014/main" xmlns="" val="20002"/>
                    </a:ext>
                  </a:extLst>
                </a:gridCol>
              </a:tblGrid>
              <a:tr h="1860728">
                <a:tc>
                  <a:txBody>
                    <a:bodyPr/>
                    <a:lstStyle/>
                    <a:p>
                      <a:pPr algn="ctr">
                        <a:lnSpc>
                          <a:spcPct val="107000"/>
                        </a:lnSpc>
                        <a:spcAft>
                          <a:spcPts val="0"/>
                        </a:spcAft>
                        <a:tabLst>
                          <a:tab pos="4733925" algn="l"/>
                        </a:tabLst>
                      </a:pPr>
                      <a:r>
                        <a:rPr lang="es-MX" sz="1200" dirty="0">
                          <a:effectLst/>
                        </a:rPr>
                        <a:t> </a:t>
                      </a:r>
                      <a:endParaRPr lang="es-MX" sz="11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DERECHO ACCESO INFORMACION </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H. AYUNTAMIENTO DE TUXTLA GUTIÉRREZ, SOBRE FECHA DE EMISION CARTA URBANA VIGENTE.</a:t>
                      </a:r>
                      <a:endParaRPr lang="es-MX" sz="1100" dirty="0">
                        <a:effectLst/>
                      </a:endParaRPr>
                    </a:p>
                    <a:p>
                      <a:pPr algn="ctr">
                        <a:lnSpc>
                          <a:spcPct val="107000"/>
                        </a:lnSpc>
                        <a:spcAft>
                          <a:spcPts val="0"/>
                        </a:spcAft>
                        <a:tabLst>
                          <a:tab pos="4733925" algn="l"/>
                        </a:tabLst>
                      </a:pPr>
                      <a:r>
                        <a:rPr lang="es-MX" sz="1000" dirty="0">
                          <a:effectLst/>
                        </a:rPr>
                        <a:t> </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r>
                        <a:rPr lang="es-MX" sz="1200">
                          <a:effectLst/>
                        </a:rPr>
                        <a:t> </a:t>
                      </a:r>
                      <a:endParaRPr lang="es-MX" sz="1100">
                        <a:effectLst/>
                      </a:endParaRPr>
                    </a:p>
                    <a:p>
                      <a:pPr algn="ctr">
                        <a:lnSpc>
                          <a:spcPct val="107000"/>
                        </a:lnSpc>
                        <a:spcAft>
                          <a:spcPts val="0"/>
                        </a:spcAft>
                        <a:tabLst>
                          <a:tab pos="4733925" algn="l"/>
                        </a:tabLst>
                      </a:pPr>
                      <a:r>
                        <a:rPr lang="es-MX" sz="1200">
                          <a:effectLst/>
                        </a:rPr>
                        <a:t> </a:t>
                      </a:r>
                      <a:endParaRPr lang="es-MX" sz="1100">
                        <a:effectLst/>
                      </a:endParaRPr>
                    </a:p>
                    <a:p>
                      <a:pPr algn="ctr">
                        <a:lnSpc>
                          <a:spcPct val="107000"/>
                        </a:lnSpc>
                        <a:spcAft>
                          <a:spcPts val="0"/>
                        </a:spcAft>
                        <a:tabLst>
                          <a:tab pos="4733925" algn="l"/>
                        </a:tabLst>
                      </a:pPr>
                      <a:r>
                        <a:rPr lang="es-MX" sz="1200">
                          <a:effectLst/>
                        </a:rPr>
                        <a:t>               29/05/19</a:t>
                      </a:r>
                      <a:endParaRPr lang="es-MX" sz="110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1860728">
                <a:tc>
                  <a:txBody>
                    <a:bodyPr/>
                    <a:lstStyle/>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DERECHO ACCESO INFORMACION</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SEMAHN</a:t>
                      </a:r>
                      <a:endParaRPr lang="es-MX" sz="1100" dirty="0">
                        <a:effectLst/>
                      </a:endParaRPr>
                    </a:p>
                    <a:p>
                      <a:pPr algn="ctr">
                        <a:lnSpc>
                          <a:spcPct val="107000"/>
                        </a:lnSpc>
                        <a:spcAft>
                          <a:spcPts val="0"/>
                        </a:spcAft>
                        <a:tabLst>
                          <a:tab pos="4733925" algn="l"/>
                        </a:tabLst>
                      </a:pPr>
                      <a:r>
                        <a:rPr lang="es-MX" sz="1000" dirty="0">
                          <a:effectLst/>
                        </a:rPr>
                        <a:t>SOBRE ESTADO DEL TERRENO DE LA RESERVA DESPUES DE LA ULTIMA INVASION</a:t>
                      </a:r>
                      <a:r>
                        <a:rPr lang="es-MX" sz="1200" dirty="0">
                          <a:effectLst/>
                        </a:rPr>
                        <a:t> </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r>
                        <a:rPr lang="es-MX" sz="1200" dirty="0">
                          <a:effectLst/>
                        </a:rPr>
                        <a:t> </a:t>
                      </a:r>
                      <a:endParaRPr lang="es-MX" sz="1100" dirty="0">
                        <a:effectLst/>
                      </a:endParaRPr>
                    </a:p>
                    <a:p>
                      <a:pPr algn="ctr">
                        <a:lnSpc>
                          <a:spcPct val="107000"/>
                        </a:lnSpc>
                        <a:spcAft>
                          <a:spcPts val="0"/>
                        </a:spcAft>
                        <a:tabLst>
                          <a:tab pos="4733925" algn="l"/>
                        </a:tabLst>
                      </a:pPr>
                      <a:r>
                        <a:rPr lang="es-MX" sz="1200" dirty="0">
                          <a:effectLst/>
                        </a:rPr>
                        <a:t> </a:t>
                      </a:r>
                      <a:endParaRPr lang="es-MX" sz="1100" dirty="0">
                        <a:effectLst/>
                      </a:endParaRPr>
                    </a:p>
                    <a:p>
                      <a:pPr algn="ctr">
                        <a:lnSpc>
                          <a:spcPct val="107000"/>
                        </a:lnSpc>
                        <a:spcAft>
                          <a:spcPts val="0"/>
                        </a:spcAft>
                        <a:tabLst>
                          <a:tab pos="4733925" algn="l"/>
                        </a:tabLst>
                      </a:pPr>
                      <a:r>
                        <a:rPr lang="es-MX" sz="1200" dirty="0">
                          <a:effectLst/>
                        </a:rPr>
                        <a:t>             06/06/19</a:t>
                      </a:r>
                      <a:endParaRPr lang="es-MX" sz="11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1895168">
                <a:tc>
                  <a:txBody>
                    <a:bodyPr/>
                    <a:lstStyle/>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DERECHO DE ACEESO INFORMACION</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endParaRPr lang="es-MX" sz="1000" dirty="0">
                        <a:effectLst/>
                      </a:endParaRPr>
                    </a:p>
                    <a:p>
                      <a:pPr algn="ctr">
                        <a:lnSpc>
                          <a:spcPct val="107000"/>
                        </a:lnSpc>
                        <a:spcAft>
                          <a:spcPts val="0"/>
                        </a:spcAft>
                        <a:tabLst>
                          <a:tab pos="4733925" algn="l"/>
                        </a:tabLst>
                      </a:pPr>
                      <a:r>
                        <a:rPr lang="es-MX" sz="1000" dirty="0">
                          <a:effectLst/>
                        </a:rPr>
                        <a:t>SEMAHN</a:t>
                      </a:r>
                      <a:endParaRPr lang="es-MX" sz="1100" dirty="0">
                        <a:effectLst/>
                      </a:endParaRPr>
                    </a:p>
                    <a:p>
                      <a:pPr algn="ctr">
                        <a:lnSpc>
                          <a:spcPct val="107000"/>
                        </a:lnSpc>
                        <a:spcAft>
                          <a:spcPts val="0"/>
                        </a:spcAft>
                        <a:tabLst>
                          <a:tab pos="4733925" algn="l"/>
                        </a:tabLst>
                      </a:pPr>
                      <a:r>
                        <a:rPr lang="es-MX" sz="1000" dirty="0">
                          <a:effectLst/>
                        </a:rPr>
                        <a:t>¿QUE ACCIONES DE RESTAURACION SE HAN IMPLEMENTADO EN LA ZONA DESDE QUE SE REALIZO EL DESALOJO?</a:t>
                      </a:r>
                      <a:endParaRPr lang="es-MX" sz="1100" dirty="0">
                        <a:effectLst/>
                        <a:latin typeface="Calibri"/>
                        <a:ea typeface="Calibri"/>
                        <a:cs typeface="Times New Roman"/>
                      </a:endParaRPr>
                    </a:p>
                  </a:txBody>
                  <a:tcPr marL="68580" marR="68580" marT="0" marB="0"/>
                </a:tc>
                <a:tc>
                  <a:txBody>
                    <a:bodyPr/>
                    <a:lstStyle/>
                    <a:p>
                      <a:pPr algn="ctr">
                        <a:lnSpc>
                          <a:spcPct val="107000"/>
                        </a:lnSpc>
                        <a:spcAft>
                          <a:spcPts val="0"/>
                        </a:spcAft>
                        <a:tabLst>
                          <a:tab pos="4733925" algn="l"/>
                        </a:tabLst>
                      </a:pPr>
                      <a:r>
                        <a:rPr lang="es-MX" sz="1200" dirty="0">
                          <a:effectLst/>
                        </a:rPr>
                        <a:t> </a:t>
                      </a:r>
                      <a:endParaRPr lang="es-MX" sz="1100" dirty="0">
                        <a:effectLst/>
                      </a:endParaRPr>
                    </a:p>
                    <a:p>
                      <a:pPr algn="ctr">
                        <a:lnSpc>
                          <a:spcPct val="107000"/>
                        </a:lnSpc>
                        <a:spcAft>
                          <a:spcPts val="0"/>
                        </a:spcAft>
                        <a:tabLst>
                          <a:tab pos="4733925" algn="l"/>
                        </a:tabLst>
                      </a:pPr>
                      <a:r>
                        <a:rPr lang="es-MX" sz="1200" dirty="0">
                          <a:effectLst/>
                        </a:rPr>
                        <a:t> </a:t>
                      </a:r>
                      <a:endParaRPr lang="es-MX" sz="1100" dirty="0">
                        <a:effectLst/>
                      </a:endParaRPr>
                    </a:p>
                    <a:p>
                      <a:pPr algn="ctr">
                        <a:lnSpc>
                          <a:spcPct val="107000"/>
                        </a:lnSpc>
                        <a:spcAft>
                          <a:spcPts val="0"/>
                        </a:spcAft>
                        <a:tabLst>
                          <a:tab pos="4733925" algn="l"/>
                        </a:tabLst>
                      </a:pPr>
                      <a:r>
                        <a:rPr lang="es-MX" sz="1200" dirty="0">
                          <a:effectLst/>
                        </a:rPr>
                        <a:t>             29/05/19</a:t>
                      </a:r>
                      <a:endParaRPr lang="es-MX" sz="11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977302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a:extLst>
              <a:ext uri="{FF2B5EF4-FFF2-40B4-BE49-F238E27FC236}">
                <a16:creationId xmlns:a16="http://schemas.microsoft.com/office/drawing/2014/main" xmlns="" id="{9B2CF1A3-335C-465B-BBF8-B06CE01D2FF7}"/>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251520" y="1484784"/>
            <a:ext cx="2736303" cy="4032448"/>
          </a:xfrm>
          <a:prstGeom prst="rect">
            <a:avLst/>
          </a:prstGeom>
          <a:noFill/>
          <a:ln>
            <a:noFill/>
          </a:ln>
        </p:spPr>
      </p:pic>
      <p:sp>
        <p:nvSpPr>
          <p:cNvPr id="3" name="CuadroTexto 2">
            <a:extLst>
              <a:ext uri="{FF2B5EF4-FFF2-40B4-BE49-F238E27FC236}">
                <a16:creationId xmlns:a16="http://schemas.microsoft.com/office/drawing/2014/main" xmlns="" id="{EF184B57-24FB-43D0-A822-F69C23E4AA24}"/>
              </a:ext>
            </a:extLst>
          </p:cNvPr>
          <p:cNvSpPr txBox="1"/>
          <p:nvPr/>
        </p:nvSpPr>
        <p:spPr>
          <a:xfrm>
            <a:off x="0" y="836712"/>
            <a:ext cx="3753272" cy="369332"/>
          </a:xfrm>
          <a:prstGeom prst="rect">
            <a:avLst/>
          </a:prstGeom>
          <a:noFill/>
        </p:spPr>
        <p:txBody>
          <a:bodyPr wrap="none" rtlCol="0">
            <a:spAutoFit/>
          </a:bodyPr>
          <a:lstStyle/>
          <a:p>
            <a:r>
              <a:rPr lang="es-MX" dirty="0">
                <a:solidFill>
                  <a:srgbClr val="FF0000"/>
                </a:solidFill>
              </a:rPr>
              <a:t>JUICIO RESPONSABILIDAD AMBIENTAL</a:t>
            </a:r>
          </a:p>
        </p:txBody>
      </p:sp>
      <p:pic>
        <p:nvPicPr>
          <p:cNvPr id="4" name="4 Imagen" descr="INVASION_COPOYA_rios-2.jpg">
            <a:extLst>
              <a:ext uri="{FF2B5EF4-FFF2-40B4-BE49-F238E27FC236}">
                <a16:creationId xmlns:a16="http://schemas.microsoft.com/office/drawing/2014/main" xmlns="" id="{0D052620-DDD2-4722-ABB6-14A7877F876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4686" y="1"/>
            <a:ext cx="3772088" cy="3933055"/>
          </a:xfrm>
          <a:prstGeom prst="rect">
            <a:avLst/>
          </a:prstGeom>
          <a:noFill/>
          <a:ln>
            <a:noFill/>
          </a:ln>
        </p:spPr>
      </p:pic>
      <p:pic>
        <p:nvPicPr>
          <p:cNvPr id="5" name="3 Imagen" descr="INTERVENCION_UGA.jpg">
            <a:extLst>
              <a:ext uri="{FF2B5EF4-FFF2-40B4-BE49-F238E27FC236}">
                <a16:creationId xmlns:a16="http://schemas.microsoft.com/office/drawing/2014/main" xmlns="" id="{D9FD8271-7398-4415-9AA1-403D3D881966}"/>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434492" y="4149080"/>
            <a:ext cx="3657788" cy="25189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303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Imagen">
            <a:extLst>
              <a:ext uri="{FF2B5EF4-FFF2-40B4-BE49-F238E27FC236}">
                <a16:creationId xmlns:a16="http://schemas.microsoft.com/office/drawing/2014/main" xmlns="" id="{41B373BC-A3F1-4AB9-9062-07BD0B7DC8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20" y="332656"/>
            <a:ext cx="3384376" cy="3168352"/>
          </a:xfrm>
          <a:prstGeom prst="rect">
            <a:avLst/>
          </a:prstGeom>
        </p:spPr>
      </p:pic>
      <p:pic>
        <p:nvPicPr>
          <p:cNvPr id="3" name="4 Imagen">
            <a:extLst>
              <a:ext uri="{FF2B5EF4-FFF2-40B4-BE49-F238E27FC236}">
                <a16:creationId xmlns:a16="http://schemas.microsoft.com/office/drawing/2014/main" xmlns="" id="{ED6DFC6E-F3E2-48F8-85DF-CE62CCC27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305277"/>
            <a:ext cx="2763966" cy="3195732"/>
          </a:xfrm>
          <a:prstGeom prst="rect">
            <a:avLst/>
          </a:prstGeom>
        </p:spPr>
      </p:pic>
      <p:grpSp>
        <p:nvGrpSpPr>
          <p:cNvPr id="4" name="Agrupar 1">
            <a:extLst>
              <a:ext uri="{FF2B5EF4-FFF2-40B4-BE49-F238E27FC236}">
                <a16:creationId xmlns:a16="http://schemas.microsoft.com/office/drawing/2014/main" xmlns="" id="{B557B9C9-2671-4BC2-BC48-5EFA49C60AD8}"/>
              </a:ext>
            </a:extLst>
          </p:cNvPr>
          <p:cNvGrpSpPr/>
          <p:nvPr/>
        </p:nvGrpSpPr>
        <p:grpSpPr>
          <a:xfrm>
            <a:off x="179512" y="3789040"/>
            <a:ext cx="4519737" cy="2952328"/>
            <a:chOff x="0" y="0"/>
            <a:chExt cx="8877366" cy="4697602"/>
          </a:xfrm>
        </p:grpSpPr>
        <p:pic>
          <p:nvPicPr>
            <p:cNvPr id="5" name="4 Imagen">
              <a:extLst>
                <a:ext uri="{FF2B5EF4-FFF2-40B4-BE49-F238E27FC236}">
                  <a16:creationId xmlns:a16="http://schemas.microsoft.com/office/drawing/2014/main" xmlns="" id="{28C7B002-F516-4580-91F5-1CD7AD36AB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585" y="382847"/>
              <a:ext cx="3316014" cy="4314755"/>
            </a:xfrm>
            <a:prstGeom prst="rect">
              <a:avLst/>
            </a:prstGeom>
          </p:spPr>
        </p:pic>
        <p:pic>
          <p:nvPicPr>
            <p:cNvPr id="6" name="5 Imagen">
              <a:extLst>
                <a:ext uri="{FF2B5EF4-FFF2-40B4-BE49-F238E27FC236}">
                  <a16:creationId xmlns:a16="http://schemas.microsoft.com/office/drawing/2014/main" xmlns="" id="{F9BA0376-236C-470A-AF6B-F3D2D6E6A5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1352" y="5269"/>
              <a:ext cx="3316014" cy="377581"/>
            </a:xfrm>
            <a:prstGeom prst="rect">
              <a:avLst/>
            </a:prstGeom>
          </p:spPr>
        </p:pic>
        <p:pic>
          <p:nvPicPr>
            <p:cNvPr id="7" name="6 Imagen">
              <a:extLst>
                <a:ext uri="{FF2B5EF4-FFF2-40B4-BE49-F238E27FC236}">
                  <a16:creationId xmlns:a16="http://schemas.microsoft.com/office/drawing/2014/main" xmlns="" id="{9079E03C-EB6C-487F-ACFB-22C892EE2C7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5561350" cy="4658032"/>
            </a:xfrm>
            <a:prstGeom prst="rect">
              <a:avLst/>
            </a:prstGeom>
          </p:spPr>
        </p:pic>
        <p:pic>
          <p:nvPicPr>
            <p:cNvPr id="8" name="7 Imagen">
              <a:extLst>
                <a:ext uri="{FF2B5EF4-FFF2-40B4-BE49-F238E27FC236}">
                  <a16:creationId xmlns:a16="http://schemas.microsoft.com/office/drawing/2014/main" xmlns="" id="{24BCA7C5-5075-4967-BEE3-0ABD163FF9D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7099" y="1342667"/>
              <a:ext cx="2866195" cy="2615763"/>
            </a:xfrm>
            <a:prstGeom prst="rect">
              <a:avLst/>
            </a:prstGeom>
          </p:spPr>
        </p:pic>
      </p:grpSp>
      <p:grpSp>
        <p:nvGrpSpPr>
          <p:cNvPr id="9" name="Agrupar 1">
            <a:extLst>
              <a:ext uri="{FF2B5EF4-FFF2-40B4-BE49-F238E27FC236}">
                <a16:creationId xmlns:a16="http://schemas.microsoft.com/office/drawing/2014/main" xmlns="" id="{40A1B892-CF74-4EDF-A734-94678F800856}"/>
              </a:ext>
            </a:extLst>
          </p:cNvPr>
          <p:cNvGrpSpPr/>
          <p:nvPr/>
        </p:nvGrpSpPr>
        <p:grpSpPr>
          <a:xfrm>
            <a:off x="4806355" y="3730275"/>
            <a:ext cx="4158133" cy="2829601"/>
            <a:chOff x="0" y="0"/>
            <a:chExt cx="8892393" cy="4729817"/>
          </a:xfrm>
        </p:grpSpPr>
        <p:pic>
          <p:nvPicPr>
            <p:cNvPr id="10" name="4 Imagen">
              <a:extLst>
                <a:ext uri="{FF2B5EF4-FFF2-40B4-BE49-F238E27FC236}">
                  <a16:creationId xmlns:a16="http://schemas.microsoft.com/office/drawing/2014/main" xmlns="" id="{E52EE3DC-A387-47DB-B492-5B24E943ACBF}"/>
                </a:ext>
              </a:extLst>
            </p:cNvPr>
            <p:cNvPicPr>
              <a:picLocks noChangeAspect="1"/>
            </p:cNvPicPr>
            <p:nvPr/>
          </p:nvPicPr>
          <p:blipFill>
            <a:blip r:embed="rId8"/>
            <a:stretch>
              <a:fillRect/>
            </a:stretch>
          </p:blipFill>
          <p:spPr>
            <a:xfrm>
              <a:off x="0" y="0"/>
              <a:ext cx="5601728" cy="4729817"/>
            </a:xfrm>
            <a:prstGeom prst="rect">
              <a:avLst/>
            </a:prstGeom>
          </p:spPr>
        </p:pic>
        <p:grpSp>
          <p:nvGrpSpPr>
            <p:cNvPr id="11" name="Agrupar 38">
              <a:extLst>
                <a:ext uri="{FF2B5EF4-FFF2-40B4-BE49-F238E27FC236}">
                  <a16:creationId xmlns:a16="http://schemas.microsoft.com/office/drawing/2014/main" xmlns="" id="{E30EC12F-E62A-46AD-A2C4-4A586E328E3D}"/>
                </a:ext>
              </a:extLst>
            </p:cNvPr>
            <p:cNvGrpSpPr/>
            <p:nvPr/>
          </p:nvGrpSpPr>
          <p:grpSpPr>
            <a:xfrm>
              <a:off x="881784" y="0"/>
              <a:ext cx="8010609" cy="4722859"/>
              <a:chOff x="881784" y="0"/>
              <a:chExt cx="8010609" cy="4722859"/>
            </a:xfrm>
          </p:grpSpPr>
          <p:pic>
            <p:nvPicPr>
              <p:cNvPr id="12" name="6 Imagen">
                <a:extLst>
                  <a:ext uri="{FF2B5EF4-FFF2-40B4-BE49-F238E27FC236}">
                    <a16:creationId xmlns:a16="http://schemas.microsoft.com/office/drawing/2014/main" xmlns="" id="{B9C25289-C35D-44B9-B827-41553EA2A4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01729" y="382352"/>
                <a:ext cx="3290664" cy="4340507"/>
              </a:xfrm>
              <a:prstGeom prst="rect">
                <a:avLst/>
              </a:prstGeom>
            </p:spPr>
          </p:pic>
          <p:pic>
            <p:nvPicPr>
              <p:cNvPr id="13" name="7 Imagen">
                <a:extLst>
                  <a:ext uri="{FF2B5EF4-FFF2-40B4-BE49-F238E27FC236}">
                    <a16:creationId xmlns:a16="http://schemas.microsoft.com/office/drawing/2014/main" xmlns="" id="{5FE6EC72-14FE-4C93-8763-21A4A51198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01730" y="0"/>
                <a:ext cx="3290662" cy="538017"/>
              </a:xfrm>
              <a:prstGeom prst="rect">
                <a:avLst/>
              </a:prstGeom>
            </p:spPr>
          </p:pic>
          <p:pic>
            <p:nvPicPr>
              <p:cNvPr id="14" name="8 Imagen">
                <a:extLst>
                  <a:ext uri="{FF2B5EF4-FFF2-40B4-BE49-F238E27FC236}">
                    <a16:creationId xmlns:a16="http://schemas.microsoft.com/office/drawing/2014/main" xmlns="" id="{9CCD0BCE-F9A1-43C8-993D-10251B0C21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1784" y="577930"/>
                <a:ext cx="2970347" cy="2710815"/>
              </a:xfrm>
              <a:prstGeom prst="rect">
                <a:avLst/>
              </a:prstGeom>
            </p:spPr>
          </p:pic>
        </p:grpSp>
      </p:grpSp>
    </p:spTree>
    <p:extLst>
      <p:ext uri="{BB962C8B-B14F-4D97-AF65-F5344CB8AC3E}">
        <p14:creationId xmlns:p14="http://schemas.microsoft.com/office/powerpoint/2010/main" val="2722049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Marcador de contenido" descr="C:\UNIVERSIDAD\TIERRA VERDE\MESETA COPOYA\IMAGENES\SEGUNDA_INVASION_2.jpg">
            <a:extLst>
              <a:ext uri="{FF2B5EF4-FFF2-40B4-BE49-F238E27FC236}">
                <a16:creationId xmlns:a16="http://schemas.microsoft.com/office/drawing/2014/main" xmlns="" id="{ADFEB8E3-7D21-4A42-B700-823415EEE599}"/>
              </a:ext>
            </a:extLst>
          </p:cNvPr>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88640"/>
            <a:ext cx="7992888" cy="3154680"/>
          </a:xfrm>
          <a:prstGeom prst="rect">
            <a:avLst/>
          </a:prstGeom>
          <a:noFill/>
          <a:ln>
            <a:noFill/>
          </a:ln>
        </p:spPr>
      </p:pic>
      <p:pic>
        <p:nvPicPr>
          <p:cNvPr id="3" name="4 Imagen" descr="C:\UNIVERSIDAD\TIERRA VERDE\MESETA COPOYA\IMAGENES\Fraccionamiento.jpg">
            <a:extLst>
              <a:ext uri="{FF2B5EF4-FFF2-40B4-BE49-F238E27FC236}">
                <a16:creationId xmlns:a16="http://schemas.microsoft.com/office/drawing/2014/main" xmlns="" id="{4B21D217-4004-4D6F-8F66-46B260667DA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224" y="3429000"/>
            <a:ext cx="8064896" cy="3462655"/>
          </a:xfrm>
          <a:prstGeom prst="rect">
            <a:avLst/>
          </a:prstGeom>
          <a:noFill/>
          <a:ln>
            <a:noFill/>
          </a:ln>
        </p:spPr>
      </p:pic>
    </p:spTree>
    <p:extLst>
      <p:ext uri="{BB962C8B-B14F-4D97-AF65-F5344CB8AC3E}">
        <p14:creationId xmlns:p14="http://schemas.microsoft.com/office/powerpoint/2010/main" val="214124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578EE2A-DA10-48B1-BFAE-9A8B908CE532}"/>
              </a:ext>
            </a:extLst>
          </p:cNvPr>
          <p:cNvPicPr>
            <a:picLocks noChangeAspect="1"/>
          </p:cNvPicPr>
          <p:nvPr/>
        </p:nvPicPr>
        <p:blipFill>
          <a:blip r:embed="rId2"/>
          <a:stretch>
            <a:fillRect/>
          </a:stretch>
        </p:blipFill>
        <p:spPr>
          <a:xfrm>
            <a:off x="552450" y="228600"/>
            <a:ext cx="8039100" cy="6400800"/>
          </a:xfrm>
          <a:prstGeom prst="rect">
            <a:avLst/>
          </a:prstGeom>
        </p:spPr>
      </p:pic>
    </p:spTree>
    <p:extLst>
      <p:ext uri="{BB962C8B-B14F-4D97-AF65-F5344CB8AC3E}">
        <p14:creationId xmlns:p14="http://schemas.microsoft.com/office/powerpoint/2010/main" val="1347145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 Imagen" descr="../Desktop/Captura%20de%20pantalla%202017-08-21%20a%20las%2013.27.50.png">
            <a:extLst>
              <a:ext uri="{FF2B5EF4-FFF2-40B4-BE49-F238E27FC236}">
                <a16:creationId xmlns:a16="http://schemas.microsoft.com/office/drawing/2014/main" xmlns="" id="{928AC803-67A5-4EB9-8B1B-E4B1457E06D8}"/>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416" y="404664"/>
            <a:ext cx="3947584" cy="2423009"/>
          </a:xfrm>
          <a:prstGeom prst="rect">
            <a:avLst/>
          </a:prstGeom>
          <a:noFill/>
          <a:ln>
            <a:noFill/>
          </a:ln>
        </p:spPr>
      </p:pic>
      <p:grpSp>
        <p:nvGrpSpPr>
          <p:cNvPr id="3" name="Agrupar 11">
            <a:extLst>
              <a:ext uri="{FF2B5EF4-FFF2-40B4-BE49-F238E27FC236}">
                <a16:creationId xmlns:a16="http://schemas.microsoft.com/office/drawing/2014/main" xmlns="" id="{D12A9D23-05B9-4B95-A159-30E176C67E62}"/>
              </a:ext>
            </a:extLst>
          </p:cNvPr>
          <p:cNvGrpSpPr/>
          <p:nvPr/>
        </p:nvGrpSpPr>
        <p:grpSpPr>
          <a:xfrm>
            <a:off x="490538" y="3573016"/>
            <a:ext cx="5943600" cy="2309495"/>
            <a:chOff x="0" y="0"/>
            <a:chExt cx="5943600" cy="2309495"/>
          </a:xfrm>
        </p:grpSpPr>
        <p:pic>
          <p:nvPicPr>
            <p:cNvPr id="4" name="5 Imagen">
              <a:extLst>
                <a:ext uri="{FF2B5EF4-FFF2-40B4-BE49-F238E27FC236}">
                  <a16:creationId xmlns:a16="http://schemas.microsoft.com/office/drawing/2014/main" xmlns="" id="{D52948CE-8A4D-43ED-9866-A4DA3FF1D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105910" cy="2309495"/>
            </a:xfrm>
            <a:prstGeom prst="rect">
              <a:avLst/>
            </a:prstGeom>
          </p:spPr>
        </p:pic>
        <p:cxnSp>
          <p:nvCxnSpPr>
            <p:cNvPr id="5" name="6 Conector recto de flecha">
              <a:extLst>
                <a:ext uri="{FF2B5EF4-FFF2-40B4-BE49-F238E27FC236}">
                  <a16:creationId xmlns:a16="http://schemas.microsoft.com/office/drawing/2014/main" xmlns="" id="{C352FE14-0373-48EC-A7EC-EF15BCC4578B}"/>
                </a:ext>
              </a:extLst>
            </p:cNvPr>
            <p:cNvCxnSpPr/>
            <p:nvPr/>
          </p:nvCxnSpPr>
          <p:spPr>
            <a:xfrm flipH="1">
              <a:off x="2386853" y="235324"/>
              <a:ext cx="1956435" cy="54954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 de texto 4127">
              <a:extLst>
                <a:ext uri="{FF2B5EF4-FFF2-40B4-BE49-F238E27FC236}">
                  <a16:creationId xmlns:a16="http://schemas.microsoft.com/office/drawing/2014/main" xmlns="" id="{D6DADB0B-E8CC-4A7D-A7DD-033FAE6FCC27}"/>
                </a:ext>
              </a:extLst>
            </p:cNvPr>
            <p:cNvSpPr txBox="1"/>
            <p:nvPr/>
          </p:nvSpPr>
          <p:spPr>
            <a:xfrm>
              <a:off x="4343400" y="0"/>
              <a:ext cx="1600200" cy="101727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1100">
                  <a:effectLst/>
                  <a:ea typeface="Calibri"/>
                  <a:cs typeface="Times New Roman"/>
                </a:rPr>
                <a:t>Remoción de suelo que está por arriba del nivel de las casas de las colonias existentes.</a:t>
              </a:r>
            </a:p>
          </p:txBody>
        </p:sp>
      </p:grpSp>
    </p:spTree>
    <p:extLst>
      <p:ext uri="{BB962C8B-B14F-4D97-AF65-F5344CB8AC3E}">
        <p14:creationId xmlns:p14="http://schemas.microsoft.com/office/powerpoint/2010/main" val="240147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seta de Copoya tiene serios problemas de InvasiÃ³n y deforestaciÃ³n">
            <a:extLst>
              <a:ext uri="{FF2B5EF4-FFF2-40B4-BE49-F238E27FC236}">
                <a16:creationId xmlns:a16="http://schemas.microsoft.com/office/drawing/2014/main" xmlns="" id="{8F24B46B-DD84-456B-878E-047CB7F967EE}"/>
              </a:ext>
            </a:extLst>
          </p:cNvPr>
          <p:cNvPicPr>
            <a:picLocks noChangeAspect="1" noChangeArrowheads="1"/>
          </p:cNvPicPr>
          <p:nvPr/>
        </p:nvPicPr>
        <p:blipFill rotWithShape="1">
          <a:blip r:embed="rId2" cstate="screen">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bwMode="auto">
          <a:xfrm>
            <a:off x="15" y="-9006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740229" y="90070"/>
            <a:ext cx="2058064" cy="461665"/>
          </a:xfrm>
          <a:prstGeom prst="rect">
            <a:avLst/>
          </a:prstGeom>
          <a:solidFill>
            <a:schemeClr val="accent1">
              <a:lumMod val="40000"/>
              <a:lumOff val="60000"/>
            </a:schemeClr>
          </a:solidFill>
        </p:spPr>
        <p:txBody>
          <a:bodyPr wrap="none">
            <a:spAutoFit/>
          </a:bodyPr>
          <a:lstStyle/>
          <a:p>
            <a:r>
              <a:rPr lang="es-MX" sz="2400" b="1" dirty="0"/>
              <a:t>DELIMITACIÓN</a:t>
            </a:r>
            <a:endParaRPr lang="es-MX" sz="2400" dirty="0"/>
          </a:p>
        </p:txBody>
      </p:sp>
      <p:sp>
        <p:nvSpPr>
          <p:cNvPr id="4" name="3 Rectángulo"/>
          <p:cNvSpPr/>
          <p:nvPr/>
        </p:nvSpPr>
        <p:spPr>
          <a:xfrm>
            <a:off x="251520" y="728607"/>
            <a:ext cx="8712968" cy="997196"/>
          </a:xfrm>
          <a:prstGeom prst="rect">
            <a:avLst/>
          </a:prstGeom>
          <a:ln>
            <a:solidFill>
              <a:schemeClr val="tx2"/>
            </a:solidFill>
          </a:ln>
        </p:spPr>
        <p:txBody>
          <a:bodyPr wrap="square">
            <a:spAutoFit/>
          </a:bodyPr>
          <a:lstStyle/>
          <a:p>
            <a:pPr marL="342900" lvl="0" indent="-342900" algn="just" fontAlgn="base">
              <a:spcBef>
                <a:spcPct val="20000"/>
              </a:spcBef>
              <a:spcAft>
                <a:spcPct val="0"/>
              </a:spcAft>
              <a:buClr>
                <a:srgbClr val="0099CC"/>
              </a:buClr>
              <a:buFontTx/>
              <a:buChar char="•"/>
            </a:pPr>
            <a:r>
              <a:rPr kumimoji="0" lang="es-MX" sz="1400" b="0" i="0" u="none" strike="noStrike" kern="0" cap="none" spc="0" normalizeH="0" baseline="0" noProof="0" dirty="0">
                <a:ln>
                  <a:noFill/>
                </a:ln>
                <a:solidFill>
                  <a:srgbClr val="000000"/>
                </a:solidFill>
                <a:effectLst/>
                <a:uLnTx/>
                <a:uFillTx/>
                <a:latin typeface="Arial"/>
                <a:ea typeface="+mn-ea"/>
                <a:cs typeface="+mn-cs"/>
              </a:rPr>
              <a:t>Espacial: Reserva ecológica “Cerro </a:t>
            </a:r>
            <a:r>
              <a:rPr kumimoji="0" lang="es-MX" sz="1400" b="0" i="0" u="none" strike="noStrike" kern="0" cap="none" spc="0" normalizeH="0" baseline="0" noProof="0" dirty="0" err="1">
                <a:ln>
                  <a:noFill/>
                </a:ln>
                <a:solidFill>
                  <a:srgbClr val="000000"/>
                </a:solidFill>
                <a:effectLst/>
                <a:uLnTx/>
                <a:uFillTx/>
                <a:latin typeface="Arial"/>
                <a:ea typeface="+mn-ea"/>
                <a:cs typeface="+mn-cs"/>
              </a:rPr>
              <a:t>Mactumatza</a:t>
            </a:r>
            <a:r>
              <a:rPr kumimoji="0" lang="es-MX" sz="1400" b="0" i="0" u="none" strike="noStrike" kern="0" cap="none" spc="0" normalizeH="0" baseline="0" noProof="0" dirty="0">
                <a:ln>
                  <a:noFill/>
                </a:ln>
                <a:solidFill>
                  <a:srgbClr val="000000"/>
                </a:solidFill>
                <a:effectLst/>
                <a:uLnTx/>
                <a:uFillTx/>
                <a:latin typeface="Arial"/>
                <a:ea typeface="+mn-ea"/>
                <a:cs typeface="+mn-cs"/>
              </a:rPr>
              <a:t>-Meseta de </a:t>
            </a:r>
            <a:r>
              <a:rPr kumimoji="0" lang="es-MX" sz="1400" b="0" i="0" u="none" strike="noStrike" kern="0" cap="none" spc="0" normalizeH="0" baseline="0" noProof="0" dirty="0" err="1">
                <a:ln>
                  <a:noFill/>
                </a:ln>
                <a:solidFill>
                  <a:srgbClr val="000000"/>
                </a:solidFill>
                <a:effectLst/>
                <a:uLnTx/>
                <a:uFillTx/>
                <a:latin typeface="Arial"/>
                <a:ea typeface="+mn-ea"/>
                <a:cs typeface="+mn-cs"/>
              </a:rPr>
              <a:t>Copoya</a:t>
            </a:r>
            <a:r>
              <a:rPr kumimoji="0" lang="es-MX" sz="1400" b="0" i="0" u="none" strike="noStrike" kern="0" cap="none" spc="0" normalizeH="0" baseline="0" noProof="0" dirty="0">
                <a:ln>
                  <a:noFill/>
                </a:ln>
                <a:solidFill>
                  <a:srgbClr val="000000"/>
                </a:solidFill>
                <a:effectLst/>
                <a:uLnTx/>
                <a:uFillTx/>
                <a:latin typeface="Arial"/>
                <a:ea typeface="+mn-ea"/>
                <a:cs typeface="+mn-cs"/>
              </a:rPr>
              <a:t>” del municipio de Tuxtla Gutiérrez, Chiapas.  </a:t>
            </a:r>
          </a:p>
          <a:p>
            <a:pPr marL="342900" lvl="0" indent="-342900" algn="just" fontAlgn="base">
              <a:spcBef>
                <a:spcPct val="20000"/>
              </a:spcBef>
              <a:spcAft>
                <a:spcPct val="0"/>
              </a:spcAft>
              <a:buClr>
                <a:srgbClr val="0099CC"/>
              </a:buClr>
              <a:buFontTx/>
              <a:buChar char="•"/>
            </a:pPr>
            <a:r>
              <a:rPr kumimoji="0" lang="es-MX" sz="1400" b="0" i="0" u="none" strike="noStrike" kern="0" cap="none" spc="0" normalizeH="0" baseline="0" noProof="0" dirty="0">
                <a:ln>
                  <a:noFill/>
                </a:ln>
                <a:solidFill>
                  <a:srgbClr val="000000"/>
                </a:solidFill>
                <a:effectLst/>
                <a:uLnTx/>
                <a:uFillTx/>
                <a:latin typeface="Arial"/>
                <a:ea typeface="+mn-ea"/>
                <a:cs typeface="+mn-cs"/>
              </a:rPr>
              <a:t>Temporal: Constantes violaciones del derecho humano al medio ambiente sano entre el periodo 2015-2019.</a:t>
            </a:r>
          </a:p>
        </p:txBody>
      </p:sp>
      <p:sp>
        <p:nvSpPr>
          <p:cNvPr id="5" name="4 Rectángulo"/>
          <p:cNvSpPr/>
          <p:nvPr/>
        </p:nvSpPr>
        <p:spPr>
          <a:xfrm>
            <a:off x="3491880" y="1876265"/>
            <a:ext cx="2833211" cy="461665"/>
          </a:xfrm>
          <a:prstGeom prst="rect">
            <a:avLst/>
          </a:prstGeom>
          <a:solidFill>
            <a:schemeClr val="accent5">
              <a:lumMod val="60000"/>
              <a:lumOff val="40000"/>
            </a:schemeClr>
          </a:solidFill>
        </p:spPr>
        <p:txBody>
          <a:bodyPr wrap="none">
            <a:spAutoFit/>
          </a:bodyPr>
          <a:lstStyle/>
          <a:p>
            <a:r>
              <a:rPr lang="es-MX" sz="2400" b="1" dirty="0"/>
              <a:t>OBJETIVO GENERAL  </a:t>
            </a:r>
            <a:endParaRPr lang="es-MX" sz="2400" dirty="0"/>
          </a:p>
        </p:txBody>
      </p:sp>
      <p:sp>
        <p:nvSpPr>
          <p:cNvPr id="6" name="5 Rectángulo"/>
          <p:cNvSpPr/>
          <p:nvPr/>
        </p:nvSpPr>
        <p:spPr>
          <a:xfrm>
            <a:off x="251520" y="2492896"/>
            <a:ext cx="8712968" cy="738664"/>
          </a:xfrm>
          <a:prstGeom prst="rect">
            <a:avLst/>
          </a:prstGeom>
          <a:ln>
            <a:solidFill>
              <a:schemeClr val="tx2"/>
            </a:solidFill>
          </a:ln>
        </p:spPr>
        <p:txBody>
          <a:bodyPr wrap="square">
            <a:spAutoFit/>
          </a:bodyPr>
          <a:lstStyle/>
          <a:p>
            <a:pPr algn="just"/>
            <a:r>
              <a:rPr lang="es-MX" sz="1400" dirty="0"/>
              <a:t>Analizar el papel de la protección civil y el litigio estratégico en defensa de derechos humanos al medio ambiente sano en las vías jurisdiccional, no jurisdiccional y sociedad civil en la reserva ecológica de carácter estatal.</a:t>
            </a:r>
            <a:endParaRPr lang="es-MX" sz="1400" dirty="0">
              <a:latin typeface="Arial" panose="020B0604020202020204" pitchFamily="34" charset="0"/>
              <a:cs typeface="Arial" panose="020B0604020202020204" pitchFamily="34" charset="0"/>
            </a:endParaRPr>
          </a:p>
        </p:txBody>
      </p:sp>
      <p:sp>
        <p:nvSpPr>
          <p:cNvPr id="7" name="6 Rectángulo"/>
          <p:cNvSpPr/>
          <p:nvPr/>
        </p:nvSpPr>
        <p:spPr>
          <a:xfrm>
            <a:off x="3208372" y="3484514"/>
            <a:ext cx="3758080" cy="400110"/>
          </a:xfrm>
          <a:prstGeom prst="rect">
            <a:avLst/>
          </a:prstGeom>
          <a:solidFill>
            <a:schemeClr val="accent4">
              <a:lumMod val="20000"/>
              <a:lumOff val="80000"/>
            </a:schemeClr>
          </a:solidFill>
        </p:spPr>
        <p:txBody>
          <a:bodyPr wrap="none">
            <a:spAutoFit/>
          </a:bodyPr>
          <a:lstStyle/>
          <a:p>
            <a:r>
              <a:rPr lang="es-MX" sz="2000" b="1" dirty="0"/>
              <a:t>PLANTEAMIENTO DEL PROBLEMA</a:t>
            </a:r>
            <a:endParaRPr lang="es-MX" sz="2000" dirty="0"/>
          </a:p>
        </p:txBody>
      </p:sp>
      <p:sp>
        <p:nvSpPr>
          <p:cNvPr id="8" name="7 Rectángulo"/>
          <p:cNvSpPr/>
          <p:nvPr/>
        </p:nvSpPr>
        <p:spPr>
          <a:xfrm>
            <a:off x="283212" y="4107356"/>
            <a:ext cx="8681276" cy="1384995"/>
          </a:xfrm>
          <a:prstGeom prst="rect">
            <a:avLst/>
          </a:prstGeom>
          <a:ln>
            <a:solidFill>
              <a:schemeClr val="tx2"/>
            </a:solidFill>
          </a:ln>
        </p:spPr>
        <p:txBody>
          <a:bodyPr wrap="square">
            <a:spAutoFit/>
          </a:bodyPr>
          <a:lstStyle/>
          <a:p>
            <a:r>
              <a:rPr lang="es-MX" sz="1400" dirty="0">
                <a:latin typeface="Arial" panose="020B0604020202020204" pitchFamily="34" charset="0"/>
                <a:cs typeface="Arial" panose="020B0604020202020204" pitchFamily="34" charset="0"/>
              </a:rPr>
              <a:t>¿Cuál ha sido el papel de la protección civil en las constantes violaciones a los derechos humanos implícitos con la aprobación de la nueva carta urbana vigente en el municipio de Tuxtla Gutiérrez, Chiapas?</a:t>
            </a:r>
          </a:p>
          <a:p>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Las constantes violaciones a los derechos humanos de los habitantes del municipio de Tuxtla Gutiérrez por parte de las autoridades gubernamentales, al no respetar lo estipulado en su artículo 4 fracción IV de la Constitución Política de los Estados Unidos Mexicanos y en los tratados internaciones en la materia.</a:t>
            </a:r>
          </a:p>
        </p:txBody>
      </p:sp>
      <p:sp>
        <p:nvSpPr>
          <p:cNvPr id="10" name="9 Rectángulo"/>
          <p:cNvSpPr/>
          <p:nvPr/>
        </p:nvSpPr>
        <p:spPr>
          <a:xfrm>
            <a:off x="283212" y="5629890"/>
            <a:ext cx="8681276" cy="800219"/>
          </a:xfrm>
          <a:prstGeom prst="rect">
            <a:avLst/>
          </a:prstGeom>
          <a:ln>
            <a:solidFill>
              <a:schemeClr val="tx2"/>
            </a:solidFill>
          </a:ln>
        </p:spPr>
        <p:txBody>
          <a:bodyPr wrap="square">
            <a:spAutoFit/>
          </a:bodyPr>
          <a:lstStyle/>
          <a:p>
            <a:pPr algn="just"/>
            <a:r>
              <a:rPr lang="es-MX" dirty="0"/>
              <a:t>“</a:t>
            </a:r>
            <a:r>
              <a:rPr lang="es-MX" sz="1400" dirty="0">
                <a:latin typeface="Arial" panose="020B0604020202020204" pitchFamily="34" charset="0"/>
                <a:cs typeface="Arial" panose="020B0604020202020204" pitchFamily="34" charset="0"/>
              </a:rPr>
              <a:t>La corrupción y las omisiones de las autoridades gubernamentales como agravante en las constantes violaciones del derecho humano al medio ambiente de los habitantes, colindantes a la reserva ecológica Cerro </a:t>
            </a:r>
            <a:r>
              <a:rPr lang="es-MX" sz="1400" dirty="0" err="1">
                <a:latin typeface="Arial" panose="020B0604020202020204" pitchFamily="34" charset="0"/>
                <a:cs typeface="Arial" panose="020B0604020202020204" pitchFamily="34" charset="0"/>
              </a:rPr>
              <a:t>Mactumatza</a:t>
            </a:r>
            <a:r>
              <a:rPr lang="es-MX" sz="1400" dirty="0">
                <a:latin typeface="Arial" panose="020B0604020202020204" pitchFamily="34" charset="0"/>
                <a:cs typeface="Arial" panose="020B0604020202020204" pitchFamily="34" charset="0"/>
              </a:rPr>
              <a:t>-Meseta de </a:t>
            </a:r>
            <a:r>
              <a:rPr lang="es-MX" sz="1400" dirty="0" err="1">
                <a:latin typeface="Arial" panose="020B0604020202020204" pitchFamily="34" charset="0"/>
                <a:cs typeface="Arial" panose="020B0604020202020204" pitchFamily="34" charset="0"/>
              </a:rPr>
              <a:t>Copoya</a:t>
            </a:r>
            <a:r>
              <a:rPr lang="es-MX" sz="1400" dirty="0">
                <a:latin typeface="Arial" panose="020B0604020202020204" pitchFamily="34" charset="0"/>
                <a:cs typeface="Arial" panose="020B0604020202020204" pitchFamily="34" charset="0"/>
              </a:rPr>
              <a:t> del municipio de Tuxtla Gutiérrez, Chiapas”.</a:t>
            </a:r>
          </a:p>
        </p:txBody>
      </p:sp>
    </p:spTree>
    <p:extLst>
      <p:ext uri="{BB962C8B-B14F-4D97-AF65-F5344CB8AC3E}">
        <p14:creationId xmlns:p14="http://schemas.microsoft.com/office/powerpoint/2010/main" val="41175592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Marcador de contenido">
            <a:extLst>
              <a:ext uri="{FF2B5EF4-FFF2-40B4-BE49-F238E27FC236}">
                <a16:creationId xmlns:a16="http://schemas.microsoft.com/office/drawing/2014/main" xmlns="" id="{57D541E0-8C5B-478A-9B41-A4C6FD977285}"/>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107504" y="764704"/>
            <a:ext cx="3024336" cy="2520280"/>
          </a:xfrm>
          <a:prstGeom prst="rect">
            <a:avLst/>
          </a:prstGeom>
          <a:noFill/>
          <a:ln>
            <a:noFill/>
          </a:ln>
        </p:spPr>
      </p:pic>
      <p:sp>
        <p:nvSpPr>
          <p:cNvPr id="3" name="CuadroTexto 2">
            <a:extLst>
              <a:ext uri="{FF2B5EF4-FFF2-40B4-BE49-F238E27FC236}">
                <a16:creationId xmlns:a16="http://schemas.microsoft.com/office/drawing/2014/main" xmlns="" id="{872972BC-E6C6-48D9-954F-D3B5CC19035B}"/>
              </a:ext>
            </a:extLst>
          </p:cNvPr>
          <p:cNvSpPr txBox="1"/>
          <p:nvPr/>
        </p:nvSpPr>
        <p:spPr>
          <a:xfrm>
            <a:off x="819642" y="376868"/>
            <a:ext cx="1168012" cy="369332"/>
          </a:xfrm>
          <a:prstGeom prst="rect">
            <a:avLst/>
          </a:prstGeom>
          <a:noFill/>
        </p:spPr>
        <p:txBody>
          <a:bodyPr wrap="none" rtlCol="0">
            <a:spAutoFit/>
          </a:bodyPr>
          <a:lstStyle/>
          <a:p>
            <a:r>
              <a:rPr lang="es-MX" dirty="0">
                <a:solidFill>
                  <a:srgbClr val="FF0000"/>
                </a:solidFill>
              </a:rPr>
              <a:t>CITATORIO</a:t>
            </a:r>
          </a:p>
        </p:txBody>
      </p:sp>
      <p:pic>
        <p:nvPicPr>
          <p:cNvPr id="4" name="3 Marcador de contenido">
            <a:extLst>
              <a:ext uri="{FF2B5EF4-FFF2-40B4-BE49-F238E27FC236}">
                <a16:creationId xmlns:a16="http://schemas.microsoft.com/office/drawing/2014/main" xmlns="" id="{BB05C3B5-0A0D-416D-BA21-2FB79BDDBDFA}"/>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3419871" y="764704"/>
            <a:ext cx="4968553" cy="2520280"/>
          </a:xfrm>
          <a:prstGeom prst="rect">
            <a:avLst/>
          </a:prstGeom>
          <a:noFill/>
          <a:ln>
            <a:noFill/>
          </a:ln>
        </p:spPr>
      </p:pic>
      <p:sp>
        <p:nvSpPr>
          <p:cNvPr id="5" name="CuadroTexto 4">
            <a:extLst>
              <a:ext uri="{FF2B5EF4-FFF2-40B4-BE49-F238E27FC236}">
                <a16:creationId xmlns:a16="http://schemas.microsoft.com/office/drawing/2014/main" xmlns="" id="{146C6FCC-C3FC-4FCA-9372-0E6691764649}"/>
              </a:ext>
            </a:extLst>
          </p:cNvPr>
          <p:cNvSpPr txBox="1"/>
          <p:nvPr/>
        </p:nvSpPr>
        <p:spPr>
          <a:xfrm>
            <a:off x="4983691" y="349248"/>
            <a:ext cx="1119153" cy="369332"/>
          </a:xfrm>
          <a:prstGeom prst="rect">
            <a:avLst/>
          </a:prstGeom>
          <a:noFill/>
        </p:spPr>
        <p:txBody>
          <a:bodyPr wrap="none" rtlCol="0">
            <a:spAutoFit/>
          </a:bodyPr>
          <a:lstStyle/>
          <a:p>
            <a:r>
              <a:rPr lang="es-MX" dirty="0">
                <a:solidFill>
                  <a:srgbClr val="FF0000"/>
                </a:solidFill>
              </a:rPr>
              <a:t>ACUERDO</a:t>
            </a:r>
          </a:p>
        </p:txBody>
      </p:sp>
      <p:pic>
        <p:nvPicPr>
          <p:cNvPr id="6" name="3 Marcador de contenido">
            <a:extLst>
              <a:ext uri="{FF2B5EF4-FFF2-40B4-BE49-F238E27FC236}">
                <a16:creationId xmlns:a16="http://schemas.microsoft.com/office/drawing/2014/main" xmlns="" id="{589CB8C7-BD85-4ABE-ACC9-A9F54FE0B0D5}"/>
              </a:ext>
            </a:extLst>
          </p:cNvPr>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107504" y="4049688"/>
            <a:ext cx="3168352" cy="2808312"/>
          </a:xfrm>
          <a:prstGeom prst="rect">
            <a:avLst/>
          </a:prstGeom>
          <a:noFill/>
          <a:ln>
            <a:noFill/>
          </a:ln>
        </p:spPr>
      </p:pic>
      <p:sp>
        <p:nvSpPr>
          <p:cNvPr id="7" name="CuadroTexto 6">
            <a:extLst>
              <a:ext uri="{FF2B5EF4-FFF2-40B4-BE49-F238E27FC236}">
                <a16:creationId xmlns:a16="http://schemas.microsoft.com/office/drawing/2014/main" xmlns="" id="{D7F34660-C6BA-473F-9BC4-A5BB5A166945}"/>
              </a:ext>
            </a:extLst>
          </p:cNvPr>
          <p:cNvSpPr txBox="1"/>
          <p:nvPr/>
        </p:nvSpPr>
        <p:spPr>
          <a:xfrm>
            <a:off x="1403648" y="3789040"/>
            <a:ext cx="1939826" cy="369332"/>
          </a:xfrm>
          <a:prstGeom prst="rect">
            <a:avLst/>
          </a:prstGeom>
          <a:noFill/>
        </p:spPr>
        <p:txBody>
          <a:bodyPr wrap="none" rtlCol="0">
            <a:spAutoFit/>
          </a:bodyPr>
          <a:lstStyle/>
          <a:p>
            <a:r>
              <a:rPr lang="es-MX" dirty="0">
                <a:solidFill>
                  <a:srgbClr val="FF0000"/>
                </a:solidFill>
              </a:rPr>
              <a:t>INTERES LEGITIMO</a:t>
            </a:r>
          </a:p>
        </p:txBody>
      </p:sp>
      <p:pic>
        <p:nvPicPr>
          <p:cNvPr id="8" name="3 Imagen">
            <a:extLst>
              <a:ext uri="{FF2B5EF4-FFF2-40B4-BE49-F238E27FC236}">
                <a16:creationId xmlns:a16="http://schemas.microsoft.com/office/drawing/2014/main" xmlns="" id="{D1AA33C1-CD25-4DA6-8F72-1E672EE695F4}"/>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3635896" y="4049688"/>
            <a:ext cx="5220072" cy="2690230"/>
          </a:xfrm>
          <a:prstGeom prst="rect">
            <a:avLst/>
          </a:prstGeom>
          <a:noFill/>
          <a:ln>
            <a:noFill/>
          </a:ln>
        </p:spPr>
      </p:pic>
      <p:sp>
        <p:nvSpPr>
          <p:cNvPr id="9" name="CuadroTexto 8">
            <a:extLst>
              <a:ext uri="{FF2B5EF4-FFF2-40B4-BE49-F238E27FC236}">
                <a16:creationId xmlns:a16="http://schemas.microsoft.com/office/drawing/2014/main" xmlns="" id="{F7653EE1-84B5-4D02-82A7-8933AF9E0BF5}"/>
              </a:ext>
            </a:extLst>
          </p:cNvPr>
          <p:cNvSpPr txBox="1"/>
          <p:nvPr/>
        </p:nvSpPr>
        <p:spPr>
          <a:xfrm>
            <a:off x="6055326" y="3705264"/>
            <a:ext cx="1641860" cy="369332"/>
          </a:xfrm>
          <a:prstGeom prst="rect">
            <a:avLst/>
          </a:prstGeom>
          <a:noFill/>
        </p:spPr>
        <p:txBody>
          <a:bodyPr wrap="none" rtlCol="0">
            <a:spAutoFit/>
          </a:bodyPr>
          <a:lstStyle/>
          <a:p>
            <a:r>
              <a:rPr lang="es-MX" dirty="0">
                <a:solidFill>
                  <a:srgbClr val="FF0000"/>
                </a:solidFill>
              </a:rPr>
              <a:t>CONTESTACION</a:t>
            </a:r>
          </a:p>
        </p:txBody>
      </p:sp>
    </p:spTree>
    <p:extLst>
      <p:ext uri="{BB962C8B-B14F-4D97-AF65-F5344CB8AC3E}">
        <p14:creationId xmlns:p14="http://schemas.microsoft.com/office/powerpoint/2010/main" val="2703748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xmlns="" id="{01B1F2E1-D1A3-42B4-917A-BBB6498B66C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323528" y="1484784"/>
            <a:ext cx="3384376" cy="4158605"/>
          </a:xfrm>
          <a:prstGeom prst="rect">
            <a:avLst/>
          </a:prstGeom>
          <a:noFill/>
          <a:ln>
            <a:noFill/>
          </a:ln>
        </p:spPr>
      </p:pic>
      <p:sp>
        <p:nvSpPr>
          <p:cNvPr id="3" name="CuadroTexto 2">
            <a:extLst>
              <a:ext uri="{FF2B5EF4-FFF2-40B4-BE49-F238E27FC236}">
                <a16:creationId xmlns:a16="http://schemas.microsoft.com/office/drawing/2014/main" xmlns="" id="{96341936-6C43-4494-9E32-58866F09C449}"/>
              </a:ext>
            </a:extLst>
          </p:cNvPr>
          <p:cNvSpPr txBox="1"/>
          <p:nvPr/>
        </p:nvSpPr>
        <p:spPr>
          <a:xfrm>
            <a:off x="539552" y="1196752"/>
            <a:ext cx="2177199" cy="369332"/>
          </a:xfrm>
          <a:prstGeom prst="rect">
            <a:avLst/>
          </a:prstGeom>
          <a:noFill/>
        </p:spPr>
        <p:txBody>
          <a:bodyPr wrap="none" rtlCol="0">
            <a:spAutoFit/>
          </a:bodyPr>
          <a:lstStyle/>
          <a:p>
            <a:r>
              <a:rPr lang="es-MX" dirty="0">
                <a:solidFill>
                  <a:srgbClr val="FF0000"/>
                </a:solidFill>
              </a:rPr>
              <a:t>VÍA ADMINISTRATIVA</a:t>
            </a:r>
          </a:p>
        </p:txBody>
      </p:sp>
      <p:pic>
        <p:nvPicPr>
          <p:cNvPr id="4" name="Marcador de contenido 4">
            <a:extLst>
              <a:ext uri="{FF2B5EF4-FFF2-40B4-BE49-F238E27FC236}">
                <a16:creationId xmlns:a16="http://schemas.microsoft.com/office/drawing/2014/main" xmlns="" id="{4C90E638-A114-43D7-9022-EFE80BD41F18}"/>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3923929" y="1268760"/>
            <a:ext cx="2736304" cy="5085080"/>
          </a:xfrm>
          <a:prstGeom prst="rect">
            <a:avLst/>
          </a:prstGeom>
        </p:spPr>
      </p:pic>
      <p:pic>
        <p:nvPicPr>
          <p:cNvPr id="5" name="4 Imagen">
            <a:extLst>
              <a:ext uri="{FF2B5EF4-FFF2-40B4-BE49-F238E27FC236}">
                <a16:creationId xmlns:a16="http://schemas.microsoft.com/office/drawing/2014/main" xmlns="" id="{4578B308-2C9C-4D1F-B9EA-C7B553E2830B}"/>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732240" y="1268760"/>
            <a:ext cx="2232250" cy="5085080"/>
          </a:xfrm>
          <a:prstGeom prst="rect">
            <a:avLst/>
          </a:prstGeom>
          <a:noFill/>
        </p:spPr>
      </p:pic>
      <p:sp>
        <p:nvSpPr>
          <p:cNvPr id="6" name="CuadroTexto 5">
            <a:extLst>
              <a:ext uri="{FF2B5EF4-FFF2-40B4-BE49-F238E27FC236}">
                <a16:creationId xmlns:a16="http://schemas.microsoft.com/office/drawing/2014/main" xmlns="" id="{0DC93FAF-FCEE-4DE9-A091-05D3B2AC2485}"/>
              </a:ext>
            </a:extLst>
          </p:cNvPr>
          <p:cNvSpPr txBox="1"/>
          <p:nvPr/>
        </p:nvSpPr>
        <p:spPr>
          <a:xfrm>
            <a:off x="6211947" y="904599"/>
            <a:ext cx="1170513" cy="369332"/>
          </a:xfrm>
          <a:prstGeom prst="rect">
            <a:avLst/>
          </a:prstGeom>
          <a:noFill/>
        </p:spPr>
        <p:txBody>
          <a:bodyPr wrap="none" rtlCol="0">
            <a:spAutoFit/>
          </a:bodyPr>
          <a:lstStyle/>
          <a:p>
            <a:r>
              <a:rPr lang="es-MX" dirty="0">
                <a:solidFill>
                  <a:srgbClr val="FF0000"/>
                </a:solidFill>
              </a:rPr>
              <a:t>VÍA PENAL</a:t>
            </a:r>
          </a:p>
        </p:txBody>
      </p:sp>
    </p:spTree>
    <p:extLst>
      <p:ext uri="{BB962C8B-B14F-4D97-AF65-F5344CB8AC3E}">
        <p14:creationId xmlns:p14="http://schemas.microsoft.com/office/powerpoint/2010/main" val="13319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A7010EB3-29DE-4F7D-A801-74C532C07887}"/>
              </a:ext>
            </a:extLst>
          </p:cNvPr>
          <p:cNvSpPr txBox="1"/>
          <p:nvPr/>
        </p:nvSpPr>
        <p:spPr>
          <a:xfrm>
            <a:off x="1763688" y="332656"/>
            <a:ext cx="5842240" cy="369332"/>
          </a:xfrm>
          <a:prstGeom prst="rect">
            <a:avLst/>
          </a:prstGeom>
          <a:noFill/>
        </p:spPr>
        <p:txBody>
          <a:bodyPr wrap="none" rtlCol="0">
            <a:spAutoFit/>
          </a:bodyPr>
          <a:lstStyle/>
          <a:p>
            <a:r>
              <a:rPr lang="es-MX" dirty="0">
                <a:solidFill>
                  <a:srgbClr val="FF0000"/>
                </a:solidFill>
              </a:rPr>
              <a:t>PRONUNCIAMENTOS Y CONSECUENCIAS EN TODAS LAS VÍAS</a:t>
            </a:r>
          </a:p>
        </p:txBody>
      </p:sp>
      <p:pic>
        <p:nvPicPr>
          <p:cNvPr id="3" name="Picture 2" descr="La imagen puede contener: cielo, nube y exterior">
            <a:extLst>
              <a:ext uri="{FF2B5EF4-FFF2-40B4-BE49-F238E27FC236}">
                <a16:creationId xmlns:a16="http://schemas.microsoft.com/office/drawing/2014/main" xmlns="" id="{12204044-AE34-4B64-98FF-0F0C895D0D5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695574" y="826072"/>
            <a:ext cx="2604618" cy="19472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92006FB5-A2B8-4485-AF4B-2A2CE20516C1}"/>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300192" y="826072"/>
            <a:ext cx="2225200" cy="2008735"/>
          </a:xfrm>
          <a:prstGeom prst="rect">
            <a:avLst/>
          </a:prstGeom>
          <a:noFill/>
        </p:spPr>
      </p:pic>
      <p:pic>
        <p:nvPicPr>
          <p:cNvPr id="5" name="Imagen 4">
            <a:extLst>
              <a:ext uri="{FF2B5EF4-FFF2-40B4-BE49-F238E27FC236}">
                <a16:creationId xmlns:a16="http://schemas.microsoft.com/office/drawing/2014/main" xmlns="" id="{0015860A-7EC7-4FBA-BB18-13037EC98961}"/>
              </a:ext>
            </a:extLst>
          </p:cNvPr>
          <p:cNvPicPr/>
          <p:nvPr/>
        </p:nvPicPr>
        <p:blipFill>
          <a:blip r:embed="rId4">
            <a:extLst>
              <a:ext uri="{28A0092B-C50C-407E-A947-70E740481C1C}">
                <a14:useLocalDpi xmlns:a14="http://schemas.microsoft.com/office/drawing/2010/main"/>
              </a:ext>
            </a:extLst>
          </a:blip>
          <a:stretch>
            <a:fillRect/>
          </a:stretch>
        </p:blipFill>
        <p:spPr bwMode="auto">
          <a:xfrm>
            <a:off x="4932040" y="2834807"/>
            <a:ext cx="3968672" cy="2250377"/>
          </a:xfrm>
          <a:prstGeom prst="rect">
            <a:avLst/>
          </a:prstGeom>
          <a:noFill/>
        </p:spPr>
      </p:pic>
      <p:sp>
        <p:nvSpPr>
          <p:cNvPr id="6" name="Rectángulo 5">
            <a:extLst>
              <a:ext uri="{FF2B5EF4-FFF2-40B4-BE49-F238E27FC236}">
                <a16:creationId xmlns:a16="http://schemas.microsoft.com/office/drawing/2014/main" xmlns="" id="{60FB5507-E841-4CDB-B8B9-9EC934FB1E0D}"/>
              </a:ext>
            </a:extLst>
          </p:cNvPr>
          <p:cNvSpPr/>
          <p:nvPr/>
        </p:nvSpPr>
        <p:spPr>
          <a:xfrm>
            <a:off x="20965" y="1126462"/>
            <a:ext cx="3644128" cy="1200329"/>
          </a:xfrm>
          <a:prstGeom prst="rect">
            <a:avLst/>
          </a:prstGeom>
        </p:spPr>
        <p:txBody>
          <a:bodyPr wrap="square">
            <a:spAutoFit/>
          </a:bodyPr>
          <a:lstStyle/>
          <a:p>
            <a:r>
              <a:rPr lang="es-MX" dirty="0"/>
              <a:t>12 de Abril del 2019, se recuperan 79 Has a favor de los habitantes del  ejido Copoya, municipio de Tuxtla Gutiérrez</a:t>
            </a:r>
          </a:p>
        </p:txBody>
      </p:sp>
      <p:pic>
        <p:nvPicPr>
          <p:cNvPr id="7" name="Picture 3">
            <a:extLst>
              <a:ext uri="{FF2B5EF4-FFF2-40B4-BE49-F238E27FC236}">
                <a16:creationId xmlns:a16="http://schemas.microsoft.com/office/drawing/2014/main" xmlns="" id="{6100A6FC-0C03-44E4-BCCC-E12CE32232A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288" y="2293069"/>
            <a:ext cx="2476153"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xmlns="" id="{0DDCB77B-8B57-4EEF-8D29-153D453BA95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24078" y="2773282"/>
            <a:ext cx="2034233" cy="389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302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imagen puede contener: 1 persona, de pie, Ã¡rbol y exterior">
            <a:extLst>
              <a:ext uri="{FF2B5EF4-FFF2-40B4-BE49-F238E27FC236}">
                <a16:creationId xmlns:a16="http://schemas.microsoft.com/office/drawing/2014/main" xmlns="" id="{8754AB03-87A3-4B54-A139-FEB3959541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3816424"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xmlns="" id="{24A2670F-A823-43C9-A933-564F4A3AC0E7}"/>
              </a:ext>
            </a:extLst>
          </p:cNvPr>
          <p:cNvSpPr/>
          <p:nvPr/>
        </p:nvSpPr>
        <p:spPr>
          <a:xfrm>
            <a:off x="179512" y="0"/>
            <a:ext cx="4572000" cy="646331"/>
          </a:xfrm>
          <a:prstGeom prst="rect">
            <a:avLst/>
          </a:prstGeom>
        </p:spPr>
        <p:txBody>
          <a:bodyPr>
            <a:spAutoFit/>
          </a:bodyPr>
          <a:lstStyle/>
          <a:p>
            <a:r>
              <a:rPr lang="es-MX" dirty="0"/>
              <a:t>El 28 julio CARLOS MORALES ACUDE A REFORESTAR</a:t>
            </a:r>
          </a:p>
        </p:txBody>
      </p:sp>
      <p:pic>
        <p:nvPicPr>
          <p:cNvPr id="4" name="Marcador de contenido 6">
            <a:extLst>
              <a:ext uri="{FF2B5EF4-FFF2-40B4-BE49-F238E27FC236}">
                <a16:creationId xmlns:a16="http://schemas.microsoft.com/office/drawing/2014/main" xmlns="" id="{9D83ED9D-B584-4D53-B43D-F9DB938B841E}"/>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4499992" y="116632"/>
            <a:ext cx="3651952" cy="3384376"/>
          </a:xfrm>
          <a:prstGeom prst="rect">
            <a:avLst/>
          </a:prstGeom>
          <a:noFill/>
          <a:ln>
            <a:noFill/>
          </a:ln>
        </p:spPr>
      </p:pic>
    </p:spTree>
    <p:extLst>
      <p:ext uri="{BB962C8B-B14F-4D97-AF65-F5344CB8AC3E}">
        <p14:creationId xmlns:p14="http://schemas.microsoft.com/office/powerpoint/2010/main" val="2950315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48595" y="2920589"/>
            <a:ext cx="4572000" cy="1384995"/>
          </a:xfrm>
          <a:prstGeom prst="rect">
            <a:avLst/>
          </a:prstGeom>
          <a:solidFill>
            <a:schemeClr val="bg2">
              <a:lumMod val="90000"/>
            </a:schemeClr>
          </a:solidFill>
        </p:spPr>
        <p:txBody>
          <a:bodyPr>
            <a:spAutoFit/>
          </a:bodyPr>
          <a:lstStyle/>
          <a:p>
            <a:pPr algn="ctr"/>
            <a:r>
              <a:rPr lang="es-MX" sz="2800" dirty="0">
                <a:solidFill>
                  <a:schemeClr val="accent4">
                    <a:lumMod val="50000"/>
                  </a:schemeClr>
                </a:solidFill>
              </a:rPr>
              <a:t>QUEJA ANTE LA CNDH SOLICITANDO FACULTAD DE ATRACCIÓN POR DILACIÓN </a:t>
            </a:r>
          </a:p>
        </p:txBody>
      </p:sp>
      <p:sp>
        <p:nvSpPr>
          <p:cNvPr id="3" name="2 Rectángulo"/>
          <p:cNvSpPr/>
          <p:nvPr/>
        </p:nvSpPr>
        <p:spPr>
          <a:xfrm>
            <a:off x="2634234" y="4941168"/>
            <a:ext cx="4277518" cy="369332"/>
          </a:xfrm>
          <a:prstGeom prst="rect">
            <a:avLst/>
          </a:prstGeom>
          <a:ln>
            <a:solidFill>
              <a:schemeClr val="tx1">
                <a:lumMod val="75000"/>
                <a:lumOff val="25000"/>
              </a:schemeClr>
            </a:solidFill>
          </a:ln>
        </p:spPr>
        <p:txBody>
          <a:bodyPr wrap="none">
            <a:spAutoFit/>
          </a:bodyPr>
          <a:lstStyle/>
          <a:p>
            <a:pPr lvl="0" algn="ctr"/>
            <a:r>
              <a:rPr lang="es-MX" dirty="0">
                <a:solidFill>
                  <a:srgbClr val="8064A2">
                    <a:lumMod val="50000"/>
                  </a:srgbClr>
                </a:solidFill>
              </a:rPr>
              <a:t>Tuxtla Gutiérrez, Chiapas; 21 Junio de 2019.</a:t>
            </a:r>
          </a:p>
        </p:txBody>
      </p:sp>
      <p:sp>
        <p:nvSpPr>
          <p:cNvPr id="5" name="4 CuadroTexto"/>
          <p:cNvSpPr txBox="1"/>
          <p:nvPr/>
        </p:nvSpPr>
        <p:spPr>
          <a:xfrm>
            <a:off x="1691680" y="400308"/>
            <a:ext cx="5395245" cy="584775"/>
          </a:xfrm>
          <a:prstGeom prst="rect">
            <a:avLst/>
          </a:prstGeom>
          <a:noFill/>
          <a:ln>
            <a:solidFill>
              <a:schemeClr val="accent2">
                <a:lumMod val="40000"/>
                <a:lumOff val="60000"/>
              </a:schemeClr>
            </a:solidFill>
          </a:ln>
        </p:spPr>
        <p:txBody>
          <a:bodyPr wrap="square" rtlCol="0">
            <a:spAutoFit/>
          </a:bodyPr>
          <a:lstStyle/>
          <a:p>
            <a:pPr algn="ctr"/>
            <a:r>
              <a:rPr lang="es-MX" sz="3200" dirty="0"/>
              <a:t>NO JURISDICCIONAL  </a:t>
            </a:r>
          </a:p>
        </p:txBody>
      </p:sp>
      <p:sp>
        <p:nvSpPr>
          <p:cNvPr id="8" name="7 Flecha a la derecha con bandas"/>
          <p:cNvSpPr/>
          <p:nvPr/>
        </p:nvSpPr>
        <p:spPr>
          <a:xfrm rot="5400000">
            <a:off x="4624758" y="1176279"/>
            <a:ext cx="1728192" cy="1512168"/>
          </a:xfrm>
          <a:prstGeom prst="strip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6" name="3 Imagen">
            <a:extLst>
              <a:ext uri="{FF2B5EF4-FFF2-40B4-BE49-F238E27FC236}">
                <a16:creationId xmlns:a16="http://schemas.microsoft.com/office/drawing/2014/main" xmlns="" id="{33EDA4B3-07B5-4CC2-887F-ADE5F8DCE6FD}"/>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79512" y="1231687"/>
            <a:ext cx="2592288" cy="4394625"/>
          </a:xfrm>
          <a:prstGeom prst="rect">
            <a:avLst/>
          </a:prstGeom>
          <a:noFill/>
          <a:ln>
            <a:noFill/>
          </a:ln>
        </p:spPr>
      </p:pic>
    </p:spTree>
    <p:extLst>
      <p:ext uri="{BB962C8B-B14F-4D97-AF65-F5344CB8AC3E}">
        <p14:creationId xmlns:p14="http://schemas.microsoft.com/office/powerpoint/2010/main" val="5661197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260648"/>
            <a:ext cx="748883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4 Imagen">
            <a:extLst>
              <a:ext uri="{FF2B5EF4-FFF2-40B4-BE49-F238E27FC236}">
                <a16:creationId xmlns:a16="http://schemas.microsoft.com/office/drawing/2014/main" xmlns="" id="{50E27118-0E66-492B-A2F7-ABD6FAA1F38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801826" y="3598162"/>
            <a:ext cx="3672408" cy="3240360"/>
          </a:xfrm>
          <a:prstGeom prst="rect">
            <a:avLst/>
          </a:prstGeom>
          <a:noFill/>
          <a:ln>
            <a:noFill/>
          </a:ln>
        </p:spPr>
      </p:pic>
      <p:sp>
        <p:nvSpPr>
          <p:cNvPr id="4" name="CuadroTexto 3">
            <a:extLst>
              <a:ext uri="{FF2B5EF4-FFF2-40B4-BE49-F238E27FC236}">
                <a16:creationId xmlns:a16="http://schemas.microsoft.com/office/drawing/2014/main" xmlns="" id="{E413C75D-3ED9-458F-B9D3-A771805A7384}"/>
              </a:ext>
            </a:extLst>
          </p:cNvPr>
          <p:cNvSpPr txBox="1"/>
          <p:nvPr/>
        </p:nvSpPr>
        <p:spPr>
          <a:xfrm>
            <a:off x="2195736" y="5218342"/>
            <a:ext cx="1823641" cy="369332"/>
          </a:xfrm>
          <a:prstGeom prst="rect">
            <a:avLst/>
          </a:prstGeom>
          <a:noFill/>
        </p:spPr>
        <p:txBody>
          <a:bodyPr wrap="none" rtlCol="0">
            <a:spAutoFit/>
          </a:bodyPr>
          <a:lstStyle/>
          <a:p>
            <a:r>
              <a:rPr lang="es-MX" dirty="0">
                <a:solidFill>
                  <a:srgbClr val="FF0000"/>
                </a:solidFill>
              </a:rPr>
              <a:t>COMPARECENCIA</a:t>
            </a:r>
          </a:p>
        </p:txBody>
      </p:sp>
      <p:sp>
        <p:nvSpPr>
          <p:cNvPr id="5" name="Flecha: a la derecha 4">
            <a:extLst>
              <a:ext uri="{FF2B5EF4-FFF2-40B4-BE49-F238E27FC236}">
                <a16:creationId xmlns:a16="http://schemas.microsoft.com/office/drawing/2014/main" xmlns="" id="{A496A6FB-44B7-4281-A7AC-B72586CBE401}"/>
              </a:ext>
            </a:extLst>
          </p:cNvPr>
          <p:cNvSpPr/>
          <p:nvPr/>
        </p:nvSpPr>
        <p:spPr>
          <a:xfrm>
            <a:off x="4094577" y="4934956"/>
            <a:ext cx="64807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35646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a:ext>
            </a:extLst>
          </a:blip>
          <a:srcRect/>
          <a:stretch>
            <a:fillRect/>
          </a:stretch>
        </p:blipFill>
        <p:spPr bwMode="auto">
          <a:xfrm>
            <a:off x="179512" y="188640"/>
            <a:ext cx="1872208" cy="3816423"/>
          </a:xfrm>
          <a:prstGeom prst="rect">
            <a:avLst/>
          </a:prstGeom>
          <a:noFill/>
          <a:ln>
            <a:noFill/>
          </a:ln>
        </p:spPr>
      </p:pic>
      <p:sp>
        <p:nvSpPr>
          <p:cNvPr id="2" name="Flecha: a la derecha 1">
            <a:extLst>
              <a:ext uri="{FF2B5EF4-FFF2-40B4-BE49-F238E27FC236}">
                <a16:creationId xmlns:a16="http://schemas.microsoft.com/office/drawing/2014/main" xmlns="" id="{24286C2C-0AA0-4B85-B7E9-74A69B1BEA6B}"/>
              </a:ext>
            </a:extLst>
          </p:cNvPr>
          <p:cNvSpPr/>
          <p:nvPr/>
        </p:nvSpPr>
        <p:spPr>
          <a:xfrm>
            <a:off x="2267744" y="16173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xmlns="" id="{C918629E-238D-4372-BAAE-529E1C9497C7}"/>
              </a:ext>
            </a:extLst>
          </p:cNvPr>
          <p:cNvPicPr>
            <a:picLocks noChangeAspect="1"/>
          </p:cNvPicPr>
          <p:nvPr/>
        </p:nvPicPr>
        <p:blipFill>
          <a:blip r:embed="rId3"/>
          <a:stretch>
            <a:fillRect/>
          </a:stretch>
        </p:blipFill>
        <p:spPr>
          <a:xfrm>
            <a:off x="3483076" y="1052736"/>
            <a:ext cx="4829547" cy="5429250"/>
          </a:xfrm>
          <a:prstGeom prst="rect">
            <a:avLst/>
          </a:prstGeom>
        </p:spPr>
      </p:pic>
      <p:sp>
        <p:nvSpPr>
          <p:cNvPr id="5" name="CuadroTexto 4">
            <a:extLst>
              <a:ext uri="{FF2B5EF4-FFF2-40B4-BE49-F238E27FC236}">
                <a16:creationId xmlns:a16="http://schemas.microsoft.com/office/drawing/2014/main" xmlns="" id="{595FF9E5-A516-4837-8C10-D09E48299ED3}"/>
              </a:ext>
            </a:extLst>
          </p:cNvPr>
          <p:cNvSpPr txBox="1"/>
          <p:nvPr/>
        </p:nvSpPr>
        <p:spPr>
          <a:xfrm>
            <a:off x="3483089" y="476672"/>
            <a:ext cx="5120889" cy="369332"/>
          </a:xfrm>
          <a:prstGeom prst="rect">
            <a:avLst/>
          </a:prstGeom>
          <a:noFill/>
        </p:spPr>
        <p:txBody>
          <a:bodyPr wrap="none" rtlCol="0">
            <a:spAutoFit/>
          </a:bodyPr>
          <a:lstStyle/>
          <a:p>
            <a:r>
              <a:rPr lang="es-MX" dirty="0">
                <a:solidFill>
                  <a:srgbClr val="FF0000"/>
                </a:solidFill>
              </a:rPr>
              <a:t>FACULTAD ATRACCION ART. 14 REGLAMENTO CNDH</a:t>
            </a:r>
          </a:p>
        </p:txBody>
      </p:sp>
    </p:spTree>
    <p:extLst>
      <p:ext uri="{BB962C8B-B14F-4D97-AF65-F5344CB8AC3E}">
        <p14:creationId xmlns:p14="http://schemas.microsoft.com/office/powerpoint/2010/main" val="3722935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91680" y="400308"/>
            <a:ext cx="5395245" cy="584775"/>
          </a:xfrm>
          <a:prstGeom prst="rect">
            <a:avLst/>
          </a:prstGeom>
          <a:noFill/>
          <a:ln>
            <a:solidFill>
              <a:schemeClr val="accent2">
                <a:lumMod val="40000"/>
                <a:lumOff val="60000"/>
              </a:schemeClr>
            </a:solidFill>
          </a:ln>
        </p:spPr>
        <p:txBody>
          <a:bodyPr wrap="square" rtlCol="0">
            <a:spAutoFit/>
          </a:bodyPr>
          <a:lstStyle/>
          <a:p>
            <a:pPr algn="ctr"/>
            <a:r>
              <a:rPr lang="es-MX" sz="3200" dirty="0"/>
              <a:t>SOCIEDAD CIVIL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9279" y="1268760"/>
            <a:ext cx="6048672" cy="540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69936237"/>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36545" y="268854"/>
            <a:ext cx="5976664" cy="923330"/>
          </a:xfrm>
          <a:prstGeom prst="rect">
            <a:avLst/>
          </a:prstGeom>
        </p:spPr>
        <p:txBody>
          <a:bodyPr wrap="square">
            <a:spAutoFit/>
          </a:bodyPr>
          <a:lstStyle/>
          <a:p>
            <a:pPr algn="ctr"/>
            <a:r>
              <a:rPr lang="es-MX" b="1" dirty="0">
                <a:solidFill>
                  <a:schemeClr val="accent4">
                    <a:lumMod val="75000"/>
                  </a:schemeClr>
                </a:solidFill>
              </a:rPr>
              <a:t>SOLICITUD DE INFORMACIÓN A TRAVES DE QUIENES CONFORMAN TIERRA VERDE, NATURALEZA Y CULTURA.</a:t>
            </a:r>
            <a:r>
              <a:rPr lang="es-MX" dirty="0">
                <a:solidFill>
                  <a:schemeClr val="accent4">
                    <a:lumMod val="75000"/>
                  </a:schemeClr>
                </a:solidFill>
              </a:rPr>
              <a:t/>
            </a:r>
            <a:br>
              <a:rPr lang="es-MX" dirty="0">
                <a:solidFill>
                  <a:schemeClr val="accent4">
                    <a:lumMod val="75000"/>
                  </a:schemeClr>
                </a:solidFill>
              </a:rPr>
            </a:br>
            <a:endParaRPr lang="es-MX" dirty="0">
              <a:solidFill>
                <a:schemeClr val="accent4">
                  <a:lumMod val="75000"/>
                </a:schemeClr>
              </a:solidFill>
            </a:endParaRPr>
          </a:p>
        </p:txBody>
      </p:sp>
      <p:pic>
        <p:nvPicPr>
          <p:cNvPr id="3" name="2 Imagen"/>
          <p:cNvPicPr/>
          <p:nvPr/>
        </p:nvPicPr>
        <p:blipFill>
          <a:blip r:embed="rId2">
            <a:extLst>
              <a:ext uri="{28A0092B-C50C-407E-A947-70E740481C1C}">
                <a14:useLocalDpi xmlns:a14="http://schemas.microsoft.com/office/drawing/2010/main"/>
              </a:ext>
            </a:extLst>
          </a:blip>
          <a:srcRect/>
          <a:stretch>
            <a:fillRect/>
          </a:stretch>
        </p:blipFill>
        <p:spPr bwMode="auto">
          <a:xfrm>
            <a:off x="421225" y="1192184"/>
            <a:ext cx="4103652" cy="4968552"/>
          </a:xfrm>
          <a:prstGeom prst="rect">
            <a:avLst/>
          </a:prstGeom>
          <a:noFill/>
          <a:ln>
            <a:noFill/>
          </a:ln>
        </p:spPr>
      </p:pic>
      <p:sp>
        <p:nvSpPr>
          <p:cNvPr id="5" name="4 CuadroTexto"/>
          <p:cNvSpPr txBox="1"/>
          <p:nvPr/>
        </p:nvSpPr>
        <p:spPr>
          <a:xfrm>
            <a:off x="5076056" y="1906745"/>
            <a:ext cx="3024336" cy="523220"/>
          </a:xfrm>
          <a:prstGeom prst="rect">
            <a:avLst/>
          </a:prstGeom>
          <a:solidFill>
            <a:schemeClr val="accent2">
              <a:lumMod val="40000"/>
              <a:lumOff val="60000"/>
            </a:schemeClr>
          </a:solidFill>
        </p:spPr>
        <p:txBody>
          <a:bodyPr wrap="square" rtlCol="0">
            <a:spAutoFit/>
          </a:bodyPr>
          <a:lstStyle/>
          <a:p>
            <a:endParaRPr lang="es-MX" sz="2800" dirty="0"/>
          </a:p>
        </p:txBody>
      </p:sp>
      <p:pic>
        <p:nvPicPr>
          <p:cNvPr id="6" name="3 Imagen">
            <a:extLst>
              <a:ext uri="{FF2B5EF4-FFF2-40B4-BE49-F238E27FC236}">
                <a16:creationId xmlns:a16="http://schemas.microsoft.com/office/drawing/2014/main" xmlns="" id="{D58E9439-8770-4A99-B77B-DA7D65116D8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751014" y="1179606"/>
            <a:ext cx="3971762" cy="4981130"/>
          </a:xfrm>
          <a:prstGeom prst="rect">
            <a:avLst/>
          </a:prstGeom>
          <a:noFill/>
          <a:ln>
            <a:noFill/>
          </a:ln>
        </p:spPr>
      </p:pic>
    </p:spTree>
    <p:extLst>
      <p:ext uri="{BB962C8B-B14F-4D97-AF65-F5344CB8AC3E}">
        <p14:creationId xmlns:p14="http://schemas.microsoft.com/office/powerpoint/2010/main" val="2201542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xmlns="" id="{C007824E-6526-4216-A75D-90E4C2B80557}"/>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067944" y="835969"/>
            <a:ext cx="4392488" cy="5761382"/>
          </a:xfrm>
          <a:prstGeom prst="rect">
            <a:avLst/>
          </a:prstGeom>
          <a:noFill/>
          <a:ln>
            <a:noFill/>
          </a:ln>
        </p:spPr>
      </p:pic>
      <p:pic>
        <p:nvPicPr>
          <p:cNvPr id="3" name="4 Imagen">
            <a:extLst>
              <a:ext uri="{FF2B5EF4-FFF2-40B4-BE49-F238E27FC236}">
                <a16:creationId xmlns:a16="http://schemas.microsoft.com/office/drawing/2014/main" xmlns="" id="{8B91A0B6-2DD6-4FCC-9699-5715938C7D1D}"/>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79512" y="835969"/>
            <a:ext cx="3672408" cy="5761383"/>
          </a:xfrm>
          <a:prstGeom prst="rect">
            <a:avLst/>
          </a:prstGeom>
          <a:noFill/>
          <a:ln>
            <a:noFill/>
          </a:ln>
        </p:spPr>
      </p:pic>
      <p:sp>
        <p:nvSpPr>
          <p:cNvPr id="4" name="CuadroTexto 3">
            <a:extLst>
              <a:ext uri="{FF2B5EF4-FFF2-40B4-BE49-F238E27FC236}">
                <a16:creationId xmlns:a16="http://schemas.microsoft.com/office/drawing/2014/main" xmlns="" id="{9E34B18A-4AF0-43CA-8821-6D267B27924B}"/>
              </a:ext>
            </a:extLst>
          </p:cNvPr>
          <p:cNvSpPr txBox="1"/>
          <p:nvPr/>
        </p:nvSpPr>
        <p:spPr>
          <a:xfrm>
            <a:off x="3635896" y="188640"/>
            <a:ext cx="1857624" cy="369332"/>
          </a:xfrm>
          <a:prstGeom prst="rect">
            <a:avLst/>
          </a:prstGeom>
          <a:noFill/>
        </p:spPr>
        <p:txBody>
          <a:bodyPr wrap="none" rtlCol="0">
            <a:spAutoFit/>
          </a:bodyPr>
          <a:lstStyle/>
          <a:p>
            <a:r>
              <a:rPr lang="es-MX" dirty="0">
                <a:solidFill>
                  <a:srgbClr val="FF0000"/>
                </a:solidFill>
              </a:rPr>
              <a:t>CONTESTACIONES</a:t>
            </a:r>
          </a:p>
        </p:txBody>
      </p:sp>
    </p:spTree>
    <p:extLst>
      <p:ext uri="{BB962C8B-B14F-4D97-AF65-F5344CB8AC3E}">
        <p14:creationId xmlns:p14="http://schemas.microsoft.com/office/powerpoint/2010/main" val="423230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seta de Copoya tiene serios problemas de InvasiÃ³n y deforestaciÃ³n">
            <a:extLst>
              <a:ext uri="{FF2B5EF4-FFF2-40B4-BE49-F238E27FC236}">
                <a16:creationId xmlns:a16="http://schemas.microsoft.com/office/drawing/2014/main" xmlns="" id="{6AC30F7F-F453-41A3-81AC-BDE253410DA1}"/>
              </a:ext>
            </a:extLst>
          </p:cNvPr>
          <p:cNvPicPr>
            <a:picLocks noChangeAspect="1" noChangeArrowheads="1"/>
          </p:cNvPicPr>
          <p:nvPr/>
        </p:nvPicPr>
        <p:blipFill rotWithShape="1">
          <a:blip r:embed="rId2" cstate="screen">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bwMode="auto">
          <a:xfrm>
            <a:off x="0" y="-93297"/>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5 Rectángulo">
            <a:extLst>
              <a:ext uri="{FF2B5EF4-FFF2-40B4-BE49-F238E27FC236}">
                <a16:creationId xmlns:a16="http://schemas.microsoft.com/office/drawing/2014/main" xmlns="" id="{B1383AB6-9068-4AB0-9C60-A2DB190FF019}"/>
              </a:ext>
            </a:extLst>
          </p:cNvPr>
          <p:cNvSpPr/>
          <p:nvPr/>
        </p:nvSpPr>
        <p:spPr>
          <a:xfrm>
            <a:off x="328792" y="849923"/>
            <a:ext cx="8712968" cy="1138773"/>
          </a:xfrm>
          <a:prstGeom prst="rect">
            <a:avLst/>
          </a:prstGeom>
          <a:ln>
            <a:solidFill>
              <a:schemeClr val="tx2"/>
            </a:solidFill>
          </a:ln>
        </p:spPr>
        <p:txBody>
          <a:bodyPr wrap="square">
            <a:spAutoFit/>
          </a:bodyPr>
          <a:lstStyle/>
          <a:p>
            <a:pPr algn="just"/>
            <a:r>
              <a:rPr lang="es-MX" dirty="0"/>
              <a:t>El presente trabajo encuentra su justificación en la problemática y abuso de la autoridad hacia los habitantes del municipio de Tuxtla </a:t>
            </a:r>
            <a:r>
              <a:rPr lang="es-MX" dirty="0" err="1"/>
              <a:t>Gtz</a:t>
            </a:r>
            <a:r>
              <a:rPr lang="es-MX" dirty="0"/>
              <a:t>. Chiapas que han manifestado el respeto a sus derechos humanos vulnerados.</a:t>
            </a:r>
          </a:p>
          <a:p>
            <a:pPr algn="just"/>
            <a:endParaRPr lang="es-MX" sz="1400" dirty="0">
              <a:latin typeface="Arial" panose="020B0604020202020204" pitchFamily="34" charset="0"/>
              <a:cs typeface="Arial" panose="020B0604020202020204" pitchFamily="34" charset="0"/>
            </a:endParaRPr>
          </a:p>
        </p:txBody>
      </p:sp>
      <p:sp>
        <p:nvSpPr>
          <p:cNvPr id="5" name="6 Rectángulo">
            <a:extLst>
              <a:ext uri="{FF2B5EF4-FFF2-40B4-BE49-F238E27FC236}">
                <a16:creationId xmlns:a16="http://schemas.microsoft.com/office/drawing/2014/main" xmlns="" id="{BEB11493-139A-4216-9E7A-9CDF34C3E99B}"/>
              </a:ext>
            </a:extLst>
          </p:cNvPr>
          <p:cNvSpPr/>
          <p:nvPr/>
        </p:nvSpPr>
        <p:spPr>
          <a:xfrm>
            <a:off x="3015189" y="323310"/>
            <a:ext cx="2100255" cy="400110"/>
          </a:xfrm>
          <a:prstGeom prst="rect">
            <a:avLst/>
          </a:prstGeom>
          <a:solidFill>
            <a:schemeClr val="accent4">
              <a:lumMod val="20000"/>
              <a:lumOff val="80000"/>
            </a:schemeClr>
          </a:solidFill>
        </p:spPr>
        <p:txBody>
          <a:bodyPr wrap="none">
            <a:spAutoFit/>
          </a:bodyPr>
          <a:lstStyle/>
          <a:p>
            <a:r>
              <a:rPr lang="es-MX" sz="2000" b="1" dirty="0"/>
              <a:t>JUSTIFICACIÓN </a:t>
            </a:r>
          </a:p>
        </p:txBody>
      </p:sp>
      <p:sp>
        <p:nvSpPr>
          <p:cNvPr id="6" name="4 Rectángulo">
            <a:extLst>
              <a:ext uri="{FF2B5EF4-FFF2-40B4-BE49-F238E27FC236}">
                <a16:creationId xmlns:a16="http://schemas.microsoft.com/office/drawing/2014/main" xmlns="" id="{B3979666-D841-4C95-931B-0D5D3C59B49E}"/>
              </a:ext>
            </a:extLst>
          </p:cNvPr>
          <p:cNvSpPr/>
          <p:nvPr/>
        </p:nvSpPr>
        <p:spPr>
          <a:xfrm>
            <a:off x="2912158" y="2241703"/>
            <a:ext cx="3591048" cy="461665"/>
          </a:xfrm>
          <a:prstGeom prst="rect">
            <a:avLst/>
          </a:prstGeom>
          <a:solidFill>
            <a:schemeClr val="accent5">
              <a:lumMod val="60000"/>
              <a:lumOff val="40000"/>
            </a:schemeClr>
          </a:solidFill>
        </p:spPr>
        <p:txBody>
          <a:bodyPr wrap="none">
            <a:spAutoFit/>
          </a:bodyPr>
          <a:lstStyle/>
          <a:p>
            <a:r>
              <a:rPr lang="es-MX" sz="2400" b="1" dirty="0"/>
              <a:t>OBJETIVO ESPECIFICO  </a:t>
            </a:r>
            <a:endParaRPr lang="es-MX" sz="2400" dirty="0"/>
          </a:p>
        </p:txBody>
      </p:sp>
      <p:sp>
        <p:nvSpPr>
          <p:cNvPr id="8" name="Rectángulo 7">
            <a:extLst>
              <a:ext uri="{FF2B5EF4-FFF2-40B4-BE49-F238E27FC236}">
                <a16:creationId xmlns:a16="http://schemas.microsoft.com/office/drawing/2014/main" xmlns="" id="{7420C81A-3643-4BF8-A97C-1A91B4AFD392}"/>
              </a:ext>
            </a:extLst>
          </p:cNvPr>
          <p:cNvSpPr/>
          <p:nvPr/>
        </p:nvSpPr>
        <p:spPr>
          <a:xfrm>
            <a:off x="1931206" y="2761910"/>
            <a:ext cx="4572000" cy="3930115"/>
          </a:xfrm>
          <a:prstGeom prst="rect">
            <a:avLst/>
          </a:prstGeom>
        </p:spPr>
        <p:txBody>
          <a:bodyPr>
            <a:spAutoFit/>
          </a:bodyPr>
          <a:lstStyle/>
          <a:p>
            <a:pPr marL="342900" lvl="0" indent="-342900" algn="just">
              <a:lnSpc>
                <a:spcPct val="107000"/>
              </a:lnSpc>
              <a:spcAft>
                <a:spcPts val="0"/>
              </a:spcAft>
              <a:buFont typeface="Symbol" panose="05050102010706020507" pitchFamily="18" charset="2"/>
              <a:buChar char=""/>
            </a:pPr>
            <a:r>
              <a:rPr lang="es-MX" dirty="0">
                <a:latin typeface="Arial" panose="020B0604020202020204" pitchFamily="34" charset="0"/>
                <a:ea typeface="Calibri" panose="020F0502020204030204" pitchFamily="34" charset="0"/>
                <a:cs typeface="Times New Roman" panose="02020603050405020304" pitchFamily="18" charset="0"/>
              </a:rPr>
              <a:t>Con fundamento en el artículo 457 del Código Penal del Estado de Chiapas invocar la protección jurídica a la reserva ecológica para detener el ecocidio perpetuado en las HAS dañadas de la reserva ecológica cerro </a:t>
            </a:r>
            <a:r>
              <a:rPr lang="es-MX" dirty="0" err="1">
                <a:latin typeface="Arial" panose="020B0604020202020204" pitchFamily="34" charset="0"/>
                <a:ea typeface="Calibri" panose="020F0502020204030204" pitchFamily="34" charset="0"/>
                <a:cs typeface="Times New Roman" panose="02020603050405020304" pitchFamily="18" charset="0"/>
              </a:rPr>
              <a:t>mactumatza</a:t>
            </a:r>
            <a:r>
              <a:rPr lang="es-MX" dirty="0">
                <a:latin typeface="Arial" panose="020B0604020202020204" pitchFamily="34" charset="0"/>
                <a:ea typeface="Calibri" panose="020F0502020204030204" pitchFamily="34" charset="0"/>
                <a:cs typeface="Times New Roman" panose="02020603050405020304" pitchFamily="18" charset="0"/>
              </a:rPr>
              <a:t>-meseta de Copoya.</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 </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MX" dirty="0">
                <a:latin typeface="Arial" panose="020B0604020202020204" pitchFamily="34" charset="0"/>
                <a:ea typeface="Calibri" panose="020F0502020204030204" pitchFamily="34" charset="0"/>
                <a:cs typeface="Times New Roman" panose="02020603050405020304" pitchFamily="18" charset="0"/>
              </a:rPr>
              <a:t>Adecuar la actual carta urbana vigente del municipio de Tuxtla Gutiérrez, Chiapas con apego a los DESCA de la Convención Americana de los Derechos Humanos.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0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Imagen">
            <a:extLst>
              <a:ext uri="{FF2B5EF4-FFF2-40B4-BE49-F238E27FC236}">
                <a16:creationId xmlns:a16="http://schemas.microsoft.com/office/drawing/2014/main" xmlns="" id="{2E00DFD8-EFE7-4BAB-8DC9-2C46042A273C}"/>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79512" y="44624"/>
            <a:ext cx="3813175" cy="3678227"/>
          </a:xfrm>
          <a:prstGeom prst="rect">
            <a:avLst/>
          </a:prstGeom>
          <a:noFill/>
          <a:ln>
            <a:noFill/>
          </a:ln>
        </p:spPr>
      </p:pic>
      <p:pic>
        <p:nvPicPr>
          <p:cNvPr id="4" name="4 Imagen">
            <a:extLst>
              <a:ext uri="{FF2B5EF4-FFF2-40B4-BE49-F238E27FC236}">
                <a16:creationId xmlns:a16="http://schemas.microsoft.com/office/drawing/2014/main" xmlns="" id="{AE7F2640-1A14-483B-B152-A555357B6B46}"/>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6881" y="188640"/>
            <a:ext cx="4659575" cy="2168427"/>
          </a:xfrm>
          <a:prstGeom prst="rect">
            <a:avLst/>
          </a:prstGeom>
          <a:noFill/>
          <a:ln>
            <a:noFill/>
          </a:ln>
        </p:spPr>
      </p:pic>
      <p:pic>
        <p:nvPicPr>
          <p:cNvPr id="6" name="5 Imagen">
            <a:extLst>
              <a:ext uri="{FF2B5EF4-FFF2-40B4-BE49-F238E27FC236}">
                <a16:creationId xmlns:a16="http://schemas.microsoft.com/office/drawing/2014/main" xmlns="" id="{EA2880F8-2844-4D26-8160-60843FCBEBE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6881" y="2357067"/>
            <a:ext cx="4676026" cy="1872208"/>
          </a:xfrm>
          <a:prstGeom prst="rect">
            <a:avLst/>
          </a:prstGeom>
          <a:noFill/>
          <a:ln>
            <a:noFill/>
          </a:ln>
        </p:spPr>
      </p:pic>
      <p:pic>
        <p:nvPicPr>
          <p:cNvPr id="7" name="Picture 4" descr="La imagen puede contener: 2 personas, personas sentadas y tabla">
            <a:extLst>
              <a:ext uri="{FF2B5EF4-FFF2-40B4-BE49-F238E27FC236}">
                <a16:creationId xmlns:a16="http://schemas.microsoft.com/office/drawing/2014/main" xmlns="" id="{215A64D3-7B4D-4D64-8B05-A1BE053F37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40" y="4248267"/>
            <a:ext cx="2498802" cy="25183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a imagen puede contener: Marlon Camacho, de pie, nube, cielo, exterior y naturaleza">
            <a:extLst>
              <a:ext uri="{FF2B5EF4-FFF2-40B4-BE49-F238E27FC236}">
                <a16:creationId xmlns:a16="http://schemas.microsoft.com/office/drawing/2014/main" xmlns="" id="{0399A03F-94DA-44D5-A0AA-05D07EE7D01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8144" y="4229275"/>
            <a:ext cx="2848957" cy="2518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090D365D-5523-49D4-8D20-3C9EC54CDD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3609" y="3861048"/>
            <a:ext cx="2720729" cy="280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082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D4CCF15-626F-46B1-84A9-C7141D0FFBF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07504" y="0"/>
            <a:ext cx="8784976" cy="6486803"/>
          </a:xfrm>
          <a:prstGeom prst="rect">
            <a:avLst/>
          </a:prstGeom>
          <a:noFill/>
          <a:ln>
            <a:noFill/>
          </a:ln>
        </p:spPr>
      </p:pic>
    </p:spTree>
    <p:extLst>
      <p:ext uri="{BB962C8B-B14F-4D97-AF65-F5344CB8AC3E}">
        <p14:creationId xmlns:p14="http://schemas.microsoft.com/office/powerpoint/2010/main" val="1430691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44" y="476672"/>
            <a:ext cx="812734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1994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A9E311-6D32-4843-B72A-6BA9580796F3}"/>
              </a:ext>
            </a:extLst>
          </p:cNvPr>
          <p:cNvSpPr>
            <a:spLocks noGrp="1"/>
          </p:cNvSpPr>
          <p:nvPr>
            <p:ph type="title"/>
          </p:nvPr>
        </p:nvSpPr>
        <p:spPr>
          <a:xfrm>
            <a:off x="736456" y="2898395"/>
            <a:ext cx="7696200" cy="1295401"/>
          </a:xfrm>
        </p:spPr>
        <p:txBody>
          <a:bodyPr/>
          <a:lstStyle/>
          <a:p>
            <a:r>
              <a:rPr lang="es-MX" dirty="0"/>
              <a:t>GRACIAS POR SU ATENCIÓN</a:t>
            </a:r>
          </a:p>
        </p:txBody>
      </p:sp>
    </p:spTree>
    <p:extLst>
      <p:ext uri="{BB962C8B-B14F-4D97-AF65-F5344CB8AC3E}">
        <p14:creationId xmlns:p14="http://schemas.microsoft.com/office/powerpoint/2010/main" val="277259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seta de Copoya tiene serios problemas de InvasiÃ³n y deforestaciÃ³n">
            <a:extLst>
              <a:ext uri="{FF2B5EF4-FFF2-40B4-BE49-F238E27FC236}">
                <a16:creationId xmlns:a16="http://schemas.microsoft.com/office/drawing/2014/main" xmlns="" id="{4C12F7D3-817F-4345-94F4-2F8BF1D77620}"/>
              </a:ext>
            </a:extLst>
          </p:cNvPr>
          <p:cNvPicPr>
            <a:picLocks noChangeAspect="1" noChangeArrowheads="1"/>
          </p:cNvPicPr>
          <p:nvPr/>
        </p:nvPicPr>
        <p:blipFill rotWithShape="1">
          <a:blip r:embed="rId2" cstate="screen">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bwMode="auto">
          <a:xfrm>
            <a:off x="-133016" y="-9006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6 Rectángulo">
            <a:extLst>
              <a:ext uri="{FF2B5EF4-FFF2-40B4-BE49-F238E27FC236}">
                <a16:creationId xmlns:a16="http://schemas.microsoft.com/office/drawing/2014/main" xmlns="" id="{B5C4DAC3-CB71-4703-85BE-45E903748B9F}"/>
              </a:ext>
            </a:extLst>
          </p:cNvPr>
          <p:cNvSpPr/>
          <p:nvPr/>
        </p:nvSpPr>
        <p:spPr>
          <a:xfrm>
            <a:off x="3015189" y="323310"/>
            <a:ext cx="1423788" cy="400110"/>
          </a:xfrm>
          <a:prstGeom prst="rect">
            <a:avLst/>
          </a:prstGeom>
          <a:solidFill>
            <a:schemeClr val="accent4">
              <a:lumMod val="20000"/>
              <a:lumOff val="80000"/>
            </a:schemeClr>
          </a:solidFill>
        </p:spPr>
        <p:txBody>
          <a:bodyPr wrap="none">
            <a:spAutoFit/>
          </a:bodyPr>
          <a:lstStyle/>
          <a:p>
            <a:r>
              <a:rPr lang="es-MX" sz="2000" dirty="0"/>
              <a:t>HIPÓTESIS </a:t>
            </a:r>
          </a:p>
        </p:txBody>
      </p:sp>
      <p:sp>
        <p:nvSpPr>
          <p:cNvPr id="4" name="Rectángulo 3">
            <a:extLst>
              <a:ext uri="{FF2B5EF4-FFF2-40B4-BE49-F238E27FC236}">
                <a16:creationId xmlns:a16="http://schemas.microsoft.com/office/drawing/2014/main" xmlns="" id="{A567C233-852A-495A-B53D-2FCB541A0C7A}"/>
              </a:ext>
            </a:extLst>
          </p:cNvPr>
          <p:cNvSpPr/>
          <p:nvPr/>
        </p:nvSpPr>
        <p:spPr>
          <a:xfrm>
            <a:off x="1596684" y="903301"/>
            <a:ext cx="4572000" cy="1070486"/>
          </a:xfrm>
          <a:prstGeom prst="rect">
            <a:avLst/>
          </a:prstGeom>
        </p:spPr>
        <p:txBody>
          <a:bodyPr>
            <a:spAutoFit/>
          </a:bodyPr>
          <a:lstStyle/>
          <a:p>
            <a:pPr algn="just">
              <a:lnSpc>
                <a:spcPct val="107000"/>
              </a:lnSpc>
              <a:spcAft>
                <a:spcPts val="800"/>
              </a:spcAft>
            </a:pPr>
            <a:r>
              <a:rPr lang="es-MX" sz="1200" dirty="0">
                <a:latin typeface="Arial" panose="020B0604020202020204" pitchFamily="34" charset="0"/>
                <a:ea typeface="Calibri" panose="020F0502020204030204" pitchFamily="34" charset="0"/>
                <a:cs typeface="Times New Roman" panose="02020603050405020304" pitchFamily="18" charset="0"/>
              </a:rPr>
              <a:t>La corrupción y las omisiones de las autoridades gubernamentales como agravante en las constantes violaciones del derecho humano al medio ambiente de los habitantes, colindantes a la reserva ecológica Cerro </a:t>
            </a:r>
            <a:r>
              <a:rPr lang="es-MX" sz="1200" dirty="0" err="1">
                <a:latin typeface="Arial" panose="020B0604020202020204" pitchFamily="34" charset="0"/>
                <a:ea typeface="Calibri" panose="020F0502020204030204" pitchFamily="34" charset="0"/>
                <a:cs typeface="Times New Roman" panose="02020603050405020304" pitchFamily="18" charset="0"/>
              </a:rPr>
              <a:t>Mactumatza</a:t>
            </a:r>
            <a:r>
              <a:rPr lang="es-MX" sz="1200" dirty="0">
                <a:latin typeface="Arial" panose="020B0604020202020204" pitchFamily="34" charset="0"/>
                <a:ea typeface="Calibri" panose="020F0502020204030204" pitchFamily="34" charset="0"/>
                <a:cs typeface="Times New Roman" panose="02020603050405020304" pitchFamily="18" charset="0"/>
              </a:rPr>
              <a:t>-Meseta de Copoya del municipio de Tuxtla Gutiérrez, Chiapas”.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6 Rectángulo">
            <a:extLst>
              <a:ext uri="{FF2B5EF4-FFF2-40B4-BE49-F238E27FC236}">
                <a16:creationId xmlns:a16="http://schemas.microsoft.com/office/drawing/2014/main" xmlns="" id="{478C8F7B-16B8-44F5-812F-14D330A29FA3}"/>
              </a:ext>
            </a:extLst>
          </p:cNvPr>
          <p:cNvSpPr/>
          <p:nvPr/>
        </p:nvSpPr>
        <p:spPr>
          <a:xfrm>
            <a:off x="3042727" y="2044452"/>
            <a:ext cx="1558440" cy="400110"/>
          </a:xfrm>
          <a:prstGeom prst="rect">
            <a:avLst/>
          </a:prstGeom>
          <a:solidFill>
            <a:schemeClr val="accent4">
              <a:lumMod val="20000"/>
              <a:lumOff val="80000"/>
            </a:schemeClr>
          </a:solidFill>
        </p:spPr>
        <p:txBody>
          <a:bodyPr wrap="none">
            <a:spAutoFit/>
          </a:bodyPr>
          <a:lstStyle/>
          <a:p>
            <a:r>
              <a:rPr lang="es-MX" sz="2000" dirty="0"/>
              <a:t>VARIABLES </a:t>
            </a:r>
          </a:p>
        </p:txBody>
      </p:sp>
      <p:sp>
        <p:nvSpPr>
          <p:cNvPr id="8" name="CuadroTexto 7">
            <a:extLst>
              <a:ext uri="{FF2B5EF4-FFF2-40B4-BE49-F238E27FC236}">
                <a16:creationId xmlns:a16="http://schemas.microsoft.com/office/drawing/2014/main" xmlns="" id="{9C9BAED8-80C0-45DD-A2F3-7D6823F9BA4B}"/>
              </a:ext>
            </a:extLst>
          </p:cNvPr>
          <p:cNvSpPr txBox="1"/>
          <p:nvPr/>
        </p:nvSpPr>
        <p:spPr>
          <a:xfrm>
            <a:off x="1073791" y="2551105"/>
            <a:ext cx="5756082" cy="3600986"/>
          </a:xfrm>
          <a:prstGeom prst="rect">
            <a:avLst/>
          </a:prstGeom>
          <a:noFill/>
        </p:spPr>
        <p:txBody>
          <a:bodyPr wrap="square" rtlCol="0">
            <a:spAutoFit/>
          </a:bodyPr>
          <a:lstStyle/>
          <a:p>
            <a:r>
              <a:rPr lang="es-MX" b="1" dirty="0"/>
              <a:t>Variable independiente</a:t>
            </a:r>
            <a:endParaRPr lang="es-MX" dirty="0"/>
          </a:p>
          <a:p>
            <a:endParaRPr lang="es-MX" sz="1000" dirty="0"/>
          </a:p>
          <a:p>
            <a:r>
              <a:rPr lang="es-MX" sz="1000" dirty="0"/>
              <a:t>En el artículo 28 de la Ley Federal de Responsabilidad Ambiental.- Se reconoce derecho e interés legítimo para ejercer acción y demandar judicialmente la responsabilidad ambiental, la reparación y compensación de los daños ocasionados al ambiente, el pago de la Sanción Económica, así como las prestaciones a las que se refiere el presente Título a:</a:t>
            </a:r>
          </a:p>
          <a:p>
            <a:endParaRPr lang="es-MX" sz="800" dirty="0"/>
          </a:p>
          <a:p>
            <a:r>
              <a:rPr lang="es-MX" b="1" dirty="0"/>
              <a:t>Variable dependiente</a:t>
            </a:r>
            <a:endParaRPr lang="es-MX" dirty="0"/>
          </a:p>
          <a:p>
            <a:pPr lvl="0"/>
            <a:r>
              <a:rPr lang="es-MX" sz="1000" dirty="0"/>
              <a:t>Las personas físicas habitantes de la comunidad adyacente al daño ocasionado al ambiente; </a:t>
            </a:r>
          </a:p>
          <a:p>
            <a:pPr lvl="0"/>
            <a:r>
              <a:rPr lang="es-MX" sz="1000" dirty="0"/>
              <a:t>Las personas morales privadas mexicanas, sin fines de lucro, cuyo objeto social sea la protección al ambiente en general, o de alguno de sus elementos, cuando actúen en representación de algún habitante de las comunidades previstas en la fracción I; </a:t>
            </a:r>
          </a:p>
          <a:p>
            <a:pPr lvl="0"/>
            <a:r>
              <a:rPr lang="es-MX" sz="1000" dirty="0"/>
              <a:t> La Federación a través de la procuraduría, y </a:t>
            </a:r>
          </a:p>
          <a:p>
            <a:pPr lvl="0"/>
            <a:r>
              <a:rPr lang="es-MX" sz="1000" dirty="0"/>
              <a:t>Las Procuradurías o instituciones que ejerzan funciones de protección ambiental de las entidades federativas y del Distrito Federal en el ámbito de su circunscripción territorial, conjuntamente con la procuraduría.</a:t>
            </a:r>
          </a:p>
          <a:p>
            <a:endParaRPr lang="es-MX" sz="800" dirty="0"/>
          </a:p>
          <a:p>
            <a:r>
              <a:rPr lang="es-MX" sz="800" dirty="0"/>
              <a:t> </a:t>
            </a:r>
          </a:p>
          <a:p>
            <a:endParaRPr lang="es-MX" dirty="0"/>
          </a:p>
        </p:txBody>
      </p:sp>
    </p:spTree>
    <p:extLst>
      <p:ext uri="{BB962C8B-B14F-4D97-AF65-F5344CB8AC3E}">
        <p14:creationId xmlns:p14="http://schemas.microsoft.com/office/powerpoint/2010/main" val="28713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112E9E5D-95B5-409E-8FCD-F990FB5D67BD}"/>
              </a:ext>
            </a:extLst>
          </p:cNvPr>
          <p:cNvSpPr txBox="1"/>
          <p:nvPr/>
        </p:nvSpPr>
        <p:spPr>
          <a:xfrm>
            <a:off x="3632433" y="687897"/>
            <a:ext cx="2608977" cy="369332"/>
          </a:xfrm>
          <a:prstGeom prst="rect">
            <a:avLst/>
          </a:prstGeom>
          <a:noFill/>
        </p:spPr>
        <p:txBody>
          <a:bodyPr wrap="square" rtlCol="0">
            <a:spAutoFit/>
          </a:bodyPr>
          <a:lstStyle/>
          <a:p>
            <a:r>
              <a:rPr lang="es-MX" b="1" dirty="0"/>
              <a:t>METODOLOGÍA</a:t>
            </a:r>
            <a:r>
              <a:rPr lang="es-MX" dirty="0"/>
              <a:t> </a:t>
            </a:r>
          </a:p>
        </p:txBody>
      </p:sp>
      <p:sp>
        <p:nvSpPr>
          <p:cNvPr id="3" name="Rectángulo 2">
            <a:extLst>
              <a:ext uri="{FF2B5EF4-FFF2-40B4-BE49-F238E27FC236}">
                <a16:creationId xmlns:a16="http://schemas.microsoft.com/office/drawing/2014/main" xmlns="" id="{01224E60-7F6A-40B5-B427-B0FCDE8389C3}"/>
              </a:ext>
            </a:extLst>
          </p:cNvPr>
          <p:cNvSpPr/>
          <p:nvPr/>
        </p:nvSpPr>
        <p:spPr>
          <a:xfrm>
            <a:off x="197141" y="1151989"/>
            <a:ext cx="4572000" cy="3282565"/>
          </a:xfrm>
          <a:prstGeom prst="rect">
            <a:avLst/>
          </a:prstGeom>
        </p:spPr>
        <p:txBody>
          <a:bodyPr>
            <a:spAutoFit/>
          </a:bodyPr>
          <a:lstStyle/>
          <a:p>
            <a:pPr algn="ctr">
              <a:lnSpc>
                <a:spcPct val="107000"/>
              </a:lnSpc>
              <a:spcAft>
                <a:spcPts val="800"/>
              </a:spcAft>
            </a:pPr>
            <a:r>
              <a:rPr lang="es-MX" sz="1400" dirty="0">
                <a:solidFill>
                  <a:srgbClr val="C00000"/>
                </a:solidFill>
                <a:latin typeface="Arial" panose="020B0604020202020204" pitchFamily="34" charset="0"/>
                <a:ea typeface="Calibri" panose="020F0502020204030204" pitchFamily="34" charset="0"/>
                <a:cs typeface="Times New Roman" panose="02020603050405020304" pitchFamily="18" charset="0"/>
              </a:rPr>
              <a:t>CUALITATIVA</a:t>
            </a:r>
          </a:p>
          <a:p>
            <a:pPr algn="just">
              <a:lnSpc>
                <a:spcPct val="107000"/>
              </a:lnSpc>
              <a:spcAft>
                <a:spcPts val="800"/>
              </a:spcAft>
            </a:pPr>
            <a:r>
              <a:rPr lang="es-MX" sz="1400" dirty="0">
                <a:latin typeface="Arial" panose="020B0604020202020204" pitchFamily="34" charset="0"/>
                <a:ea typeface="Calibri" panose="020F0502020204030204" pitchFamily="34" charset="0"/>
                <a:cs typeface="Times New Roman" panose="02020603050405020304" pitchFamily="18" charset="0"/>
              </a:rPr>
              <a:t>Se entiende por investigación cualitativa aquella que se basa en la obtención de datos en principio no cuantificables, basados en la observación. Aunque ofrece mucha información, los datos obtenidos son subjetivos y poco controlables y no permiten una explicación clara de los fenómenos. Se centra en aspectos descriptivos.</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400" dirty="0">
                <a:latin typeface="Arial" panose="020B0604020202020204" pitchFamily="34" charset="0"/>
                <a:ea typeface="Calibri" panose="020F0502020204030204" pitchFamily="34" charset="0"/>
                <a:cs typeface="Times New Roman" panose="02020603050405020304" pitchFamily="18" charset="0"/>
              </a:rPr>
              <a:t>Sin embargo, los datos obtenidos de dichas investigaciones pueden ser operativizados a posteriori con el fin de poder ser analizados, haciendo que la explicación acerca del fenómeno estudiado sea más completa.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ttps://scontent.ftgz1-1.fna.fbcdn.net/v/t1.15752-9/44948311_2234062109947009_6066721093207457792_n.jpg?_nc_cat=102&amp;_nc_ht=scontent.ftgz1-1.fna&amp;oh=136a5bb1bed74d12bac2b2507b8de9cb&amp;oe=5C849D4D">
            <a:extLst>
              <a:ext uri="{FF2B5EF4-FFF2-40B4-BE49-F238E27FC236}">
                <a16:creationId xmlns:a16="http://schemas.microsoft.com/office/drawing/2014/main" xmlns="" id="{7CE53E0D-C363-4A9D-B6A8-0A4F7CE06F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34"/>
          <a:stretch/>
        </p:blipFill>
        <p:spPr bwMode="auto">
          <a:xfrm>
            <a:off x="4936921" y="1322238"/>
            <a:ext cx="3694915" cy="328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52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11E6F434-6278-4CB3-ADD7-33156BA3526F}"/>
              </a:ext>
            </a:extLst>
          </p:cNvPr>
          <p:cNvSpPr/>
          <p:nvPr/>
        </p:nvSpPr>
        <p:spPr>
          <a:xfrm>
            <a:off x="952150" y="307263"/>
            <a:ext cx="6967057" cy="6674071"/>
          </a:xfrm>
          <a:prstGeom prst="rect">
            <a:avLst/>
          </a:prstGeom>
        </p:spPr>
        <p:txBody>
          <a:bodyPr wrap="square">
            <a:spAutoFit/>
          </a:bodyPr>
          <a:lstStyle/>
          <a:p>
            <a:pPr algn="ctr">
              <a:lnSpc>
                <a:spcPct val="107000"/>
              </a:lnSpc>
              <a:spcAft>
                <a:spcPts val="800"/>
              </a:spcAft>
            </a:pPr>
            <a:r>
              <a:rPr lang="es-MX"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CAPITULO I</a:t>
            </a:r>
            <a:endParaRPr lang="es-MX"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0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LA VULNERABILIDAD DE LA CIUDADANIA ANTE EL DESAMPARO DE LA POLITICA PUBLICA EN MATERIA DE </a:t>
            </a:r>
            <a:r>
              <a:rPr lang="es-MX" sz="11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PROTECCION CIVIL</a:t>
            </a:r>
            <a:endParaRPr lang="es-MX" sz="1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1.1 NOMBRE DEL CASO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1.2 EXPOSICION DEL CASO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1.2.1 IDENTIFICACIÓN DE LAS VICTIMAS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1.2.2 AUTORIDADES RESPONSABLES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1.2.3 MAPA DE ACTORES Y RELACIONES DE PODER</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1.2.4 DERECHOS HUMANOS VIOLENTADOS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1.3 ANTECEDENTES HISTÓRICOS Y CONTEXTO SOCIO-JURÍDICO-CULTURAL DEL CASO.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1.3.1 CONTEXTO SOCIAL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1.3.2 CONTEXTO JURÍDICO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 FUNDAMENTACIÓN JURÍDICA DE LA VIOLACIÓN AL DERECHO HUMANO AL MEDIO AMBIENTE SANO.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1.4.1 DERECHO GENERAL-DERECHO AMBIENTAL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1.4.2 DERECHOS ESPECIFICOS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1.4.3 FORMAS EN LAS QUE SE CONCRETA LA VULNERACIÓN</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1.4.4 CONSIDERACIONES SOBRE EL DERECHO HUMANO VIOLENTADO.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1.4.5 VIOLACIÓN MULTIPLE, GRAVE Y ESTRUCTURAL A LOS DERECHOS AMBIENTALES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1.4.6 TRATADOS INTERNACIONES INCUMPLIDOS POR EL ESTADO MEXICANO.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1.4.7 RESPONSABILIDAD INTERNACIONAL DEL ESTADO</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1.4.8 MARCO INTERNACIONAL, NACIONAL Y ESTATAL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b="1" dirty="0">
                <a:latin typeface="Arial" panose="020B060402020202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18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25D4E4C8-99C0-4E56-A96D-CAA4328813F1}"/>
              </a:ext>
            </a:extLst>
          </p:cNvPr>
          <p:cNvSpPr/>
          <p:nvPr/>
        </p:nvSpPr>
        <p:spPr>
          <a:xfrm>
            <a:off x="226503" y="810519"/>
            <a:ext cx="8825218" cy="4384790"/>
          </a:xfrm>
          <a:prstGeom prst="rect">
            <a:avLst/>
          </a:prstGeom>
        </p:spPr>
        <p:txBody>
          <a:bodyPr wrap="square">
            <a:spAutoFit/>
          </a:bodyPr>
          <a:lstStyle/>
          <a:p>
            <a:pPr algn="ctr">
              <a:lnSpc>
                <a:spcPct val="107000"/>
              </a:lnSpc>
              <a:spcAft>
                <a:spcPts val="800"/>
              </a:spcAft>
            </a:pPr>
            <a:r>
              <a:rPr lang="es-MX" sz="20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CAPITULO II </a:t>
            </a:r>
            <a:endParaRPr lang="es-MX" sz="2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ELABORACIÓN DE LA RUTA DE LOS MEDIOS DE DEFENSA LOCAL Y NACIONAL.</a:t>
            </a:r>
            <a:endParaRPr lang="es-MX" sz="1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2.1.1 DEL DELITO A LA VIOLACIÓN DE DERECHOS HUMANOS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2.1.2 MEDIOS DE DEFENSA JURISDICCIONAL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2.1.3 MEDIOS DEFENSA NO JURISDICCIONAL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2.1.4 MEDIOS DE DEFENSA SOCIEDAD CIVIL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2.2 MARCO JURÍDICO Y FUNDAMENTACIÓN NORMATIVA DE LOS MEDIOS DE DEFENSA.</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2.2.1 FUNDAMENTACIÓN MEDIOS JURISDICCIONALES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2.2.2 FUNDAMENTACIÓN MEDIOS NO JURISDICCIONALES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2.2.3 FUNDAMENTACIÓN MEDIOS DE LA SOCIEDAD CIVIL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2.3 FORMULACION Y APLICACIÓN DE LOS MEDIOS DE DEFENSA</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2.3.1 SEGUIMIENTO Y RESULTADOS MEDIOS JURISDICCIONALES, NO JURISDICCIONALES Y SOCIEDAD CIVIL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53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11560" y="284417"/>
            <a:ext cx="7938628" cy="1200329"/>
          </a:xfrm>
          <a:prstGeom prst="rect">
            <a:avLst/>
          </a:prstGeom>
          <a:noFill/>
          <a:ln>
            <a:noFill/>
          </a:ln>
          <a:effectLst/>
        </p:spPr>
        <p:txBody>
          <a:bodyPr wrap="square">
            <a:spAutoFit/>
          </a:bodyPr>
          <a:lstStyle/>
          <a:p>
            <a:pPr lvl="0" algn="ctr">
              <a:spcBef>
                <a:spcPct val="20000"/>
              </a:spcBef>
              <a:buClr>
                <a:srgbClr val="F07F09"/>
              </a:buClr>
              <a:buSzPct val="100000"/>
            </a:pPr>
            <a:r>
              <a:rPr lang="es-MX" sz="3600" b="1" dirty="0">
                <a:solidFill>
                  <a:schemeClr val="accent2">
                    <a:lumMod val="75000"/>
                  </a:schemeClr>
                </a:solidFill>
                <a:latin typeface="Candara"/>
              </a:rPr>
              <a:t>LA RUTA DE LOS MEDIOS DE DEFENSA LOCAL Y NACIONAL</a:t>
            </a:r>
            <a:endParaRPr lang="es-MX" sz="3600" dirty="0">
              <a:solidFill>
                <a:schemeClr val="accent2">
                  <a:lumMod val="75000"/>
                </a:schemeClr>
              </a:solidFill>
              <a:latin typeface="Candara"/>
            </a:endParaRPr>
          </a:p>
        </p:txBody>
      </p:sp>
      <p:sp>
        <p:nvSpPr>
          <p:cNvPr id="5" name="4 Rectángulo"/>
          <p:cNvSpPr/>
          <p:nvPr/>
        </p:nvSpPr>
        <p:spPr>
          <a:xfrm>
            <a:off x="395536" y="1931348"/>
            <a:ext cx="4427984" cy="1569660"/>
          </a:xfrm>
          <a:prstGeom prst="rect">
            <a:avLst/>
          </a:prstGeom>
          <a:solidFill>
            <a:schemeClr val="accent1">
              <a:lumMod val="60000"/>
              <a:lumOff val="40000"/>
            </a:schemeClr>
          </a:solidFill>
          <a:ln>
            <a:solidFill>
              <a:srgbClr val="FF0000"/>
            </a:solidFill>
          </a:ln>
          <a:effectLst/>
        </p:spPr>
        <p:txBody>
          <a:bodyPr wrap="square">
            <a:spAutoFit/>
          </a:bodyPr>
          <a:lstStyle/>
          <a:p>
            <a:pPr marR="0" lvl="0" algn="ctr" defTabSz="914400" eaLnBrk="1" fontAlgn="base" latinLnBrk="0" hangingPunct="1">
              <a:lnSpc>
                <a:spcPct val="100000"/>
              </a:lnSpc>
              <a:spcBef>
                <a:spcPct val="20000"/>
              </a:spcBef>
              <a:spcAft>
                <a:spcPct val="0"/>
              </a:spcAft>
              <a:buClr>
                <a:srgbClr val="0099CC"/>
              </a:buClr>
              <a:buSzTx/>
              <a:tabLst/>
              <a:defRPr/>
            </a:pPr>
            <a:r>
              <a:rPr kumimoji="0" lang="es-MX" sz="2400" b="1" i="0" u="none" strike="noStrike" kern="0" cap="none" spc="0" normalizeH="0" baseline="0" noProof="0" dirty="0">
                <a:ln>
                  <a:noFill/>
                </a:ln>
                <a:effectLst/>
                <a:uLnTx/>
                <a:uFillTx/>
                <a:latin typeface="Candara" panose="020E0502030303020204" pitchFamily="34" charset="0"/>
              </a:rPr>
              <a:t>1. MARCO JURÍDICO Y FUNDAMENTACIÓN NORMATIVA DE LOS MEDIOS DE DEFENSA.</a:t>
            </a:r>
            <a:endParaRPr kumimoji="0" lang="es-MX" sz="2400" b="0" i="0" u="none" strike="noStrike" kern="0" cap="none" spc="0" normalizeH="0" baseline="0" noProof="0" dirty="0">
              <a:ln>
                <a:noFill/>
              </a:ln>
              <a:effectLst/>
              <a:uLnTx/>
              <a:uFillTx/>
              <a:latin typeface="Candara" panose="020E0502030303020204" pitchFamily="34" charset="0"/>
            </a:endParaRPr>
          </a:p>
        </p:txBody>
      </p:sp>
      <p:sp>
        <p:nvSpPr>
          <p:cNvPr id="6" name="5 Rectángulo"/>
          <p:cNvSpPr/>
          <p:nvPr/>
        </p:nvSpPr>
        <p:spPr>
          <a:xfrm>
            <a:off x="4967536" y="3740839"/>
            <a:ext cx="3969568" cy="1200329"/>
          </a:xfrm>
          <a:prstGeom prst="rect">
            <a:avLst/>
          </a:prstGeom>
          <a:solidFill>
            <a:schemeClr val="accent1">
              <a:lumMod val="60000"/>
              <a:lumOff val="40000"/>
            </a:schemeClr>
          </a:solidFill>
          <a:ln>
            <a:solidFill>
              <a:srgbClr val="FF0000"/>
            </a:solidFill>
          </a:ln>
        </p:spPr>
        <p:txBody>
          <a:bodyPr wrap="square">
            <a:spAutoFit/>
          </a:bodyPr>
          <a:lstStyle/>
          <a:p>
            <a:pPr marR="0" lvl="0" algn="ctr" defTabSz="914400" eaLnBrk="1" fontAlgn="base" latinLnBrk="0" hangingPunct="1">
              <a:lnSpc>
                <a:spcPct val="100000"/>
              </a:lnSpc>
              <a:spcBef>
                <a:spcPct val="20000"/>
              </a:spcBef>
              <a:spcAft>
                <a:spcPct val="0"/>
              </a:spcAft>
              <a:buClr>
                <a:srgbClr val="0099CC"/>
              </a:buClr>
              <a:buSzTx/>
              <a:tabLst/>
              <a:defRPr/>
            </a:pPr>
            <a:r>
              <a:rPr lang="es-MX" sz="2400" b="1" kern="0" dirty="0">
                <a:latin typeface="Candara" panose="020E0502030303020204" pitchFamily="34" charset="0"/>
              </a:rPr>
              <a:t>2. </a:t>
            </a:r>
            <a:r>
              <a:rPr kumimoji="0" lang="es-MX" sz="2400" b="1" i="0" u="none" strike="noStrike" kern="0" cap="none" spc="0" normalizeH="0" baseline="0" noProof="0" dirty="0">
                <a:ln>
                  <a:noFill/>
                </a:ln>
                <a:effectLst/>
                <a:uLnTx/>
                <a:uFillTx/>
                <a:latin typeface="Candara" panose="020E0502030303020204" pitchFamily="34" charset="0"/>
              </a:rPr>
              <a:t>FORMULACION Y APLICACIÓN DE LOS MEDIOS DE DEFENSA</a:t>
            </a:r>
            <a:endParaRPr kumimoji="0" lang="es-MX" sz="2400" b="0" i="0" u="none" strike="noStrike" kern="0" cap="none" spc="0" normalizeH="0" baseline="0" noProof="0" dirty="0">
              <a:ln>
                <a:noFill/>
              </a:ln>
              <a:effectLst/>
              <a:uLnTx/>
              <a:uFillTx/>
              <a:latin typeface="Candara" panose="020E0502030303020204" pitchFamily="34" charset="0"/>
            </a:endParaRPr>
          </a:p>
        </p:txBody>
      </p:sp>
      <p:sp>
        <p:nvSpPr>
          <p:cNvPr id="7" name="6 Rectángulo"/>
          <p:cNvSpPr/>
          <p:nvPr/>
        </p:nvSpPr>
        <p:spPr>
          <a:xfrm>
            <a:off x="528789" y="4692905"/>
            <a:ext cx="3969314" cy="1938992"/>
          </a:xfrm>
          <a:prstGeom prst="rect">
            <a:avLst/>
          </a:prstGeom>
          <a:solidFill>
            <a:schemeClr val="accent1">
              <a:lumMod val="60000"/>
              <a:lumOff val="40000"/>
            </a:schemeClr>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effectLst/>
                <a:uLnTx/>
                <a:uFillTx/>
                <a:latin typeface="Candara" panose="020E0502030303020204" pitchFamily="34" charset="0"/>
              </a:rPr>
              <a:t>3. SEGUIMIENTO Y RESULTADOS MEDIOS JURISDICCIONALES, NO JURISDICCIONALES Y SOCIEDAD CIVIL</a:t>
            </a:r>
            <a:endParaRPr kumimoji="0" lang="es-MX" sz="2400" b="0" i="0" u="none" strike="noStrike" kern="0" cap="none" spc="0" normalizeH="0" baseline="0" noProof="0" dirty="0">
              <a:ln>
                <a:noFill/>
              </a:ln>
              <a:effectLst/>
              <a:uLnTx/>
              <a:uFillTx/>
              <a:latin typeface="Candara" panose="020E0502030303020204" pitchFamily="34" charset="0"/>
            </a:endParaRPr>
          </a:p>
        </p:txBody>
      </p:sp>
      <p:cxnSp>
        <p:nvCxnSpPr>
          <p:cNvPr id="17" name="16 Conector recto de flecha"/>
          <p:cNvCxnSpPr/>
          <p:nvPr/>
        </p:nvCxnSpPr>
        <p:spPr>
          <a:xfrm>
            <a:off x="4967536" y="2716178"/>
            <a:ext cx="1741884" cy="864096"/>
          </a:xfrm>
          <a:prstGeom prst="straightConnector1">
            <a:avLst/>
          </a:prstGeom>
          <a:ln w="76200">
            <a:solidFill>
              <a:schemeClr val="accent2">
                <a:lumMod val="75000"/>
              </a:schemeClr>
            </a:solidFill>
            <a:tailEnd type="arrow"/>
          </a:ln>
        </p:spPr>
        <p:style>
          <a:lnRef idx="3">
            <a:schemeClr val="dk1"/>
          </a:lnRef>
          <a:fillRef idx="0">
            <a:schemeClr val="dk1"/>
          </a:fillRef>
          <a:effectRef idx="2">
            <a:schemeClr val="dk1"/>
          </a:effectRef>
          <a:fontRef idx="minor">
            <a:schemeClr val="tx1"/>
          </a:fontRef>
        </p:style>
      </p:cxnSp>
      <p:cxnSp>
        <p:nvCxnSpPr>
          <p:cNvPr id="19" name="18 Conector recto de flecha"/>
          <p:cNvCxnSpPr/>
          <p:nvPr/>
        </p:nvCxnSpPr>
        <p:spPr>
          <a:xfrm flipH="1">
            <a:off x="4580874" y="6021288"/>
            <a:ext cx="2371446" cy="0"/>
          </a:xfrm>
          <a:prstGeom prst="straightConnector1">
            <a:avLst/>
          </a:prstGeom>
          <a:ln w="76200">
            <a:solidFill>
              <a:schemeClr val="accent2">
                <a:lumMod val="75000"/>
              </a:schemeClr>
            </a:solidFill>
            <a:tailEnd type="arrow"/>
          </a:ln>
        </p:spPr>
        <p:style>
          <a:lnRef idx="3">
            <a:schemeClr val="dk1"/>
          </a:lnRef>
          <a:fillRef idx="0">
            <a:schemeClr val="dk1"/>
          </a:fillRef>
          <a:effectRef idx="2">
            <a:schemeClr val="dk1"/>
          </a:effectRef>
          <a:fontRef idx="minor">
            <a:schemeClr val="tx1"/>
          </a:fontRef>
        </p:style>
      </p:cxnSp>
      <p:cxnSp>
        <p:nvCxnSpPr>
          <p:cNvPr id="24" name="23 Conector recto"/>
          <p:cNvCxnSpPr>
            <a:stCxn id="6" idx="2"/>
          </p:cNvCxnSpPr>
          <p:nvPr/>
        </p:nvCxnSpPr>
        <p:spPr>
          <a:xfrm>
            <a:off x="6952320" y="4941168"/>
            <a:ext cx="0" cy="1080120"/>
          </a:xfrm>
          <a:prstGeom prst="line">
            <a:avLst/>
          </a:prstGeom>
          <a:ln w="76200">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58292942"/>
      </p:ext>
    </p:extLst>
  </p:cSld>
  <p:clrMapOvr>
    <a:masterClrMapping/>
  </p:clrMapOvr>
  <mc:AlternateContent xmlns:mc="http://schemas.openxmlformats.org/markup-compatibility/2006" xmlns:p14="http://schemas.microsoft.com/office/powerpoint/2010/main">
    <mc:Choice Requires="p14">
      <p:transition spd="slow" p14:dur="4000">
        <p:circle/>
      </p:transition>
    </mc:Choice>
    <mc:Fallback xmlns="">
      <p:transition spd="slow">
        <p:circl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Boticario.thmx</Template>
  <TotalTime>779</TotalTime>
  <Words>2436</Words>
  <Application>Microsoft Office PowerPoint</Application>
  <PresentationFormat>Presentación en pantalla (4:3)</PresentationFormat>
  <Paragraphs>400</Paragraphs>
  <Slides>43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43</vt:i4>
      </vt:variant>
    </vt:vector>
  </HeadingPairs>
  <TitlesOfParts>
    <vt:vector size="52" baseType="lpstr">
      <vt:lpstr>Arial</vt:lpstr>
      <vt:lpstr>Book Antiqua</vt:lpstr>
      <vt:lpstr>Calibri</vt:lpstr>
      <vt:lpstr>Candara</vt:lpstr>
      <vt:lpstr>Century Gothic</vt:lpstr>
      <vt:lpstr>Palatino Linotype</vt:lpstr>
      <vt:lpstr>Symbol</vt:lpstr>
      <vt:lpstr>Times New Roman</vt:lpstr>
      <vt:lpstr>Boticario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Company>Particular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“Exploración del Grado de Conciencia y Educación Ambiental: Caso de estudio Escuela Preparatoria Agropecuaria Patria y Progreso”</dc:title>
  <dc:creator>Daniela Torres Cadena</dc:creator>
  <cp:lastModifiedBy>pcivil</cp:lastModifiedBy>
  <cp:revision>81</cp:revision>
  <dcterms:created xsi:type="dcterms:W3CDTF">2018-07-12T19:49:31Z</dcterms:created>
  <dcterms:modified xsi:type="dcterms:W3CDTF">2019-12-18T18:57:10Z</dcterms:modified>
</cp:coreProperties>
</file>