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notesMasterIdLst>
    <p:notesMasterId r:id="rId15"/>
  </p:notesMasterIdLst>
  <p:sldIdLst>
    <p:sldId id="270" r:id="rId2"/>
    <p:sldId id="276" r:id="rId3"/>
    <p:sldId id="280" r:id="rId4"/>
    <p:sldId id="279" r:id="rId5"/>
    <p:sldId id="281" r:id="rId6"/>
    <p:sldId id="283" r:id="rId7"/>
    <p:sldId id="282" r:id="rId8"/>
    <p:sldId id="284" r:id="rId9"/>
    <p:sldId id="286" r:id="rId10"/>
    <p:sldId id="287" r:id="rId11"/>
    <p:sldId id="288" r:id="rId12"/>
    <p:sldId id="285" r:id="rId13"/>
    <p:sldId id="289" r:id="rId14"/>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621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86" autoAdjust="0"/>
  </p:normalViewPr>
  <p:slideViewPr>
    <p:cSldViewPr>
      <p:cViewPr varScale="1">
        <p:scale>
          <a:sx n="87" d="100"/>
          <a:sy n="87" d="100"/>
        </p:scale>
        <p:origin x="1494"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C8330E-B11D-41A8-AE1A-FA9EB8DC5D2B}" type="datetimeFigureOut">
              <a:rPr lang="es-ES" smtClean="0"/>
              <a:t>20/12/2019</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ES"/>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FF9E39-106B-42B2-8543-73392752CC23}" type="slidenum">
              <a:rPr lang="es-ES" smtClean="0"/>
              <a:t>‹Nº›</a:t>
            </a:fld>
            <a:endParaRPr lang="es-ES"/>
          </a:p>
        </p:txBody>
      </p:sp>
    </p:spTree>
    <p:extLst>
      <p:ext uri="{BB962C8B-B14F-4D97-AF65-F5344CB8AC3E}">
        <p14:creationId xmlns:p14="http://schemas.microsoft.com/office/powerpoint/2010/main" val="775627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20/12/2019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072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20/12/2019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298852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20/12/2019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24857759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26372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5DE5150-FB7F-4CC3-8543-5E8F127D845C}" type="datetimeFigureOut">
              <a:rPr lang="es-ES" smtClean="0"/>
              <a:t>20/12/2019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08450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95DE5150-FB7F-4CC3-8543-5E8F127D845C}" type="datetimeFigureOut">
              <a:rPr lang="es-ES" smtClean="0"/>
              <a:t>20/12/2019</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05C1D8A2-9CC0-471F-ABD8-15BF627DB4C1}" type="slidenum">
              <a:rPr lang="es-ES" smtClean="0"/>
              <a:t>‹Nº›</a:t>
            </a:fld>
            <a:endParaRPr lang="es-E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6056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5DE5150-FB7F-4CC3-8543-5E8F127D845C}" type="datetimeFigureOut">
              <a:rPr lang="es-ES" smtClean="0"/>
              <a:t>20/12/2019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616761208"/>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822960" y="2582334"/>
            <a:ext cx="3703320" cy="32867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5DE5150-FB7F-4CC3-8543-5E8F127D845C}" type="datetimeFigureOut">
              <a:rPr lang="es-ES" smtClean="0"/>
              <a:t>20/12/2019</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79077943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5DE5150-FB7F-4CC3-8543-5E8F127D845C}" type="datetimeFigureOut">
              <a:rPr lang="es-ES" smtClean="0"/>
              <a:t>20/12/2019</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136872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5DE5150-FB7F-4CC3-8543-5E8F127D845C}" type="datetimeFigureOut">
              <a:rPr lang="es-ES" smtClean="0"/>
              <a:t>20/12/2019</a:t>
            </a:fld>
            <a:endParaRPr lang="es-E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S"/>
          </a:p>
        </p:txBody>
      </p:sp>
      <p:sp>
        <p:nvSpPr>
          <p:cNvPr id="9" name="Slide Number Placeholder 8"/>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59527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5DE5150-FB7F-4CC3-8543-5E8F127D845C}" type="datetimeFigureOut">
              <a:rPr lang="es-ES" smtClean="0"/>
              <a:t>20/12/2019</a:t>
            </a:fld>
            <a:endParaRPr lang="es-E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E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5C1D8A2-9CC0-471F-ABD8-15BF627DB4C1}" type="slidenum">
              <a:rPr lang="es-ES" smtClean="0"/>
              <a:t>‹Nº›</a:t>
            </a:fld>
            <a:endParaRPr lang="es-ES"/>
          </a:p>
        </p:txBody>
      </p:sp>
    </p:spTree>
    <p:extLst>
      <p:ext uri="{BB962C8B-B14F-4D97-AF65-F5344CB8AC3E}">
        <p14:creationId xmlns:p14="http://schemas.microsoft.com/office/powerpoint/2010/main" val="369323914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5DE5150-FB7F-4CC3-8543-5E8F127D845C}" type="datetimeFigureOut">
              <a:rPr lang="es-ES" smtClean="0"/>
              <a:t>20/12/2019</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326287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5DE5150-FB7F-4CC3-8543-5E8F127D845C}" type="datetimeFigureOut">
              <a:rPr lang="es-ES" smtClean="0"/>
              <a:t>20/12/2019</a:t>
            </a:fld>
            <a:endParaRPr lang="es-E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5C1D8A2-9CC0-471F-ABD8-15BF627DB4C1}" type="slidenum">
              <a:rPr lang="es-ES" smtClean="0"/>
              <a:t>‹Nº›</a:t>
            </a:fld>
            <a:endParaRPr lang="es-E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1275777"/>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2364695" y="-2345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Rectangle 4"/>
          <p:cNvSpPr>
            <a:spLocks noChangeArrowheads="1"/>
          </p:cNvSpPr>
          <p:nvPr/>
        </p:nvSpPr>
        <p:spPr bwMode="auto">
          <a:xfrm>
            <a:off x="2364695" y="2226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8" name="5 CuadroTexto"/>
          <p:cNvSpPr txBox="1"/>
          <p:nvPr/>
        </p:nvSpPr>
        <p:spPr>
          <a:xfrm>
            <a:off x="611559" y="6011996"/>
            <a:ext cx="7920881" cy="369332"/>
          </a:xfrm>
          <a:prstGeom prst="rect">
            <a:avLst/>
          </a:prstGeom>
          <a:noFill/>
          <a:ln w="38100">
            <a:noFill/>
          </a:ln>
        </p:spPr>
        <p:txBody>
          <a:bodyPr wrap="square" rtlCol="0">
            <a:spAutoFit/>
          </a:bodyPr>
          <a:lstStyle/>
          <a:p>
            <a:pPr algn="ctr"/>
            <a:r>
              <a:rPr lang="es-MX" b="1" dirty="0">
                <a:latin typeface="Arial" panose="020B0604020202020204" pitchFamily="34" charset="0"/>
                <a:cs typeface="Arial" panose="020B0604020202020204" pitchFamily="34" charset="0"/>
              </a:rPr>
              <a:t>Ocozocoautla de Espinosa, Chiapas; 21</a:t>
            </a:r>
            <a:r>
              <a:rPr lang="es-MX" b="1" dirty="0">
                <a:solidFill>
                  <a:srgbClr val="FF0000"/>
                </a:solidFill>
                <a:latin typeface="Arial" panose="020B0604020202020204" pitchFamily="34" charset="0"/>
                <a:cs typeface="Arial" panose="020B0604020202020204" pitchFamily="34" charset="0"/>
              </a:rPr>
              <a:t> </a:t>
            </a:r>
            <a:r>
              <a:rPr lang="es-MX" b="1" dirty="0">
                <a:solidFill>
                  <a:schemeClr val="bg2">
                    <a:lumMod val="25000"/>
                  </a:schemeClr>
                </a:solidFill>
                <a:latin typeface="Arial" panose="020B0604020202020204" pitchFamily="34" charset="0"/>
                <a:cs typeface="Arial" panose="020B0604020202020204" pitchFamily="34" charset="0"/>
              </a:rPr>
              <a:t>de Diciembre de 2019</a:t>
            </a:r>
            <a:endParaRPr lang="es-ES" b="1" dirty="0">
              <a:solidFill>
                <a:schemeClr val="bg2">
                  <a:lumMod val="25000"/>
                </a:schemeClr>
              </a:solidFill>
              <a:latin typeface="Arial" panose="020B0604020202020204" pitchFamily="34" charset="0"/>
              <a:cs typeface="Arial" panose="020B0604020202020204" pitchFamily="34" charset="0"/>
            </a:endParaRPr>
          </a:p>
        </p:txBody>
      </p:sp>
      <p:sp>
        <p:nvSpPr>
          <p:cNvPr id="19" name="1 Rectángulo"/>
          <p:cNvSpPr/>
          <p:nvPr/>
        </p:nvSpPr>
        <p:spPr>
          <a:xfrm>
            <a:off x="2648370" y="142692"/>
            <a:ext cx="3793667" cy="76944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400" b="1" cap="none" spc="310" dirty="0">
                <a:ln w="11430"/>
                <a:solidFill>
                  <a:schemeClr val="bg2">
                    <a:lumMod val="25000"/>
                  </a:schemeClr>
                </a:solidFill>
                <a:effectLst>
                  <a:outerShdw blurRad="38100" dist="38100" dir="2700000" algn="tl">
                    <a:srgbClr val="000000">
                      <a:alpha val="43137"/>
                    </a:srgbClr>
                  </a:outerShdw>
                </a:effectLst>
                <a:latin typeface="Arial Black" pitchFamily="34" charset="0"/>
              </a:rPr>
              <a:t>MAESTRÍA</a:t>
            </a:r>
          </a:p>
        </p:txBody>
      </p:sp>
      <p:sp>
        <p:nvSpPr>
          <p:cNvPr id="22" name="Title 13"/>
          <p:cNvSpPr txBox="1">
            <a:spLocks/>
          </p:cNvSpPr>
          <p:nvPr/>
        </p:nvSpPr>
        <p:spPr>
          <a:xfrm>
            <a:off x="1597469" y="873834"/>
            <a:ext cx="5895467" cy="830997"/>
          </a:xfrm>
          <a:prstGeom prst="rect">
            <a:avLst/>
          </a:prstGeom>
          <a:noFill/>
          <a:ln>
            <a:noFill/>
          </a:ln>
        </p:spPr>
        <p:txBody>
          <a:bodyPr vert="horz" wrap="square" lIns="91440" tIns="45720" rIns="91440" bIns="45720" numCol="1" anchor="ctr" anchorCtr="0" compatLnSpc="1">
            <a:prstTxWarp prst="textNoShape">
              <a:avLst/>
            </a:prstTxWarp>
            <a:spAutoFit/>
            <a:scene3d>
              <a:camera prst="orthographicFront"/>
              <a:lightRig rig="balanced" dir="t">
                <a:rot lat="0" lon="0" rev="2100000"/>
              </a:lightRig>
            </a:scene3d>
            <a:sp3d extrusionH="57150" prstMaterial="metal">
              <a:bevelT w="38100" h="25400"/>
              <a:contourClr>
                <a:schemeClr val="bg2"/>
              </a:contourClr>
            </a:sp3d>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sz="2400" b="1" dirty="0">
                <a:ln w="50800"/>
                <a:solidFill>
                  <a:schemeClr val="bg2">
                    <a:lumMod val="25000"/>
                  </a:schemeClr>
                </a:solidFill>
                <a:latin typeface="Arial Black" pitchFamily="34" charset="0"/>
              </a:rPr>
              <a:t>EN GESTIÓN INTEGRAL DE RIESGOS Y PROTECCIÓN CIVIL</a:t>
            </a:r>
          </a:p>
        </p:txBody>
      </p:sp>
      <p:sp>
        <p:nvSpPr>
          <p:cNvPr id="17" name="Title 13"/>
          <p:cNvSpPr>
            <a:spLocks noGrp="1"/>
          </p:cNvSpPr>
          <p:nvPr/>
        </p:nvSpPr>
        <p:spPr bwMode="auto">
          <a:xfrm>
            <a:off x="971600" y="2096810"/>
            <a:ext cx="6676145" cy="37548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fontAlgn="base">
              <a:spcBef>
                <a:spcPct val="0"/>
              </a:spcBef>
              <a:spcAft>
                <a:spcPct val="0"/>
              </a:spcAft>
              <a:defRPr sz="3200" kern="1200">
                <a:solidFill>
                  <a:srgbClr val="959595"/>
                </a:solidFill>
                <a:latin typeface="Source Sans Pro Light" pitchFamily="34" charset="0"/>
                <a:ea typeface="+mj-ea"/>
                <a:cs typeface="+mj-cs"/>
              </a:defRPr>
            </a:lvl1pPr>
            <a:lvl2pPr algn="l" rtl="0" fontAlgn="base">
              <a:spcBef>
                <a:spcPct val="0"/>
              </a:spcBef>
              <a:spcAft>
                <a:spcPct val="0"/>
              </a:spcAft>
              <a:defRPr sz="3200">
                <a:solidFill>
                  <a:srgbClr val="959595"/>
                </a:solidFill>
                <a:latin typeface="Source Sans Pro Light" pitchFamily="34" charset="0"/>
              </a:defRPr>
            </a:lvl2pPr>
            <a:lvl3pPr algn="l" rtl="0" fontAlgn="base">
              <a:spcBef>
                <a:spcPct val="0"/>
              </a:spcBef>
              <a:spcAft>
                <a:spcPct val="0"/>
              </a:spcAft>
              <a:defRPr sz="3200">
                <a:solidFill>
                  <a:srgbClr val="959595"/>
                </a:solidFill>
                <a:latin typeface="Source Sans Pro Light" pitchFamily="34" charset="0"/>
              </a:defRPr>
            </a:lvl3pPr>
            <a:lvl4pPr algn="l" rtl="0" fontAlgn="base">
              <a:spcBef>
                <a:spcPct val="0"/>
              </a:spcBef>
              <a:spcAft>
                <a:spcPct val="0"/>
              </a:spcAft>
              <a:defRPr sz="3200">
                <a:solidFill>
                  <a:srgbClr val="959595"/>
                </a:solidFill>
                <a:latin typeface="Source Sans Pro Light" pitchFamily="34" charset="0"/>
              </a:defRPr>
            </a:lvl4pPr>
            <a:lvl5pPr algn="l" rtl="0" fontAlgn="base">
              <a:spcBef>
                <a:spcPct val="0"/>
              </a:spcBef>
              <a:spcAft>
                <a:spcPct val="0"/>
              </a:spcAft>
              <a:defRPr sz="3200">
                <a:solidFill>
                  <a:srgbClr val="959595"/>
                </a:solidFill>
                <a:latin typeface="Source Sans Pro Light" pitchFamily="34" charset="0"/>
              </a:defRPr>
            </a:lvl5pPr>
            <a:lvl6pPr marL="457200" algn="l" rtl="0" fontAlgn="base">
              <a:spcBef>
                <a:spcPct val="0"/>
              </a:spcBef>
              <a:spcAft>
                <a:spcPct val="0"/>
              </a:spcAft>
              <a:defRPr sz="3200">
                <a:solidFill>
                  <a:srgbClr val="959595"/>
                </a:solidFill>
                <a:latin typeface="Source Sans Pro Light" pitchFamily="34" charset="0"/>
              </a:defRPr>
            </a:lvl6pPr>
            <a:lvl7pPr marL="914400" algn="l" rtl="0" fontAlgn="base">
              <a:spcBef>
                <a:spcPct val="0"/>
              </a:spcBef>
              <a:spcAft>
                <a:spcPct val="0"/>
              </a:spcAft>
              <a:defRPr sz="3200">
                <a:solidFill>
                  <a:srgbClr val="959595"/>
                </a:solidFill>
                <a:latin typeface="Source Sans Pro Light" pitchFamily="34" charset="0"/>
              </a:defRPr>
            </a:lvl7pPr>
            <a:lvl8pPr marL="1371600" algn="l" rtl="0" fontAlgn="base">
              <a:spcBef>
                <a:spcPct val="0"/>
              </a:spcBef>
              <a:spcAft>
                <a:spcPct val="0"/>
              </a:spcAft>
              <a:defRPr sz="3200">
                <a:solidFill>
                  <a:srgbClr val="959595"/>
                </a:solidFill>
                <a:latin typeface="Source Sans Pro Light" pitchFamily="34" charset="0"/>
              </a:defRPr>
            </a:lvl8pPr>
            <a:lvl9pPr marL="1828800" algn="l" rtl="0" fontAlgn="base">
              <a:spcBef>
                <a:spcPct val="0"/>
              </a:spcBef>
              <a:spcAft>
                <a:spcPct val="0"/>
              </a:spcAft>
              <a:defRPr sz="3200">
                <a:solidFill>
                  <a:srgbClr val="959595"/>
                </a:solidFill>
                <a:latin typeface="Source Sans Pro Light" pitchFamily="34" charset="0"/>
              </a:defRPr>
            </a:lvl9pPr>
          </a:lstStyle>
          <a:p>
            <a:pPr algn="ctr"/>
            <a:r>
              <a:rPr lang="en-US"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rPr>
              <a:t>COLOQUIO</a:t>
            </a:r>
          </a:p>
          <a:p>
            <a:pPr algn="ctr"/>
            <a:endPar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a:p>
            <a:pPr algn="ctr"/>
            <a:r>
              <a:rPr lang="en-US" sz="24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rPr>
              <a:t>PRESENTA: Juan Jesus Dominguez Hidalgo</a:t>
            </a:r>
          </a:p>
          <a:p>
            <a:pPr algn="ctr"/>
            <a:endParaRPr lang="en-US" sz="2000"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endParaRPr>
          </a:p>
          <a:p>
            <a:pPr algn="ctr"/>
            <a:endParaRPr lang="en-US" sz="2000"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endParaRPr>
          </a:p>
          <a:p>
            <a:pPr algn="ctr"/>
            <a:r>
              <a:rPr lang="en-US" sz="2000" b="1" dirty="0">
                <a:solidFill>
                  <a:schemeClr val="bg2">
                    <a:lumMod val="25000"/>
                  </a:schemeClr>
                </a:solidFill>
                <a:effectLst>
                  <a:outerShdw blurRad="38100" dist="38100" dir="2700000" algn="tl">
                    <a:srgbClr val="000000">
                      <a:alpha val="43137"/>
                    </a:srgbClr>
                  </a:outerShdw>
                </a:effectLst>
                <a:latin typeface="Arial Black" pitchFamily="34" charset="0"/>
                <a:cs typeface="Arial" pitchFamily="34" charset="0"/>
              </a:rPr>
              <a:t>PROYECTO DE INVSTIGCION</a:t>
            </a:r>
          </a:p>
          <a:p>
            <a:pPr algn="ctr"/>
            <a:endParaRPr lang="es-MX" sz="2000" b="1" dirty="0">
              <a:solidFill>
                <a:schemeClr val="bg2">
                  <a:lumMod val="25000"/>
                </a:schemeClr>
              </a:solidFill>
              <a:effectLst>
                <a:outerShdw blurRad="38100" dist="38100" dir="2700000" algn="tl">
                  <a:srgbClr val="000000">
                    <a:alpha val="43137"/>
                  </a:srgbClr>
                </a:outerShdw>
              </a:effectLst>
            </a:endParaRPr>
          </a:p>
          <a:p>
            <a:pPr algn="ctr"/>
            <a:endParaRPr lang="es-MX" sz="2000" b="1" dirty="0">
              <a:solidFill>
                <a:schemeClr val="bg2">
                  <a:lumMod val="25000"/>
                </a:schemeClr>
              </a:solidFill>
              <a:effectLst>
                <a:outerShdw blurRad="38100" dist="38100" dir="2700000" algn="tl">
                  <a:srgbClr val="000000">
                    <a:alpha val="43137"/>
                  </a:srgbClr>
                </a:outerShdw>
              </a:effectLst>
            </a:endParaRPr>
          </a:p>
          <a:p>
            <a:pPr algn="ctr"/>
            <a:r>
              <a:rPr lang="es-MX" sz="2000" b="1" dirty="0">
                <a:solidFill>
                  <a:schemeClr val="bg2">
                    <a:lumMod val="25000"/>
                  </a:schemeClr>
                </a:solidFill>
                <a:effectLst>
                  <a:outerShdw blurRad="38100" dist="38100" dir="2700000" algn="tl">
                    <a:srgbClr val="000000">
                      <a:alpha val="43137"/>
                    </a:srgbClr>
                  </a:outerShdw>
                </a:effectLst>
              </a:rPr>
              <a:t>Procesos Comunitarios y Acciones de Reducción de Riesgo Generan Gobernanza en Motozintla</a:t>
            </a:r>
          </a:p>
          <a:p>
            <a:pPr algn="ctr"/>
            <a:endParaRPr lang="en-US" sz="1800" b="1" dirty="0">
              <a:solidFill>
                <a:schemeClr val="bg2">
                  <a:lumMod val="25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20"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24"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Tree>
    <p:extLst>
      <p:ext uri="{BB962C8B-B14F-4D97-AF65-F5344CB8AC3E}">
        <p14:creationId xmlns:p14="http://schemas.microsoft.com/office/powerpoint/2010/main" val="2410027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2" name="Rectángulo 1">
            <a:extLst>
              <a:ext uri="{FF2B5EF4-FFF2-40B4-BE49-F238E27FC236}">
                <a16:creationId xmlns:a16="http://schemas.microsoft.com/office/drawing/2014/main" xmlns="" id="{B9A86A61-740B-460F-8A42-76F3EFFC4B88}"/>
              </a:ext>
            </a:extLst>
          </p:cNvPr>
          <p:cNvSpPr/>
          <p:nvPr/>
        </p:nvSpPr>
        <p:spPr>
          <a:xfrm>
            <a:off x="899592" y="2171637"/>
            <a:ext cx="7560840" cy="2505622"/>
          </a:xfrm>
          <a:prstGeom prst="rect">
            <a:avLst/>
          </a:prstGeom>
        </p:spPr>
        <p:txBody>
          <a:bodyPr wrap="square">
            <a:spAutoFit/>
          </a:bodyPr>
          <a:lstStyle/>
          <a:p>
            <a:pPr algn="just">
              <a:lnSpc>
                <a:spcPct val="150000"/>
              </a:lnSpc>
              <a:spcAft>
                <a:spcPts val="1000"/>
              </a:spcAft>
            </a:pPr>
            <a:r>
              <a:rPr lang="es-MX" sz="1400" b="1" dirty="0">
                <a:latin typeface="Times New Roman" panose="02020603050405020304" pitchFamily="18" charset="0"/>
                <a:ea typeface="Times New Roman" panose="02020603050405020304" pitchFamily="18" charset="0"/>
                <a:cs typeface="Times New Roman" panose="02020603050405020304" pitchFamily="18" charset="0"/>
              </a:rPr>
              <a:t>5.- Objetivo.</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s-MX" sz="1400" b="1" i="1" dirty="0">
                <a:latin typeface="Times New Roman" panose="02020603050405020304" pitchFamily="18" charset="0"/>
                <a:ea typeface="Times New Roman" panose="02020603050405020304" pitchFamily="18" charset="0"/>
                <a:cs typeface="Times New Roman" panose="02020603050405020304" pitchFamily="18" charset="0"/>
              </a:rPr>
              <a:t>	G</a:t>
            </a:r>
            <a:r>
              <a:rPr lang="es-MX" sz="1400" dirty="0">
                <a:latin typeface="Times New Roman" panose="02020603050405020304" pitchFamily="18" charset="0"/>
                <a:ea typeface="Times New Roman" panose="02020603050405020304" pitchFamily="18" charset="0"/>
                <a:cs typeface="Times New Roman" panose="02020603050405020304" pitchFamily="18" charset="0"/>
              </a:rPr>
              <a:t>eneral:   </a:t>
            </a:r>
            <a:r>
              <a:rPr lang="es-MX" sz="1400" b="1" i="1" dirty="0">
                <a:latin typeface="Times New Roman" panose="02020603050405020304" pitchFamily="18" charset="0"/>
                <a:ea typeface="Times New Roman" panose="02020603050405020304" pitchFamily="18" charset="0"/>
                <a:cs typeface="Times New Roman" panose="02020603050405020304" pitchFamily="18" charset="0"/>
              </a:rPr>
              <a:t>Lograr comunidades resilientes a los fenómenos Perturbadores</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s-MX" sz="1400" b="1" i="1" dirty="0">
                <a:latin typeface="Times New Roman" panose="02020603050405020304" pitchFamily="18" charset="0"/>
                <a:ea typeface="Times New Roman" panose="02020603050405020304" pitchFamily="18" charset="0"/>
                <a:cs typeface="Times New Roman" panose="02020603050405020304" pitchFamily="18" charset="0"/>
              </a:rPr>
              <a:t>		</a:t>
            </a:r>
            <a:r>
              <a:rPr lang="es-MX" sz="1400" b="1" dirty="0">
                <a:latin typeface="Times New Roman" panose="02020603050405020304" pitchFamily="18" charset="0"/>
                <a:ea typeface="Times New Roman" panose="02020603050405020304" pitchFamily="18" charset="0"/>
                <a:cs typeface="Times New Roman" panose="02020603050405020304" pitchFamily="18" charset="0"/>
              </a:rPr>
              <a:t>Específicos:</a:t>
            </a:r>
            <a:r>
              <a:rPr lang="es-MX" sz="1400" dirty="0">
                <a:latin typeface="Times New Roman" panose="02020603050405020304" pitchFamily="18" charset="0"/>
                <a:ea typeface="Times New Roman" panose="02020603050405020304" pitchFamily="18" charset="0"/>
                <a:cs typeface="Times New Roman" panose="02020603050405020304" pitchFamily="18" charset="0"/>
              </a:rPr>
              <a:t> </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50000"/>
              </a:lnSpc>
              <a:spcAft>
                <a:spcPts val="1000"/>
              </a:spcAft>
              <a:buFont typeface="+mj-lt"/>
              <a:buAutoNum type="arabicPeriod"/>
            </a:pPr>
            <a:r>
              <a:rPr lang="es-MX" sz="1400" dirty="0">
                <a:latin typeface="Times New Roman" panose="02020603050405020304" pitchFamily="18" charset="0"/>
                <a:ea typeface="Times New Roman" panose="02020603050405020304" pitchFamily="18" charset="0"/>
                <a:cs typeface="Times New Roman" panose="02020603050405020304" pitchFamily="18" charset="0"/>
              </a:rPr>
              <a:t>Fortalecer capacidades en GIR a nivel comunitario y de gobierno.</a:t>
            </a:r>
            <a:endParaRPr lang="es-MX" sz="1400" dirty="0">
              <a:latin typeface="Times New Roman" panose="02020603050405020304" pitchFamily="18" charset="0"/>
              <a:cs typeface="Times New Roman" panose="02020603050405020304" pitchFamily="18" charset="0"/>
            </a:endParaRPr>
          </a:p>
          <a:p>
            <a:pPr marL="342900" lvl="0" indent="-342900" algn="just">
              <a:lnSpc>
                <a:spcPct val="150000"/>
              </a:lnSpc>
              <a:spcAft>
                <a:spcPts val="1000"/>
              </a:spcAft>
              <a:buFont typeface="+mj-lt"/>
              <a:buAutoNum type="arabicPeriod"/>
            </a:pPr>
            <a:r>
              <a:rPr lang="es-MX" sz="1400" dirty="0">
                <a:latin typeface="Times New Roman" panose="02020603050405020304" pitchFamily="18" charset="0"/>
                <a:ea typeface="Times New Roman" panose="02020603050405020304" pitchFamily="18" charset="0"/>
                <a:cs typeface="Times New Roman" panose="02020603050405020304" pitchFamily="18" charset="0"/>
              </a:rPr>
              <a:t>Fortalecer la Gobernanza con el trabajo colaborativo y prevenir el riesgo los fenómenos perturbadores, en la ciudadanía.</a:t>
            </a:r>
            <a:endParaRPr lang="es-MX"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688307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2" name="Rectángulo 1">
            <a:extLst>
              <a:ext uri="{FF2B5EF4-FFF2-40B4-BE49-F238E27FC236}">
                <a16:creationId xmlns:a16="http://schemas.microsoft.com/office/drawing/2014/main" xmlns="" id="{3F371C5F-DBB4-473F-81D4-327A7070B5BC}"/>
              </a:ext>
            </a:extLst>
          </p:cNvPr>
          <p:cNvSpPr/>
          <p:nvPr/>
        </p:nvSpPr>
        <p:spPr>
          <a:xfrm>
            <a:off x="899592" y="2564904"/>
            <a:ext cx="7488832" cy="2576411"/>
          </a:xfrm>
          <a:prstGeom prst="rect">
            <a:avLst/>
          </a:prstGeom>
        </p:spPr>
        <p:txBody>
          <a:bodyPr wrap="square">
            <a:spAutoFit/>
          </a:bodyPr>
          <a:lstStyle/>
          <a:p>
            <a:pPr algn="just">
              <a:lnSpc>
                <a:spcPct val="150000"/>
              </a:lnSpc>
              <a:spcAft>
                <a:spcPts val="1000"/>
              </a:spcAft>
            </a:pPr>
            <a:r>
              <a:rPr lang="es-MX" sz="1400" b="1" i="1" dirty="0">
                <a:latin typeface="Times New Roman" panose="02020603050405020304" pitchFamily="18" charset="0"/>
                <a:ea typeface="Times New Roman" panose="02020603050405020304" pitchFamily="18" charset="0"/>
                <a:cs typeface="Times New Roman" panose="02020603050405020304" pitchFamily="18" charset="0"/>
              </a:rPr>
              <a:t>6.- Hipótesiss:</a:t>
            </a:r>
          </a:p>
          <a:p>
            <a:pPr algn="just">
              <a:lnSpc>
                <a:spcPct val="150000"/>
              </a:lnSpc>
              <a:spcAft>
                <a:spcPts val="1000"/>
              </a:spcAft>
            </a:pPr>
            <a:endParaRPr lang="es-MX" sz="1400" i="1"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50000"/>
              </a:lnSpc>
              <a:spcAft>
                <a:spcPts val="1000"/>
              </a:spcAft>
            </a:pPr>
            <a:r>
              <a:rPr lang="es-MX" sz="1400" i="1" dirty="0">
                <a:latin typeface="Times New Roman" panose="02020603050405020304" pitchFamily="18" charset="0"/>
                <a:ea typeface="Times New Roman" panose="02020603050405020304" pitchFamily="18" charset="0"/>
                <a:cs typeface="Times New Roman" panose="02020603050405020304" pitchFamily="18" charset="0"/>
              </a:rPr>
              <a:t>“Si se logra la sensibilización de las personas sobre la importancia de la gestión integral de riesgos de desastres, al priorizar sus obras o realizar acciones comunitarias, se logra reducir riesgos; trayendo como consecuencia que después del paso de un fenómeno perturbador natural o antrópico, el impacto es menor, lo cual no generará ingobernabilidad, logrando además aumentar la resiliencia comunitaria”.</a:t>
            </a:r>
            <a:endParaRPr lang="es-MX"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77160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2" name="Rectángulo 1">
            <a:extLst>
              <a:ext uri="{FF2B5EF4-FFF2-40B4-BE49-F238E27FC236}">
                <a16:creationId xmlns:a16="http://schemas.microsoft.com/office/drawing/2014/main" xmlns="" id="{DD8AD6B2-6D1C-4A95-8278-620A6B4B121F}"/>
              </a:ext>
            </a:extLst>
          </p:cNvPr>
          <p:cNvSpPr/>
          <p:nvPr/>
        </p:nvSpPr>
        <p:spPr>
          <a:xfrm>
            <a:off x="1083090" y="2301159"/>
            <a:ext cx="7305334" cy="2612062"/>
          </a:xfrm>
          <a:prstGeom prst="rect">
            <a:avLst/>
          </a:prstGeom>
        </p:spPr>
        <p:txBody>
          <a:bodyPr wrap="square">
            <a:spAutoFit/>
          </a:bodyPr>
          <a:lstStyle/>
          <a:p>
            <a:pPr algn="just">
              <a:lnSpc>
                <a:spcPct val="200000"/>
              </a:lnSpc>
              <a:spcAft>
                <a:spcPts val="0"/>
              </a:spcAft>
              <a:tabLst>
                <a:tab pos="1706880" algn="l"/>
              </a:tabLst>
            </a:pPr>
            <a:r>
              <a:rPr lang="es-MX" sz="1400" b="1" dirty="0">
                <a:latin typeface="Times New Roman" panose="02020603050405020304" pitchFamily="18" charset="0"/>
                <a:ea typeface="Calibri" panose="020F0502020204030204" pitchFamily="34" charset="0"/>
                <a:cs typeface="Times New Roman" panose="02020603050405020304" pitchFamily="18" charset="0"/>
              </a:rPr>
              <a:t>7.- Variables:</a:t>
            </a:r>
          </a:p>
          <a:p>
            <a:pPr algn="just">
              <a:lnSpc>
                <a:spcPct val="200000"/>
              </a:lnSpc>
              <a:spcAft>
                <a:spcPts val="0"/>
              </a:spcAft>
              <a:tabLst>
                <a:tab pos="1706880" algn="l"/>
              </a:tabLst>
            </a:pP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Wingdings" panose="05000000000000000000" pitchFamily="2" charset="2"/>
              <a:buChar char=""/>
              <a:tabLst>
                <a:tab pos="1706880" algn="l"/>
              </a:tabLst>
            </a:pPr>
            <a:r>
              <a:rPr lang="es-MX" sz="1400" dirty="0">
                <a:latin typeface="Times New Roman" panose="02020603050405020304" pitchFamily="18" charset="0"/>
                <a:ea typeface="Calibri" panose="020F0502020204030204" pitchFamily="34" charset="0"/>
                <a:cs typeface="Times New Roman" panose="02020603050405020304" pitchFamily="18" charset="0"/>
              </a:rPr>
              <a:t>Independiente: Se logra Comunidades resilientes, mediante la GIR</a:t>
            </a:r>
          </a:p>
          <a:p>
            <a:pPr algn="just">
              <a:lnSpc>
                <a:spcPct val="200000"/>
              </a:lnSpc>
              <a:spcAft>
                <a:spcPts val="0"/>
              </a:spcAft>
              <a:tabLst>
                <a:tab pos="1706880" algn="l"/>
              </a:tabLst>
            </a:pPr>
            <a:r>
              <a:rPr lang="es-MX" sz="1400" dirty="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200000"/>
              </a:lnSpc>
              <a:spcAft>
                <a:spcPts val="0"/>
              </a:spcAft>
              <a:tabLst>
                <a:tab pos="1706880" algn="l"/>
              </a:tabLst>
            </a:pP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200000"/>
              </a:lnSpc>
              <a:spcAft>
                <a:spcPts val="0"/>
              </a:spcAft>
              <a:buFont typeface="Wingdings" panose="05000000000000000000" pitchFamily="2" charset="2"/>
              <a:buChar char=""/>
              <a:tabLst>
                <a:tab pos="1706880" algn="l"/>
              </a:tabLst>
            </a:pPr>
            <a:r>
              <a:rPr lang="es-MX" sz="1400" dirty="0">
                <a:latin typeface="Times New Roman" panose="02020603050405020304" pitchFamily="18" charset="0"/>
                <a:ea typeface="Calibri" panose="020F0502020204030204" pitchFamily="34" charset="0"/>
                <a:cs typeface="Times New Roman" panose="02020603050405020304" pitchFamily="18" charset="0"/>
              </a:rPr>
              <a:t>Dependiente: Se logra Gobernanza, con acciones y obras de reducción de riesgos</a:t>
            </a:r>
            <a:r>
              <a:rPr lang="es-MX" sz="1200" dirty="0">
                <a:latin typeface="Times New Roman" panose="02020603050405020304" pitchFamily="18" charset="0"/>
                <a:ea typeface="Calibri" panose="020F0502020204030204" pitchFamily="34" charset="0"/>
                <a:cs typeface="Times New Roman" panose="02020603050405020304" pitchFamily="18" charset="0"/>
              </a:rPr>
              <a:t>.</a:t>
            </a:r>
            <a:endParaRPr lang="es-MX" sz="1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312882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23717" y="260648"/>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3" name="Rectángulo 2">
            <a:extLst>
              <a:ext uri="{FF2B5EF4-FFF2-40B4-BE49-F238E27FC236}">
                <a16:creationId xmlns:a16="http://schemas.microsoft.com/office/drawing/2014/main" xmlns="" id="{8B4ED9A6-B483-49D9-89B5-AA490E60A683}"/>
              </a:ext>
            </a:extLst>
          </p:cNvPr>
          <p:cNvSpPr/>
          <p:nvPr/>
        </p:nvSpPr>
        <p:spPr>
          <a:xfrm>
            <a:off x="899592" y="1844824"/>
            <a:ext cx="7488832" cy="888513"/>
          </a:xfrm>
          <a:prstGeom prst="rect">
            <a:avLst/>
          </a:prstGeom>
        </p:spPr>
        <p:txBody>
          <a:bodyPr wrap="square">
            <a:spAutoFit/>
          </a:bodyPr>
          <a:lstStyle/>
          <a:p>
            <a:pPr algn="just">
              <a:lnSpc>
                <a:spcPct val="200000"/>
              </a:lnSpc>
              <a:spcAft>
                <a:spcPts val="0"/>
              </a:spcAft>
              <a:tabLst>
                <a:tab pos="1706880" algn="l"/>
              </a:tabLst>
            </a:pPr>
            <a:r>
              <a:rPr lang="es-MX" sz="1400" b="1" dirty="0">
                <a:latin typeface="Times New Roman" panose="02020603050405020304" pitchFamily="18" charset="0"/>
                <a:ea typeface="Calibri" panose="020F0502020204030204" pitchFamily="34" charset="0"/>
                <a:cs typeface="Times New Roman" panose="02020603050405020304" pitchFamily="18" charset="0"/>
              </a:rPr>
              <a:t>8.- Metodología.</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200000"/>
              </a:lnSpc>
              <a:spcAft>
                <a:spcPts val="0"/>
              </a:spcAft>
              <a:tabLst>
                <a:tab pos="1706880" algn="l"/>
              </a:tabLst>
            </a:pPr>
            <a:r>
              <a:rPr lang="es-MX" sz="1400" dirty="0">
                <a:latin typeface="Times New Roman" panose="02020603050405020304" pitchFamily="18" charset="0"/>
                <a:ea typeface="Calibri" panose="020F0502020204030204" pitchFamily="34" charset="0"/>
                <a:cs typeface="Times New Roman" panose="02020603050405020304" pitchFamily="18" charset="0"/>
              </a:rPr>
              <a:t>Se analizará mediante el enfoque Cualitativo.</a:t>
            </a:r>
          </a:p>
        </p:txBody>
      </p:sp>
      <p:sp>
        <p:nvSpPr>
          <p:cNvPr id="4" name="Rectángulo 3">
            <a:extLst>
              <a:ext uri="{FF2B5EF4-FFF2-40B4-BE49-F238E27FC236}">
                <a16:creationId xmlns:a16="http://schemas.microsoft.com/office/drawing/2014/main" xmlns="" id="{16B15C82-DD9E-4868-82F4-91D96D48CF24}"/>
              </a:ext>
            </a:extLst>
          </p:cNvPr>
          <p:cNvSpPr/>
          <p:nvPr/>
        </p:nvSpPr>
        <p:spPr>
          <a:xfrm>
            <a:off x="899592" y="2420888"/>
            <a:ext cx="7488832" cy="2741584"/>
          </a:xfrm>
          <a:prstGeom prst="rect">
            <a:avLst/>
          </a:prstGeom>
        </p:spPr>
        <p:txBody>
          <a:bodyPr wrap="square">
            <a:spAutoFit/>
          </a:bodyPr>
          <a:lstStyle/>
          <a:p>
            <a:pPr algn="just">
              <a:lnSpc>
                <a:spcPct val="150000"/>
              </a:lnSpc>
              <a:spcAft>
                <a:spcPts val="0"/>
              </a:spcAft>
              <a:tabLst>
                <a:tab pos="1706880" algn="l"/>
              </a:tabLst>
            </a:pP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r>
              <a:rPr lang="es-MX" sz="1400" dirty="0">
                <a:latin typeface="Times New Roman" panose="02020603050405020304" pitchFamily="18" charset="0"/>
                <a:ea typeface="Calibri" panose="020F0502020204030204" pitchFamily="34" charset="0"/>
                <a:cs typeface="Times New Roman" panose="02020603050405020304" pitchFamily="18" charset="0"/>
              </a:rPr>
              <a:t>Enfoque cualitativo Utiliza la recolección y análisis de los datos para afinar las preguntas de investigación o revelar nuevas interrogantes en el proceso de interpretación.</a:t>
            </a:r>
          </a:p>
          <a:p>
            <a:pPr algn="just">
              <a:lnSpc>
                <a:spcPct val="150000"/>
              </a:lnSpc>
              <a:spcAft>
                <a:spcPts val="0"/>
              </a:spcAft>
              <a:tabLst>
                <a:tab pos="1706880" algn="l"/>
              </a:tabLst>
            </a:pPr>
            <a:r>
              <a:rPr lang="es-MX" sz="1400" dirty="0">
                <a:latin typeface="Times New Roman" panose="02020603050405020304" pitchFamily="18" charset="0"/>
                <a:ea typeface="Calibri" panose="020F0502020204030204" pitchFamily="34" charset="0"/>
                <a:cs typeface="Times New Roman" panose="02020603050405020304" pitchFamily="18" charset="0"/>
              </a:rPr>
              <a:t>Hay una realidad que descubrir, construir e interpretar. La realidad es la mente.</a:t>
            </a:r>
          </a:p>
          <a:p>
            <a:pPr algn="just">
              <a:lnSpc>
                <a:spcPct val="150000"/>
              </a:lnSpc>
              <a:spcAft>
                <a:spcPts val="0"/>
              </a:spcAft>
              <a:tabLst>
                <a:tab pos="1706880" algn="l"/>
              </a:tabLst>
            </a:pPr>
            <a:r>
              <a:rPr lang="es-MX" sz="1400" dirty="0">
                <a:latin typeface="Times New Roman" panose="02020603050405020304" pitchFamily="18" charset="0"/>
                <a:ea typeface="Calibri" panose="020F0502020204030204" pitchFamily="34" charset="0"/>
                <a:cs typeface="Times New Roman" panose="02020603050405020304" pitchFamily="18" charset="0"/>
              </a:rPr>
              <a:t>Existen varias realidades subjetivas construidas en la investigación, las cuales varían en su forma y contenido entre individuos, grupos y culturas. Por ello, el investigador cualitativo parte de la premisa de que el mundo social es “relativo” y sólo puede ser entendido desde el punto de vista de los actores estudiados.</a:t>
            </a:r>
          </a:p>
        </p:txBody>
      </p:sp>
      <p:sp>
        <p:nvSpPr>
          <p:cNvPr id="2" name="Rectángulo 1">
            <a:extLst>
              <a:ext uri="{FF2B5EF4-FFF2-40B4-BE49-F238E27FC236}">
                <a16:creationId xmlns:a16="http://schemas.microsoft.com/office/drawing/2014/main" xmlns="" id="{9B9267AB-7235-45E3-886B-1DABFCC2764E}"/>
              </a:ext>
            </a:extLst>
          </p:cNvPr>
          <p:cNvSpPr/>
          <p:nvPr/>
        </p:nvSpPr>
        <p:spPr>
          <a:xfrm>
            <a:off x="899592" y="5389192"/>
            <a:ext cx="7488832" cy="704104"/>
          </a:xfrm>
          <a:prstGeom prst="rect">
            <a:avLst/>
          </a:prstGeom>
        </p:spPr>
        <p:txBody>
          <a:bodyPr wrap="square">
            <a:spAutoFit/>
          </a:bodyPr>
          <a:lstStyle/>
          <a:p>
            <a:pPr algn="just">
              <a:lnSpc>
                <a:spcPct val="150000"/>
              </a:lnSpc>
              <a:spcAft>
                <a:spcPts val="1000"/>
              </a:spcAft>
            </a:pPr>
            <a:r>
              <a:rPr lang="es-MX" sz="1400" b="1" i="1" dirty="0">
                <a:latin typeface="Times New Roman" panose="02020603050405020304" pitchFamily="18" charset="0"/>
                <a:ea typeface="Calibri" panose="020F0502020204030204" pitchFamily="34" charset="0"/>
                <a:cs typeface="Times New Roman" panose="02020603050405020304" pitchFamily="18" charset="0"/>
              </a:rPr>
              <a:t>Para este trabajo se realizar una combinación de actividades que incluirán la recopilación de información bibliográfica y esta­dística, entrevistas con actores clave, recorridos de campo</a:t>
            </a:r>
            <a:r>
              <a:rPr lang="es-MX" sz="1400" dirty="0">
                <a:latin typeface="Times New Roman" panose="02020603050405020304" pitchFamily="18" charset="0"/>
                <a:ea typeface="Calibri" panose="020F0502020204030204" pitchFamily="34" charset="0"/>
                <a:cs typeface="Times New Roman" panose="02020603050405020304" pitchFamily="18" charset="0"/>
              </a:rPr>
              <a:t>.</a:t>
            </a:r>
            <a:endParaRPr lang="es-MX"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752306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2" name="Rectángulo 1">
            <a:extLst>
              <a:ext uri="{FF2B5EF4-FFF2-40B4-BE49-F238E27FC236}">
                <a16:creationId xmlns:a16="http://schemas.microsoft.com/office/drawing/2014/main" xmlns="" id="{467D11E9-3F54-41CD-BAEB-841C09B91D99}"/>
              </a:ext>
            </a:extLst>
          </p:cNvPr>
          <p:cNvSpPr/>
          <p:nvPr/>
        </p:nvSpPr>
        <p:spPr>
          <a:xfrm>
            <a:off x="1979712" y="2440240"/>
            <a:ext cx="4572000" cy="3365024"/>
          </a:xfrm>
          <a:prstGeom prst="rect">
            <a:avLst/>
          </a:prstGeom>
        </p:spPr>
        <p:txBody>
          <a:bodyPr>
            <a:spAutoFit/>
          </a:bodyPr>
          <a:lstStyle/>
          <a:p>
            <a:pPr marL="342900" indent="-342900" algn="just">
              <a:lnSpc>
                <a:spcPct val="150000"/>
              </a:lnSpc>
              <a:spcAft>
                <a:spcPts val="0"/>
              </a:spcAft>
              <a:buFont typeface="+mj-lt"/>
              <a:buAutoNum type="arabicPeriod"/>
            </a:pPr>
            <a:r>
              <a:rPr lang="es-MX" b="1" dirty="0">
                <a:latin typeface="Arial" panose="020B0604020202020204" pitchFamily="34" charset="0"/>
                <a:ea typeface="Calibri" panose="020F0502020204030204" pitchFamily="34" charset="0"/>
                <a:cs typeface="Arial" panose="020B0604020202020204" pitchFamily="34" charset="0"/>
              </a:rPr>
              <a:t>Introducción</a:t>
            </a:r>
          </a:p>
          <a:p>
            <a:pPr marL="342900" indent="-342900" algn="just">
              <a:lnSpc>
                <a:spcPct val="150000"/>
              </a:lnSpc>
              <a:spcAft>
                <a:spcPts val="0"/>
              </a:spcAft>
              <a:buFont typeface="+mj-lt"/>
              <a:buAutoNum type="arabicPeriod"/>
            </a:pPr>
            <a:r>
              <a:rPr lang="es-MX" b="1" dirty="0">
                <a:latin typeface="Arial" panose="020B0604020202020204" pitchFamily="34" charset="0"/>
                <a:ea typeface="Calibri" panose="020F0502020204030204" pitchFamily="34" charset="0"/>
                <a:cs typeface="Arial" panose="020B0604020202020204" pitchFamily="34" charset="0"/>
              </a:rPr>
              <a:t>Objeto de Estudio</a:t>
            </a:r>
            <a:endParaRPr lang="es-MX" dirty="0">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50000"/>
              </a:lnSpc>
              <a:spcAft>
                <a:spcPts val="0"/>
              </a:spcAft>
              <a:buFont typeface="+mj-lt"/>
              <a:buAutoNum type="arabicPeriod"/>
            </a:pPr>
            <a:r>
              <a:rPr lang="es-MX" b="1" dirty="0">
                <a:latin typeface="Arial" panose="020B0604020202020204" pitchFamily="34" charset="0"/>
                <a:ea typeface="Calibri" panose="020F0502020204030204" pitchFamily="34" charset="0"/>
                <a:cs typeface="Arial" panose="020B0604020202020204" pitchFamily="34" charset="0"/>
              </a:rPr>
              <a:t>Planteamiento del Problema</a:t>
            </a:r>
            <a:endParaRPr lang="es-MX" dirty="0">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50000"/>
              </a:lnSpc>
              <a:spcAft>
                <a:spcPts val="0"/>
              </a:spcAft>
              <a:buFont typeface="+mj-lt"/>
              <a:buAutoNum type="arabicPeriod"/>
            </a:pPr>
            <a:r>
              <a:rPr lang="es-MX" b="1" dirty="0">
                <a:latin typeface="Arial" panose="020B0604020202020204" pitchFamily="34" charset="0"/>
                <a:ea typeface="Calibri" panose="020F0502020204030204" pitchFamily="34" charset="0"/>
                <a:cs typeface="Arial" panose="020B0604020202020204" pitchFamily="34" charset="0"/>
              </a:rPr>
              <a:t>Justificación</a:t>
            </a:r>
            <a:endParaRPr lang="es-MX" dirty="0">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50000"/>
              </a:lnSpc>
              <a:spcAft>
                <a:spcPts val="0"/>
              </a:spcAft>
              <a:buFont typeface="+mj-lt"/>
              <a:buAutoNum type="arabicPeriod"/>
            </a:pPr>
            <a:r>
              <a:rPr lang="es-MX" b="1" dirty="0">
                <a:latin typeface="Arial" panose="020B0604020202020204" pitchFamily="34" charset="0"/>
                <a:ea typeface="Calibri" panose="020F0502020204030204" pitchFamily="34" charset="0"/>
                <a:cs typeface="Arial" panose="020B0604020202020204" pitchFamily="34" charset="0"/>
              </a:rPr>
              <a:t>Objetivos</a:t>
            </a:r>
            <a:endParaRPr lang="es-MX" dirty="0">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50000"/>
              </a:lnSpc>
              <a:spcAft>
                <a:spcPts val="0"/>
              </a:spcAft>
              <a:buFont typeface="+mj-lt"/>
              <a:buAutoNum type="arabicPeriod"/>
            </a:pPr>
            <a:r>
              <a:rPr lang="es-MX" b="1" dirty="0">
                <a:latin typeface="Arial" panose="020B0604020202020204" pitchFamily="34" charset="0"/>
                <a:ea typeface="Calibri" panose="020F0502020204030204" pitchFamily="34" charset="0"/>
                <a:cs typeface="Arial" panose="020B0604020202020204" pitchFamily="34" charset="0"/>
              </a:rPr>
              <a:t>Hipótesis</a:t>
            </a:r>
            <a:endParaRPr lang="es-MX" dirty="0">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50000"/>
              </a:lnSpc>
              <a:spcAft>
                <a:spcPts val="0"/>
              </a:spcAft>
              <a:buFont typeface="+mj-lt"/>
              <a:buAutoNum type="arabicPeriod"/>
            </a:pPr>
            <a:r>
              <a:rPr lang="es-MX" b="1" dirty="0">
                <a:latin typeface="Arial" panose="020B0604020202020204" pitchFamily="34" charset="0"/>
                <a:ea typeface="Calibri" panose="020F0502020204030204" pitchFamily="34" charset="0"/>
                <a:cs typeface="Arial" panose="020B0604020202020204" pitchFamily="34" charset="0"/>
              </a:rPr>
              <a:t>Variables</a:t>
            </a:r>
            <a:endParaRPr lang="es-MX" dirty="0">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50000"/>
              </a:lnSpc>
              <a:spcAft>
                <a:spcPts val="0"/>
              </a:spcAft>
              <a:buFont typeface="+mj-lt"/>
              <a:buAutoNum type="arabicPeriod"/>
            </a:pPr>
            <a:r>
              <a:rPr lang="es-MX" b="1" dirty="0">
                <a:latin typeface="Arial" panose="020B0604020202020204" pitchFamily="34" charset="0"/>
                <a:ea typeface="Calibri" panose="020F0502020204030204" pitchFamily="34" charset="0"/>
                <a:cs typeface="Arial" panose="020B0604020202020204" pitchFamily="34" charset="0"/>
              </a:rPr>
              <a:t>Metodología</a:t>
            </a:r>
            <a:endParaRPr lang="es-MX" dirty="0">
              <a:latin typeface="Arial" panose="020B0604020202020204" pitchFamily="34" charset="0"/>
              <a:ea typeface="Calibri" panose="020F0502020204030204" pitchFamily="34" charset="0"/>
              <a:cs typeface="Arial" panose="020B0604020202020204" pitchFamily="34" charset="0"/>
            </a:endParaRPr>
          </a:p>
        </p:txBody>
      </p:sp>
      <p:sp>
        <p:nvSpPr>
          <p:cNvPr id="3" name="Rectángulo 2">
            <a:extLst>
              <a:ext uri="{FF2B5EF4-FFF2-40B4-BE49-F238E27FC236}">
                <a16:creationId xmlns:a16="http://schemas.microsoft.com/office/drawing/2014/main" xmlns="" id="{9296346E-6E39-46E5-8508-2A3F46C8BAC0}"/>
              </a:ext>
            </a:extLst>
          </p:cNvPr>
          <p:cNvSpPr/>
          <p:nvPr/>
        </p:nvSpPr>
        <p:spPr>
          <a:xfrm>
            <a:off x="3915409" y="1617716"/>
            <a:ext cx="1313180" cy="587148"/>
          </a:xfrm>
          <a:prstGeom prst="rect">
            <a:avLst/>
          </a:prstGeom>
        </p:spPr>
        <p:txBody>
          <a:bodyPr wrap="none">
            <a:spAutoFit/>
          </a:bodyPr>
          <a:lstStyle/>
          <a:p>
            <a:pPr algn="just">
              <a:lnSpc>
                <a:spcPct val="150000"/>
              </a:lnSpc>
              <a:spcAft>
                <a:spcPts val="0"/>
              </a:spcAft>
            </a:pPr>
            <a:r>
              <a:rPr lang="es-MX" sz="2400" b="1" dirty="0">
                <a:latin typeface="Times New Roman" panose="02020603050405020304" pitchFamily="18" charset="0"/>
                <a:ea typeface="Calibri" panose="020F0502020204030204" pitchFamily="34" charset="0"/>
                <a:cs typeface="Times New Roman" panose="02020603050405020304" pitchFamily="18" charset="0"/>
              </a:rPr>
              <a:t>Sumario</a:t>
            </a:r>
            <a:endParaRPr lang="es-MX"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2" name="Rectángulo 1">
            <a:extLst>
              <a:ext uri="{FF2B5EF4-FFF2-40B4-BE49-F238E27FC236}">
                <a16:creationId xmlns:a16="http://schemas.microsoft.com/office/drawing/2014/main" xmlns="" id="{BD8EA02F-99DD-4803-9560-4441BBE01A54}"/>
              </a:ext>
            </a:extLst>
          </p:cNvPr>
          <p:cNvSpPr/>
          <p:nvPr/>
        </p:nvSpPr>
        <p:spPr>
          <a:xfrm>
            <a:off x="539552" y="1844824"/>
            <a:ext cx="7992888" cy="2031325"/>
          </a:xfrm>
          <a:prstGeom prst="rect">
            <a:avLst/>
          </a:prstGeom>
        </p:spPr>
        <p:txBody>
          <a:bodyPr wrap="square">
            <a:spAutoFit/>
          </a:bodyPr>
          <a:lstStyle/>
          <a:p>
            <a:r>
              <a:rPr lang="es-MX" dirty="0">
                <a:latin typeface="Times New Roman" panose="02020603050405020304" pitchFamily="18" charset="0"/>
                <a:ea typeface="Calibri" panose="020F0502020204030204" pitchFamily="34" charset="0"/>
              </a:rPr>
              <a:t>1. </a:t>
            </a:r>
            <a:r>
              <a:rPr lang="es-MX" i="1" dirty="0">
                <a:latin typeface="Times New Roman" panose="02020603050405020304" pitchFamily="18" charset="0"/>
                <a:ea typeface="Calibri" panose="020F0502020204030204" pitchFamily="34" charset="0"/>
              </a:rPr>
              <a:t>INTRODUCCION</a:t>
            </a:r>
          </a:p>
          <a:p>
            <a:endParaRPr lang="es-MX" dirty="0">
              <a:latin typeface="Times New Roman" panose="02020603050405020304" pitchFamily="18" charset="0"/>
              <a:ea typeface="Calibri" panose="020F0502020204030204" pitchFamily="34" charset="0"/>
            </a:endParaRPr>
          </a:p>
          <a:p>
            <a:pPr algn="just"/>
            <a:r>
              <a:rPr lang="es-MX" dirty="0">
                <a:latin typeface="Times New Roman" panose="02020603050405020304" pitchFamily="18" charset="0"/>
                <a:ea typeface="Calibri" panose="020F0502020204030204" pitchFamily="34" charset="0"/>
              </a:rPr>
              <a:t>En un mundo lleno de retos y oportunidades, tanto locales como globales, tal como lo enmarca la Agenda 2030 de las Naciones Unidas, debemos estar conscientes del efecto social y económico que tiene el no estar preparados ante los desastres .</a:t>
            </a:r>
            <a:r>
              <a:rPr lang="es-MX" dirty="0" err="1">
                <a:latin typeface="Times New Roman" panose="02020603050405020304" pitchFamily="18" charset="0"/>
                <a:ea typeface="Calibri" panose="020F0502020204030204" pitchFamily="34" charset="0"/>
              </a:rPr>
              <a:t>MarthaHerrera@arisemx</a:t>
            </a:r>
            <a:r>
              <a:rPr lang="es-MX" dirty="0">
                <a:latin typeface="Times New Roman" panose="02020603050405020304" pitchFamily="18" charset="0"/>
                <a:ea typeface="Calibri" panose="020F0502020204030204" pitchFamily="34" charset="0"/>
              </a:rPr>
              <a:t/>
            </a:r>
            <a:br>
              <a:rPr lang="es-MX" dirty="0">
                <a:latin typeface="Times New Roman" panose="02020603050405020304" pitchFamily="18" charset="0"/>
                <a:ea typeface="Calibri" panose="020F0502020204030204" pitchFamily="34" charset="0"/>
              </a:rPr>
            </a:br>
            <a:endParaRPr lang="es-MX" dirty="0"/>
          </a:p>
        </p:txBody>
      </p:sp>
      <p:sp>
        <p:nvSpPr>
          <p:cNvPr id="3" name="Rectángulo 2">
            <a:extLst>
              <a:ext uri="{FF2B5EF4-FFF2-40B4-BE49-F238E27FC236}">
                <a16:creationId xmlns:a16="http://schemas.microsoft.com/office/drawing/2014/main" xmlns="" id="{B876EE1E-F953-4777-8EED-C0945F85B7ED}"/>
              </a:ext>
            </a:extLst>
          </p:cNvPr>
          <p:cNvSpPr/>
          <p:nvPr/>
        </p:nvSpPr>
        <p:spPr>
          <a:xfrm>
            <a:off x="683568" y="4129923"/>
            <a:ext cx="7848872" cy="1027269"/>
          </a:xfrm>
          <a:prstGeom prst="rect">
            <a:avLst/>
          </a:prstGeom>
        </p:spPr>
        <p:txBody>
          <a:bodyPr wrap="square">
            <a:spAutoFit/>
          </a:bodyPr>
          <a:lstStyle/>
          <a:p>
            <a:pPr algn="just">
              <a:lnSpc>
                <a:spcPct val="150000"/>
              </a:lnSpc>
            </a:pPr>
            <a:r>
              <a:rPr lang="es-MX" sz="1400" dirty="0">
                <a:latin typeface="Times New Roman" panose="02020603050405020304" pitchFamily="18" charset="0"/>
                <a:ea typeface="Calibri" panose="020F0502020204030204" pitchFamily="34" charset="0"/>
              </a:rPr>
              <a:t>MÉXICO, EL PAÍS CON MÁS DESASTRES EN LA REGIÓN</a:t>
            </a:r>
            <a:br>
              <a:rPr lang="es-MX" sz="1400" dirty="0">
                <a:latin typeface="Times New Roman" panose="02020603050405020304" pitchFamily="18" charset="0"/>
                <a:ea typeface="Calibri" panose="020F0502020204030204" pitchFamily="34" charset="0"/>
              </a:rPr>
            </a:br>
            <a:r>
              <a:rPr lang="es-MX" sz="1400" dirty="0">
                <a:latin typeface="Times New Roman" panose="02020603050405020304" pitchFamily="18" charset="0"/>
                <a:ea typeface="Calibri" panose="020F0502020204030204" pitchFamily="34" charset="0"/>
              </a:rPr>
              <a:t>Al ser México el país con mayor número de desastres ocasionados por fenómenos naturales en América Latina, y el quinto con mayor cantidad de daños y pérdidas totales por estos desastres (ONU </a:t>
            </a:r>
            <a:r>
              <a:rPr lang="es-MX" sz="1400" dirty="0" err="1">
                <a:latin typeface="Times New Roman" panose="02020603050405020304" pitchFamily="18" charset="0"/>
                <a:ea typeface="Calibri" panose="020F0502020204030204" pitchFamily="34" charset="0"/>
              </a:rPr>
              <a:t>Habitat</a:t>
            </a:r>
            <a:r>
              <a:rPr lang="es-MX" sz="1400" dirty="0">
                <a:latin typeface="Times New Roman" panose="02020603050405020304" pitchFamily="18" charset="0"/>
                <a:ea typeface="Calibri" panose="020F0502020204030204" pitchFamily="34" charset="0"/>
              </a:rPr>
              <a:t>, 2018)</a:t>
            </a:r>
            <a:endParaRPr lang="es-MX" sz="1400" dirty="0"/>
          </a:p>
        </p:txBody>
      </p:sp>
    </p:spTree>
    <p:extLst>
      <p:ext uri="{BB962C8B-B14F-4D97-AF65-F5344CB8AC3E}">
        <p14:creationId xmlns:p14="http://schemas.microsoft.com/office/powerpoint/2010/main" val="134296109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2" name="Rectángulo 1">
            <a:extLst>
              <a:ext uri="{FF2B5EF4-FFF2-40B4-BE49-F238E27FC236}">
                <a16:creationId xmlns:a16="http://schemas.microsoft.com/office/drawing/2014/main" xmlns="" id="{30C88AA2-1713-44E9-B621-8DF93834FE4E}"/>
              </a:ext>
            </a:extLst>
          </p:cNvPr>
          <p:cNvSpPr/>
          <p:nvPr/>
        </p:nvSpPr>
        <p:spPr>
          <a:xfrm>
            <a:off x="305969" y="1628800"/>
            <a:ext cx="8478470" cy="2285177"/>
          </a:xfrm>
          <a:prstGeom prst="rect">
            <a:avLst/>
          </a:prstGeom>
        </p:spPr>
        <p:txBody>
          <a:bodyPr wrap="square">
            <a:spAutoFit/>
          </a:bodyPr>
          <a:lstStyle/>
          <a:p>
            <a:pPr algn="just">
              <a:lnSpc>
                <a:spcPct val="150000"/>
              </a:lnSpc>
              <a:spcAft>
                <a:spcPts val="1000"/>
              </a:spcAft>
            </a:pPr>
            <a:r>
              <a:rPr lang="es-MX" sz="1300" b="1" dirty="0">
                <a:latin typeface="Times New Roman" panose="02020603050405020304" pitchFamily="18" charset="0"/>
                <a:ea typeface="Times New Roman" panose="02020603050405020304" pitchFamily="18" charset="0"/>
                <a:cs typeface="Times New Roman" panose="02020603050405020304" pitchFamily="18" charset="0"/>
              </a:rPr>
              <a:t>2.- Objeto de Estudio</a:t>
            </a:r>
            <a:endParaRPr lang="es-MX" sz="13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pPr>
            <a:r>
              <a:rPr lang="es-MX" sz="1300" dirty="0">
                <a:latin typeface="Times New Roman" panose="02020603050405020304" pitchFamily="18" charset="0"/>
                <a:ea typeface="Times New Roman" panose="02020603050405020304" pitchFamily="18" charset="0"/>
                <a:cs typeface="Times New Roman" panose="02020603050405020304" pitchFamily="18" charset="0"/>
              </a:rPr>
              <a:t>Chiapas es un estado, donde la principal vulnerabilidad identificada es la dispersión poblacional, en un estado con 73,311. KM2,  de extensión territorial con una población de 5,132.340 habitantes, con 50 habitantes por km2,  de acuerdo a su ubicación geográfica y estratégica se manifiestan cinco fenómenos perturbadores (hidrometeoro lógicos, Geológicos, socio organizativos, químicos - tecnológicos, y sanitarios – Ecológicos), mismos que se han manifestado como  huracanes, tormentas tropicales, depresiones tropicales, lluvias puntuales y torrenciales, así como dos grandes volcanes el Chichonal y Tacana, único estado donde convergen tres placas tectónicas (Placa de Norte América, de Cocos   y del Caribe).</a:t>
            </a:r>
            <a:endParaRPr lang="es-MX" sz="1300" dirty="0">
              <a:latin typeface="Times New Roman" panose="02020603050405020304" pitchFamily="18" charset="0"/>
              <a:cs typeface="Times New Roman" panose="02020603050405020304" pitchFamily="18" charset="0"/>
            </a:endParaRPr>
          </a:p>
        </p:txBody>
      </p:sp>
      <p:sp>
        <p:nvSpPr>
          <p:cNvPr id="3" name="Rectángulo 2">
            <a:extLst>
              <a:ext uri="{FF2B5EF4-FFF2-40B4-BE49-F238E27FC236}">
                <a16:creationId xmlns:a16="http://schemas.microsoft.com/office/drawing/2014/main" xmlns="" id="{06D10BF0-D1DE-454B-96CA-4422D04B70C2}"/>
              </a:ext>
            </a:extLst>
          </p:cNvPr>
          <p:cNvSpPr/>
          <p:nvPr/>
        </p:nvSpPr>
        <p:spPr>
          <a:xfrm>
            <a:off x="305969" y="3738232"/>
            <a:ext cx="8478470" cy="2643096"/>
          </a:xfrm>
          <a:prstGeom prst="rect">
            <a:avLst/>
          </a:prstGeom>
        </p:spPr>
        <p:txBody>
          <a:bodyPr wrap="square">
            <a:spAutoFit/>
          </a:bodyPr>
          <a:lstStyle/>
          <a:p>
            <a:pPr algn="just">
              <a:lnSpc>
                <a:spcPct val="150000"/>
              </a:lnSpc>
            </a:pPr>
            <a:r>
              <a:rPr lang="es-MX" sz="1400" dirty="0">
                <a:latin typeface="Times New Roman" panose="02020603050405020304" pitchFamily="18" charset="0"/>
                <a:ea typeface="Times New Roman" panose="02020603050405020304" pitchFamily="18" charset="0"/>
              </a:rPr>
              <a:t>En septiembre de 1998 y octubre de 2005 los municipios de Motozintla y Tapachula, Chiapas sufrieron los desastres históricos más significativos registrados hasta la fecha (Caballero et al., 2006; Murcia y Macías, 2009). Lluvias intensas provocadas por la tormenta tropical “Earl” en el Atlántico y el huracán “Stan” en el Pacífico, respectivamente, causaron diversos procesos de remoción en masa, principalmente del tipo de flujos de escombros. La zona más dañada por ambos eventos fue el Municipio de Motozintla localizado en el fondo del valle en forma de “V”, desarrollado justo en la confluencia de los ríos Xelajú Grande, La Mina y Allende. Los desastres hidrometeorológicos de 1998 y 2005 han demostrado que Motozintla se encuentra en una zona poco segura, vulnerable a inundaciones y remoción de materiales por corrientes hídricas y por procesos asociados a la gravedad.</a:t>
            </a:r>
            <a:endParaRPr lang="es-MX" sz="1400" dirty="0"/>
          </a:p>
        </p:txBody>
      </p:sp>
    </p:spTree>
    <p:extLst>
      <p:ext uri="{BB962C8B-B14F-4D97-AF65-F5344CB8AC3E}">
        <p14:creationId xmlns:p14="http://schemas.microsoft.com/office/powerpoint/2010/main" val="24961472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2" name="Rectángulo 1">
            <a:extLst>
              <a:ext uri="{FF2B5EF4-FFF2-40B4-BE49-F238E27FC236}">
                <a16:creationId xmlns:a16="http://schemas.microsoft.com/office/drawing/2014/main" xmlns="" id="{FEF1E655-AB9F-4F31-A149-8C97DFC49712}"/>
              </a:ext>
            </a:extLst>
          </p:cNvPr>
          <p:cNvSpPr/>
          <p:nvPr/>
        </p:nvSpPr>
        <p:spPr>
          <a:xfrm>
            <a:off x="683568" y="2118335"/>
            <a:ext cx="7704856" cy="2246769"/>
          </a:xfrm>
          <a:prstGeom prst="rect">
            <a:avLst/>
          </a:prstGeom>
        </p:spPr>
        <p:txBody>
          <a:bodyPr wrap="square">
            <a:spAutoFit/>
          </a:bodyPr>
          <a:lstStyle/>
          <a:p>
            <a:pPr algn="just"/>
            <a:r>
              <a:rPr lang="es-MX" sz="1400" dirty="0">
                <a:latin typeface="Times New Roman" panose="02020603050405020304" pitchFamily="18" charset="0"/>
                <a:ea typeface="Times New Roman" panose="02020603050405020304" pitchFamily="18" charset="0"/>
              </a:rPr>
              <a:t>La cuenca de Motozintla se localiza en una zona tectónica compleja que involucra el límite tectónico lateral entre las placas Norteamericana y del Caribe, las cuales son subducidas por la placa de Cocos, dando origen a la Unión Triple de Tehuantepec (Espíndola, 1996). Esta triple unión se considera inestable y muy compleja, ya que en los últimos ocho millones de años su posición ha migrado a lo largo de la falla Polochic. Guzmán-</a:t>
            </a:r>
            <a:r>
              <a:rPr lang="es-MX" sz="1400" dirty="0" err="1">
                <a:latin typeface="Times New Roman" panose="02020603050405020304" pitchFamily="18" charset="0"/>
                <a:ea typeface="Times New Roman" panose="02020603050405020304" pitchFamily="18" charset="0"/>
              </a:rPr>
              <a:t>Speziale</a:t>
            </a:r>
            <a:r>
              <a:rPr lang="es-MX" sz="1400" dirty="0">
                <a:latin typeface="Times New Roman" panose="02020603050405020304" pitchFamily="18" charset="0"/>
                <a:ea typeface="Times New Roman" panose="02020603050405020304" pitchFamily="18" charset="0"/>
              </a:rPr>
              <a:t> (2010) concluyó que en su porción oeste las placas Norteamericana y Caribe están representadas por fallas laterales izquierdas, con orientación general E–W y de alta sismicidad. La sismicidad ha sido evidenciada por la ocurrencia de sismos de hasta M = 7.6 asociados a la falla Concordia, situada al norte del sistema de fallas Polochic en el sureste de México. Anderson et al. (1973) describieron las fallas Chixoy-Polochic y Motagua con dirección E–W que cruzan Guatemala y Chiapas</a:t>
            </a:r>
            <a:endParaRPr lang="es-MX" sz="1400" dirty="0"/>
          </a:p>
        </p:txBody>
      </p:sp>
      <p:sp>
        <p:nvSpPr>
          <p:cNvPr id="3" name="Rectángulo 2">
            <a:extLst>
              <a:ext uri="{FF2B5EF4-FFF2-40B4-BE49-F238E27FC236}">
                <a16:creationId xmlns:a16="http://schemas.microsoft.com/office/drawing/2014/main" xmlns="" id="{91A56564-C860-4F72-BEB3-CDD2757C65EF}"/>
              </a:ext>
            </a:extLst>
          </p:cNvPr>
          <p:cNvSpPr/>
          <p:nvPr/>
        </p:nvSpPr>
        <p:spPr>
          <a:xfrm>
            <a:off x="683568" y="4779729"/>
            <a:ext cx="7704856" cy="1169551"/>
          </a:xfrm>
          <a:prstGeom prst="rect">
            <a:avLst/>
          </a:prstGeom>
        </p:spPr>
        <p:txBody>
          <a:bodyPr wrap="square">
            <a:spAutoFit/>
          </a:bodyPr>
          <a:lstStyle/>
          <a:p>
            <a:pPr algn="just"/>
            <a:r>
              <a:rPr lang="es-MX" sz="1400" dirty="0">
                <a:latin typeface="Times New Roman" panose="02020603050405020304" pitchFamily="18" charset="0"/>
                <a:ea typeface="Times New Roman" panose="02020603050405020304" pitchFamily="18" charset="0"/>
              </a:rPr>
              <a:t>Por sus condiciones de vulnerabilidad, la ciudad de Motozintla, está expuesta al riesgo del fenómeno hidrometeorológico. Las lluvias de 1998 y la tormenta Stan en 2005 provocaron daños materiales y pérdidas humanas. Las respuestas de las autoridades fueron medidas estructurales en el río Xelajú y la reubicación de familias de las zonas de riesgo. La creación creación de los Barrios Milenio y Vida Mejor, reconfiguraron el espacio, desarticulando redes sociales y redistribuyendo el riesgo</a:t>
            </a:r>
            <a:endParaRPr lang="es-MX" sz="1400" dirty="0"/>
          </a:p>
        </p:txBody>
      </p:sp>
    </p:spTree>
    <p:extLst>
      <p:ext uri="{BB962C8B-B14F-4D97-AF65-F5344CB8AC3E}">
        <p14:creationId xmlns:p14="http://schemas.microsoft.com/office/powerpoint/2010/main" val="48015176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2" name="Rectángulo 1">
            <a:extLst>
              <a:ext uri="{FF2B5EF4-FFF2-40B4-BE49-F238E27FC236}">
                <a16:creationId xmlns:a16="http://schemas.microsoft.com/office/drawing/2014/main" xmlns="" id="{030D8317-037C-4F69-AF2F-B53A2A65F06E}"/>
              </a:ext>
            </a:extLst>
          </p:cNvPr>
          <p:cNvSpPr/>
          <p:nvPr/>
        </p:nvSpPr>
        <p:spPr>
          <a:xfrm>
            <a:off x="1331640" y="2276872"/>
            <a:ext cx="7200800" cy="1155509"/>
          </a:xfrm>
          <a:prstGeom prst="rect">
            <a:avLst/>
          </a:prstGeom>
        </p:spPr>
        <p:txBody>
          <a:bodyPr wrap="square">
            <a:spAutoFit/>
          </a:bodyPr>
          <a:lstStyle/>
          <a:p>
            <a:pPr algn="just">
              <a:lnSpc>
                <a:spcPct val="150000"/>
              </a:lnSpc>
              <a:spcAft>
                <a:spcPts val="1000"/>
              </a:spcAft>
            </a:pPr>
            <a:r>
              <a:rPr lang="es-MX" sz="1400" b="1" i="1" dirty="0">
                <a:latin typeface="Times New Roman" panose="02020603050405020304" pitchFamily="18" charset="0"/>
                <a:ea typeface="Times New Roman" panose="02020603050405020304" pitchFamily="18" charset="0"/>
                <a:cs typeface="Times New Roman" panose="02020603050405020304" pitchFamily="18" charset="0"/>
              </a:rPr>
              <a:t>3.- Planteamiento del Problema</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s-MX" sz="1400" b="1" dirty="0">
                <a:latin typeface="Times New Roman" panose="02020603050405020304" pitchFamily="18" charset="0"/>
                <a:ea typeface="Times New Roman" panose="02020603050405020304" pitchFamily="18" charset="0"/>
                <a:cs typeface="Times New Roman" panose="02020603050405020304" pitchFamily="18" charset="0"/>
              </a:rPr>
              <a:t>La inadecuada Priorización de Obras y acciones sin comprender la Gestión Integral del Riesgo de Desastres, es lo que puede generar el riesgo de ingobernabilidad en Motozintla.</a:t>
            </a:r>
            <a:endParaRPr lang="es-MX"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84122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2" name="Rectángulo 1">
            <a:extLst>
              <a:ext uri="{FF2B5EF4-FFF2-40B4-BE49-F238E27FC236}">
                <a16:creationId xmlns:a16="http://schemas.microsoft.com/office/drawing/2014/main" xmlns="" id="{37B0FBF6-1400-42DF-8768-8452C880E9A5}"/>
              </a:ext>
            </a:extLst>
          </p:cNvPr>
          <p:cNvSpPr/>
          <p:nvPr/>
        </p:nvSpPr>
        <p:spPr>
          <a:xfrm>
            <a:off x="539552" y="1700808"/>
            <a:ext cx="7848872" cy="4728282"/>
          </a:xfrm>
          <a:prstGeom prst="rect">
            <a:avLst/>
          </a:prstGeom>
        </p:spPr>
        <p:txBody>
          <a:bodyPr wrap="square">
            <a:spAutoFit/>
          </a:bodyPr>
          <a:lstStyle/>
          <a:p>
            <a:pPr algn="just">
              <a:lnSpc>
                <a:spcPct val="150000"/>
              </a:lnSpc>
              <a:spcAft>
                <a:spcPts val="1000"/>
              </a:spcAft>
            </a:pPr>
            <a:r>
              <a:rPr lang="es-MX" sz="1300" b="1" i="1" dirty="0">
                <a:latin typeface="Times New Roman" panose="02020603050405020304" pitchFamily="18" charset="0"/>
                <a:ea typeface="Times New Roman" panose="02020603050405020304" pitchFamily="18" charset="0"/>
                <a:cs typeface="Times New Roman" panose="02020603050405020304" pitchFamily="18" charset="0"/>
              </a:rPr>
              <a:t>4.- </a:t>
            </a:r>
            <a:r>
              <a:rPr lang="es-MX" sz="1300" b="1" dirty="0">
                <a:latin typeface="Times New Roman" panose="02020603050405020304" pitchFamily="18" charset="0"/>
                <a:ea typeface="Times New Roman" panose="02020603050405020304" pitchFamily="18" charset="0"/>
                <a:cs typeface="Times New Roman" panose="02020603050405020304" pitchFamily="18" charset="0"/>
              </a:rPr>
              <a:t>Justificación.</a:t>
            </a:r>
            <a:endParaRPr lang="es-MX" sz="1300" b="1" dirty="0">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spcAft>
                <a:spcPts val="1000"/>
              </a:spcAft>
            </a:pPr>
            <a:r>
              <a:rPr lang="es-MX" sz="1300" dirty="0">
                <a:latin typeface="Times New Roman" panose="02020603050405020304" pitchFamily="18" charset="0"/>
                <a:ea typeface="Times New Roman" panose="02020603050405020304" pitchFamily="18" charset="0"/>
                <a:cs typeface="Times New Roman" panose="02020603050405020304" pitchFamily="18" charset="0"/>
              </a:rPr>
              <a:t>Es necesario el Fortalecimiento de Capacidades a nivel local, con la finalidad de fomentar procesos comunitarios, con un enfoque de Gestión Integral de Riesgos (GIR); desde el año 2009, en Motozintla, en coordinación con el Programa de Naciones Unidas (PNUD), Secretaria de Protección Civil del estado de Chiapas, Instituto para la Gestión Integral de Riesgos de Desastres y H. ayuntamiento a través de protección Civil municipal, se empezó a implementar el “Programa Preventivo de Protección Civil” (PP5), que comprende cinco procesos:</a:t>
            </a:r>
            <a:endParaRPr lang="es-MX" sz="13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MX" sz="1300" dirty="0">
                <a:latin typeface="Times New Roman" panose="02020603050405020304" pitchFamily="18" charset="0"/>
                <a:ea typeface="Times New Roman" panose="02020603050405020304" pitchFamily="18" charset="0"/>
                <a:cs typeface="Times New Roman" panose="02020603050405020304" pitchFamily="18" charset="0"/>
              </a:rPr>
              <a:t>1.- </a:t>
            </a:r>
            <a:r>
              <a:rPr lang="es-MX" sz="1300" b="1" i="1" dirty="0">
                <a:latin typeface="Times New Roman" panose="02020603050405020304" pitchFamily="18" charset="0"/>
                <a:ea typeface="Times New Roman" panose="02020603050405020304" pitchFamily="18" charset="0"/>
                <a:cs typeface="Times New Roman" panose="02020603050405020304" pitchFamily="18" charset="0"/>
              </a:rPr>
              <a:t>Organización y Registro</a:t>
            </a:r>
            <a:r>
              <a:rPr lang="es-MX" sz="1300" dirty="0">
                <a:latin typeface="Times New Roman" panose="02020603050405020304" pitchFamily="18" charset="0"/>
                <a:ea typeface="Times New Roman" panose="02020603050405020304" pitchFamily="18" charset="0"/>
                <a:cs typeface="Times New Roman" panose="02020603050405020304" pitchFamily="18" charset="0"/>
              </a:rPr>
              <a:t> (Esencial 1.- Organizarse para la resiliencia ante desastres) y </a:t>
            </a:r>
            <a:r>
              <a:rPr lang="es-MX" sz="1300" b="1" i="1" dirty="0">
                <a:latin typeface="Times New Roman" panose="02020603050405020304" pitchFamily="18" charset="0"/>
                <a:ea typeface="Times New Roman" panose="02020603050405020304" pitchFamily="18" charset="0"/>
                <a:cs typeface="Times New Roman" panose="02020603050405020304" pitchFamily="18" charset="0"/>
              </a:rPr>
              <a:t>Credencialización.</a:t>
            </a:r>
            <a:endParaRPr lang="es-MX" sz="13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MX" sz="1300" dirty="0">
                <a:latin typeface="Times New Roman" panose="02020603050405020304" pitchFamily="18" charset="0"/>
                <a:ea typeface="Times New Roman" panose="02020603050405020304" pitchFamily="18" charset="0"/>
                <a:cs typeface="Times New Roman" panose="02020603050405020304" pitchFamily="18" charset="0"/>
              </a:rPr>
              <a:t>2.- </a:t>
            </a:r>
            <a:r>
              <a:rPr lang="es-MX" sz="1300" b="1" i="1" dirty="0">
                <a:latin typeface="Times New Roman" panose="02020603050405020304" pitchFamily="18" charset="0"/>
                <a:ea typeface="Times New Roman" panose="02020603050405020304" pitchFamily="18" charset="0"/>
                <a:cs typeface="Times New Roman" panose="02020603050405020304" pitchFamily="18" charset="0"/>
              </a:rPr>
              <a:t>Capacitación </a:t>
            </a:r>
            <a:r>
              <a:rPr lang="es-MX" sz="1300" dirty="0">
                <a:latin typeface="Times New Roman" panose="02020603050405020304" pitchFamily="18" charset="0"/>
                <a:ea typeface="Times New Roman" panose="02020603050405020304" pitchFamily="18" charset="0"/>
                <a:cs typeface="Times New Roman" panose="02020603050405020304" pitchFamily="18" charset="0"/>
              </a:rPr>
              <a:t>(Esencial 7.- Comprender y fortalecer la capacidad social para mejorar la resiliencia) y </a:t>
            </a:r>
            <a:r>
              <a:rPr lang="es-MX" sz="1300" b="1" i="1" dirty="0">
                <a:latin typeface="Times New Roman" panose="02020603050405020304" pitchFamily="18" charset="0"/>
                <a:ea typeface="Times New Roman" panose="02020603050405020304" pitchFamily="18" charset="0"/>
                <a:cs typeface="Times New Roman" panose="02020603050405020304" pitchFamily="18" charset="0"/>
              </a:rPr>
              <a:t>Equipamiento</a:t>
            </a:r>
            <a:r>
              <a:rPr lang="es-MX" sz="1300" dirty="0">
                <a:latin typeface="Times New Roman" panose="02020603050405020304" pitchFamily="18" charset="0"/>
                <a:ea typeface="Times New Roman" panose="02020603050405020304" pitchFamily="18" charset="0"/>
                <a:cs typeface="Times New Roman" panose="02020603050405020304" pitchFamily="18" charset="0"/>
              </a:rPr>
              <a:t> (Esencial 3.- Fortalecer la capacidad financiera para mejorar la resiliencia); además atiende la Prioridad 1. (Marco de Sendai): Comprender el Riesgo de Desastres</a:t>
            </a:r>
            <a:endParaRPr lang="es-MX" sz="13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MX" sz="1300" dirty="0">
                <a:latin typeface="Times New Roman" panose="02020603050405020304" pitchFamily="18" charset="0"/>
                <a:ea typeface="Times New Roman" panose="02020603050405020304" pitchFamily="18" charset="0"/>
                <a:cs typeface="Times New Roman" panose="02020603050405020304" pitchFamily="18" charset="0"/>
              </a:rPr>
              <a:t>3.- </a:t>
            </a:r>
            <a:r>
              <a:rPr lang="es-MX" sz="1300" b="1" i="1" dirty="0">
                <a:latin typeface="Times New Roman" panose="02020603050405020304" pitchFamily="18" charset="0"/>
                <a:ea typeface="Times New Roman" panose="02020603050405020304" pitchFamily="18" charset="0"/>
                <a:cs typeface="Times New Roman" panose="02020603050405020304" pitchFamily="18" charset="0"/>
              </a:rPr>
              <a:t>Comunicación y Operación de la GIRD</a:t>
            </a:r>
            <a:endParaRPr lang="es-MX" sz="13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MX" sz="1300" dirty="0">
                <a:latin typeface="Times New Roman" panose="02020603050405020304" pitchFamily="18" charset="0"/>
                <a:ea typeface="Times New Roman" panose="02020603050405020304" pitchFamily="18" charset="0"/>
                <a:cs typeface="Times New Roman" panose="02020603050405020304" pitchFamily="18" charset="0"/>
              </a:rPr>
              <a:t>4.- </a:t>
            </a:r>
            <a:r>
              <a:rPr lang="es-MX" sz="1300" i="1" dirty="0">
                <a:latin typeface="Times New Roman" panose="02020603050405020304" pitchFamily="18" charset="0"/>
                <a:ea typeface="Times New Roman" panose="02020603050405020304" pitchFamily="18" charset="0"/>
                <a:cs typeface="Times New Roman" panose="02020603050405020304" pitchFamily="18" charset="0"/>
              </a:rPr>
              <a:t>Sistematización de la Información y Elaboración del Plan Comunitario</a:t>
            </a:r>
            <a:endParaRPr lang="es-MX" sz="13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1000"/>
              </a:spcAft>
            </a:pPr>
            <a:r>
              <a:rPr lang="es-MX" sz="1400" dirty="0">
                <a:latin typeface="Times New Roman" panose="02020603050405020304" pitchFamily="18" charset="0"/>
                <a:ea typeface="Times New Roman" panose="02020603050405020304" pitchFamily="18" charset="0"/>
                <a:cs typeface="Times New Roman" panose="02020603050405020304" pitchFamily="18" charset="0"/>
              </a:rPr>
              <a:t>5.- </a:t>
            </a:r>
            <a:r>
              <a:rPr lang="es-MX" sz="1400" b="1" i="1" dirty="0">
                <a:latin typeface="Times New Roman" panose="02020603050405020304" pitchFamily="18" charset="0"/>
                <a:ea typeface="Times New Roman" panose="02020603050405020304" pitchFamily="18" charset="0"/>
                <a:cs typeface="Times New Roman" panose="02020603050405020304" pitchFamily="18" charset="0"/>
              </a:rPr>
              <a:t>Operación del Plan y Fortalecimiento al Atlas Municipal y Comunidad Resiliente</a:t>
            </a:r>
            <a:endParaRPr lang="es-MX"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43086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3" name="Rectángulo 2">
            <a:extLst>
              <a:ext uri="{FF2B5EF4-FFF2-40B4-BE49-F238E27FC236}">
                <a16:creationId xmlns:a16="http://schemas.microsoft.com/office/drawing/2014/main" xmlns="" id="{8F78CD94-48AC-44B6-AFE2-E644BC7BEFED}"/>
              </a:ext>
            </a:extLst>
          </p:cNvPr>
          <p:cNvSpPr/>
          <p:nvPr/>
        </p:nvSpPr>
        <p:spPr>
          <a:xfrm>
            <a:off x="755575" y="4635720"/>
            <a:ext cx="8028863" cy="1673600"/>
          </a:xfrm>
          <a:prstGeom prst="rect">
            <a:avLst/>
          </a:prstGeom>
        </p:spPr>
        <p:txBody>
          <a:bodyPr wrap="square">
            <a:spAutoFit/>
          </a:bodyPr>
          <a:lstStyle/>
          <a:p>
            <a:pPr algn="just">
              <a:lnSpc>
                <a:spcPct val="150000"/>
              </a:lnSpc>
              <a:spcAft>
                <a:spcPts val="1000"/>
              </a:spcAft>
            </a:pPr>
            <a:r>
              <a:rPr lang="es-MX" sz="1400" b="1" i="1" dirty="0">
                <a:latin typeface="Times New Roman" panose="02020603050405020304" pitchFamily="18" charset="0"/>
                <a:ea typeface="Times New Roman" panose="02020603050405020304" pitchFamily="18" charset="0"/>
                <a:cs typeface="Times New Roman" panose="02020603050405020304" pitchFamily="18" charset="0"/>
              </a:rPr>
              <a:t>A través del desarrollo de capacidades, por medio de capacitaciones a los integrantes del Comité de Prevención y Participación Ciudadana, se logra el cambio a nivel individual y comunitario, con lo que se crean procesos estructurales, que conlleven a pensamientos flexibles y lograr crear el convencimiento de implementar la GIR, ya que son ellos que de manera local o comunitaria identifican, analizan y reducen los riesgos que existen en su comunidad.</a:t>
            </a:r>
            <a:endParaRPr lang="es-MX" sz="1400" b="1" i="1"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a:extLst>
              <a:ext uri="{FF2B5EF4-FFF2-40B4-BE49-F238E27FC236}">
                <a16:creationId xmlns:a16="http://schemas.microsoft.com/office/drawing/2014/main" xmlns="" id="{DBF4737E-4BE2-4F6F-AC8D-3B3BFA1D10EC}"/>
              </a:ext>
            </a:extLst>
          </p:cNvPr>
          <p:cNvSpPr/>
          <p:nvPr/>
        </p:nvSpPr>
        <p:spPr>
          <a:xfrm>
            <a:off x="755575" y="1772816"/>
            <a:ext cx="7632849" cy="2633863"/>
          </a:xfrm>
          <a:prstGeom prst="rect">
            <a:avLst/>
          </a:prstGeom>
        </p:spPr>
        <p:txBody>
          <a:bodyPr wrap="square">
            <a:spAutoFit/>
          </a:bodyPr>
          <a:lstStyle/>
          <a:p>
            <a:pPr algn="just">
              <a:lnSpc>
                <a:spcPct val="150000"/>
              </a:lnSpc>
              <a:spcAft>
                <a:spcPts val="1000"/>
              </a:spcAft>
            </a:pPr>
            <a:r>
              <a:rPr lang="es-MX" sz="1200" dirty="0">
                <a:latin typeface="Times New Roman" panose="02020603050405020304" pitchFamily="18" charset="0"/>
                <a:ea typeface="Times New Roman" panose="02020603050405020304" pitchFamily="18" charset="0"/>
                <a:cs typeface="Times New Roman" panose="02020603050405020304" pitchFamily="18" charset="0"/>
              </a:rPr>
              <a:t>		</a:t>
            </a:r>
            <a:r>
              <a:rPr lang="es-MX" sz="1400" dirty="0">
                <a:latin typeface="Times New Roman" panose="02020603050405020304" pitchFamily="18" charset="0"/>
                <a:ea typeface="Times New Roman" panose="02020603050405020304" pitchFamily="18" charset="0"/>
                <a:cs typeface="Times New Roman" panose="02020603050405020304" pitchFamily="18" charset="0"/>
              </a:rPr>
              <a:t>Ciclo de la Gestión Integral  de riesgos</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s-MX" sz="1400" dirty="0">
                <a:latin typeface="Times New Roman" panose="02020603050405020304" pitchFamily="18" charset="0"/>
                <a:ea typeface="Times New Roman" panose="02020603050405020304" pitchFamily="18" charset="0"/>
                <a:cs typeface="Times New Roman" panose="02020603050405020304" pitchFamily="18" charset="0"/>
              </a:rPr>
              <a:t>1.- Identificación de Peligros y Riesgos.</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s-MX" sz="1400" dirty="0">
                <a:latin typeface="Times New Roman" panose="02020603050405020304" pitchFamily="18" charset="0"/>
                <a:ea typeface="Times New Roman" panose="02020603050405020304" pitchFamily="18" charset="0"/>
                <a:cs typeface="Times New Roman" panose="02020603050405020304" pitchFamily="18" charset="0"/>
              </a:rPr>
              <a:t>2.- Prevención y Mitigación.</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s-MX" sz="1400" dirty="0">
                <a:latin typeface="Times New Roman" panose="02020603050405020304" pitchFamily="18" charset="0"/>
                <a:ea typeface="Times New Roman" panose="02020603050405020304" pitchFamily="18" charset="0"/>
                <a:cs typeface="Times New Roman" panose="02020603050405020304" pitchFamily="18" charset="0"/>
              </a:rPr>
              <a:t>3.- Preparación Atención de Emergencias, Auxilio</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s-MX" sz="1400" dirty="0">
                <a:latin typeface="Times New Roman" panose="02020603050405020304" pitchFamily="18" charset="0"/>
                <a:ea typeface="Times New Roman" panose="02020603050405020304" pitchFamily="18" charset="0"/>
                <a:cs typeface="Times New Roman" panose="02020603050405020304" pitchFamily="18" charset="0"/>
              </a:rPr>
              <a:t>4.- Recuperación, Reconstrucción</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s-MX" sz="1400" dirty="0">
                <a:latin typeface="Times New Roman" panose="02020603050405020304" pitchFamily="18" charset="0"/>
                <a:ea typeface="Times New Roman" panose="02020603050405020304" pitchFamily="18" charset="0"/>
                <a:cs typeface="Times New Roman" panose="02020603050405020304" pitchFamily="18" charset="0"/>
              </a:rPr>
              <a:t>5- Evaluación e Incorporación de la Experiencia</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00183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3"/>
          <p:cNvSpPr txBox="1">
            <a:spLocks/>
          </p:cNvSpPr>
          <p:nvPr/>
        </p:nvSpPr>
        <p:spPr>
          <a:xfrm>
            <a:off x="2218379" y="256282"/>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latin typeface="Arial Black" pitchFamily="34" charset="0"/>
              </a:rPr>
              <a:t>COLOQUIO</a:t>
            </a:r>
          </a:p>
          <a:p>
            <a:pPr algn="ctr"/>
            <a:r>
              <a:rPr lang="en-US" sz="1800" b="1" cap="none" spc="50" dirty="0">
                <a:ln w="13500">
                  <a:solidFill>
                    <a:schemeClr val="accent1">
                      <a:shade val="2500"/>
                      <a:alpha val="6500"/>
                    </a:schemeClr>
                  </a:solidFill>
                  <a:prstDash val="solid"/>
                </a:ln>
                <a:solidFill>
                  <a:schemeClr val="bg2">
                    <a:lumMod val="2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13"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4"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5"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pic>
        <p:nvPicPr>
          <p:cNvPr id="17"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19732" y="205009"/>
            <a:ext cx="1264707" cy="1322295"/>
          </a:xfrm>
          <a:prstGeom prst="rect">
            <a:avLst/>
          </a:prstGeom>
          <a:noFill/>
          <a:extLst>
            <a:ext uri="{909E8E84-426E-40DD-AFC4-6F175D3DCCD1}">
              <a14:hiddenFill xmlns:a14="http://schemas.microsoft.com/office/drawing/2010/main">
                <a:solidFill>
                  <a:srgbClr val="FFFFFF"/>
                </a:solidFill>
              </a14:hiddenFill>
            </a:ext>
          </a:extLst>
        </p:spPr>
      </p:pic>
      <p:pic>
        <p:nvPicPr>
          <p:cNvPr id="18" name="Imagen 24"/>
          <p:cNvPicPr/>
          <p:nvPr/>
        </p:nvPicPr>
        <p:blipFill>
          <a:blip r:embed="rId3">
            <a:extLst>
              <a:ext uri="{28A0092B-C50C-407E-A947-70E740481C1C}">
                <a14:useLocalDpi xmlns:a14="http://schemas.microsoft.com/office/drawing/2010/main" val="0"/>
              </a:ext>
            </a:extLst>
          </a:blip>
          <a:srcRect/>
          <a:stretch>
            <a:fillRect/>
          </a:stretch>
        </p:blipFill>
        <p:spPr bwMode="auto">
          <a:xfrm>
            <a:off x="305969" y="205008"/>
            <a:ext cx="1552850" cy="1322296"/>
          </a:xfrm>
          <a:prstGeom prst="rect">
            <a:avLst/>
          </a:prstGeom>
          <a:noFill/>
        </p:spPr>
      </p:pic>
      <p:sp>
        <p:nvSpPr>
          <p:cNvPr id="3" name="Rectángulo 2">
            <a:extLst>
              <a:ext uri="{FF2B5EF4-FFF2-40B4-BE49-F238E27FC236}">
                <a16:creationId xmlns:a16="http://schemas.microsoft.com/office/drawing/2014/main" xmlns="" id="{3F8368D0-9820-4FEC-8F23-99278CC1F119}"/>
              </a:ext>
            </a:extLst>
          </p:cNvPr>
          <p:cNvSpPr/>
          <p:nvPr/>
        </p:nvSpPr>
        <p:spPr>
          <a:xfrm>
            <a:off x="539552" y="1671500"/>
            <a:ext cx="8136904" cy="2767232"/>
          </a:xfrm>
          <a:prstGeom prst="rect">
            <a:avLst/>
          </a:prstGeom>
        </p:spPr>
        <p:txBody>
          <a:bodyPr wrap="square">
            <a:spAutoFit/>
          </a:bodyPr>
          <a:lstStyle/>
          <a:p>
            <a:pPr algn="just">
              <a:lnSpc>
                <a:spcPct val="150000"/>
              </a:lnSpc>
              <a:spcAft>
                <a:spcPts val="1000"/>
              </a:spcAft>
            </a:pPr>
            <a:r>
              <a:rPr lang="es-MX" sz="1400" dirty="0">
                <a:latin typeface="Times New Roman" panose="02020603050405020304" pitchFamily="18" charset="0"/>
                <a:ea typeface="Times New Roman" panose="02020603050405020304" pitchFamily="18" charset="0"/>
                <a:cs typeface="Times New Roman" panose="02020603050405020304" pitchFamily="18" charset="0"/>
              </a:rPr>
              <a:t>La explicación que se le ha dado a los estragos de los desastres; el aumento continuo de pérdidas económicas y su impacto en las poblaciones humanas, puede encontrarse no en el aumento del número de eventos naturales extremos, sino más bien en el aumento del número de pobladores, infraestructura y sistemas de producción, ubicados en zonas de amenaza y en condiciones de tal exposición que son susceptibles de sufrir daños y pérdidas de gran magnitud, que dificulta su recuperación (Álvarez, 2007).</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1000"/>
              </a:spcAft>
            </a:pPr>
            <a:r>
              <a:rPr lang="es-MX" sz="1400" dirty="0">
                <a:latin typeface="Times New Roman" panose="02020603050405020304" pitchFamily="18" charset="0"/>
                <a:ea typeface="Times New Roman" panose="02020603050405020304" pitchFamily="18" charset="0"/>
                <a:cs typeface="Times New Roman" panose="02020603050405020304" pitchFamily="18" charset="0"/>
              </a:rPr>
              <a:t>Asimismo las formas irracionales de intervención en el ambiente natural son desencadenadoras de los desastres; es decir, en muchas ocasiones nosotros mismos hemos creado nuevas amenazas de tipo socio-natural (</a:t>
            </a:r>
            <a:r>
              <a:rPr lang="es-MX" sz="1400" dirty="0" err="1">
                <a:latin typeface="Times New Roman" panose="02020603050405020304" pitchFamily="18" charset="0"/>
                <a:ea typeface="Times New Roman" panose="02020603050405020304" pitchFamily="18" charset="0"/>
                <a:cs typeface="Times New Roman" panose="02020603050405020304" pitchFamily="18" charset="0"/>
              </a:rPr>
              <a:t>Lavell</a:t>
            </a:r>
            <a:r>
              <a:rPr lang="es-MX" sz="1400" dirty="0">
                <a:latin typeface="Times New Roman" panose="02020603050405020304" pitchFamily="18" charset="0"/>
                <a:ea typeface="Times New Roman" panose="02020603050405020304" pitchFamily="18" charset="0"/>
                <a:cs typeface="Times New Roman" panose="02020603050405020304" pitchFamily="18" charset="0"/>
              </a:rPr>
              <a:t> et al., 2003).</a:t>
            </a:r>
            <a:endParaRPr lang="es-MX" sz="1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ángulo 3">
            <a:extLst>
              <a:ext uri="{FF2B5EF4-FFF2-40B4-BE49-F238E27FC236}">
                <a16:creationId xmlns:a16="http://schemas.microsoft.com/office/drawing/2014/main" xmlns="" id="{D6840CE8-6BEE-45E5-A171-3BAEFB88A670}"/>
              </a:ext>
            </a:extLst>
          </p:cNvPr>
          <p:cNvSpPr/>
          <p:nvPr/>
        </p:nvSpPr>
        <p:spPr>
          <a:xfrm>
            <a:off x="683568" y="4581128"/>
            <a:ext cx="7992888" cy="1673600"/>
          </a:xfrm>
          <a:prstGeom prst="rect">
            <a:avLst/>
          </a:prstGeom>
        </p:spPr>
        <p:txBody>
          <a:bodyPr wrap="square">
            <a:spAutoFit/>
          </a:bodyPr>
          <a:lstStyle/>
          <a:p>
            <a:pPr algn="just">
              <a:lnSpc>
                <a:spcPct val="150000"/>
              </a:lnSpc>
            </a:pPr>
            <a:r>
              <a:rPr lang="es-MX" sz="1400" dirty="0">
                <a:latin typeface="Times New Roman" panose="02020603050405020304" pitchFamily="18" charset="0"/>
                <a:ea typeface="Times New Roman" panose="02020603050405020304" pitchFamily="18" charset="0"/>
              </a:rPr>
              <a:t>La humanidad se encuentra en una encrucijada que pone en peligro su propia supervivencia. Por ello, es urgente un cambio en nuestros esquemas de pensamiento y en nuestras formas de acción, así como las proyecciones del futuro (Barraza, 2000). De ahí la necesidad de repensar y poner mayor énfasis al estudio de las percepciones, entendiéndose por percepción del riesgo, a la forma en que un individuo interpreta y valora individual y colectivamente los posibles efectos y peligros de un riesgo (Pérez, 2006).</a:t>
            </a:r>
            <a:endParaRPr lang="es-MX" sz="1400" dirty="0"/>
          </a:p>
        </p:txBody>
      </p:sp>
    </p:spTree>
    <p:extLst>
      <p:ext uri="{BB962C8B-B14F-4D97-AF65-F5344CB8AC3E}">
        <p14:creationId xmlns:p14="http://schemas.microsoft.com/office/powerpoint/2010/main" val="38017202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6978</TotalTime>
  <Words>1523</Words>
  <Application>Microsoft Office PowerPoint</Application>
  <PresentationFormat>Presentación en pantalla (4:3)</PresentationFormat>
  <Paragraphs>106</Paragraphs>
  <Slides>13</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13</vt:i4>
      </vt:variant>
    </vt:vector>
  </HeadingPairs>
  <TitlesOfParts>
    <vt:vector size="21" baseType="lpstr">
      <vt:lpstr>Arial</vt:lpstr>
      <vt:lpstr>Arial Black</vt:lpstr>
      <vt:lpstr>Calibri</vt:lpstr>
      <vt:lpstr>Calibri Light</vt:lpstr>
      <vt:lpstr>Source Sans Pro Light</vt:lpstr>
      <vt:lpstr>Times New Roman</vt:lpstr>
      <vt:lpstr>Wingdings</vt:lpstr>
      <vt:lpstr>Retrospección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UTE-MANUELITA</dc:creator>
  <cp:lastModifiedBy>pcivil</cp:lastModifiedBy>
  <cp:revision>332</cp:revision>
  <cp:lastPrinted>2019-04-23T21:35:39Z</cp:lastPrinted>
  <dcterms:created xsi:type="dcterms:W3CDTF">2018-12-27T18:55:01Z</dcterms:created>
  <dcterms:modified xsi:type="dcterms:W3CDTF">2019-12-20T14:25:16Z</dcterms:modified>
</cp:coreProperties>
</file>