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84" r:id="rId7"/>
    <p:sldId id="263" r:id="rId8"/>
    <p:sldId id="264" r:id="rId9"/>
    <p:sldId id="267" r:id="rId10"/>
    <p:sldId id="268" r:id="rId11"/>
    <p:sldId id="265" r:id="rId12"/>
    <p:sldId id="266" r:id="rId13"/>
    <p:sldId id="283" r:id="rId14"/>
    <p:sldId id="285" r:id="rId15"/>
    <p:sldId id="286" r:id="rId16"/>
    <p:sldId id="287" r:id="rId17"/>
    <p:sldId id="288" r:id="rId18"/>
    <p:sldId id="289" r:id="rId19"/>
  </p:sldIdLst>
  <p:sldSz cx="9144000" cy="6858000" type="screen4x3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1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67" autoAdjust="0"/>
    <p:restoredTop sz="94709" autoAdjust="0"/>
  </p:normalViewPr>
  <p:slideViewPr>
    <p:cSldViewPr>
      <p:cViewPr varScale="1">
        <p:scale>
          <a:sx n="87" d="100"/>
          <a:sy n="87" d="100"/>
        </p:scale>
        <p:origin x="57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A7AFEF-DD25-4D39-8C53-02CE23332B2C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3CE3CC6-671E-4001-BDF7-8A2AD20EB7A6}">
      <dgm:prSet phldrT="[Texto]"/>
      <dgm:spPr/>
      <dgm:t>
        <a:bodyPr/>
        <a:lstStyle/>
        <a:p>
          <a:r>
            <a:rPr lang="es-MX" dirty="0"/>
            <a:t>Paradigma positivista a partir de la observación, la comprobación y la experiencia. Esto es, a partir del análisis de resultados experimentales</a:t>
          </a:r>
        </a:p>
      </dgm:t>
    </dgm:pt>
    <dgm:pt modelId="{D3B254B9-51CF-4961-8373-93ECB9A32C15}" type="parTrans" cxnId="{EAC142E3-1CD2-40EE-8C61-2A8B6944E6AF}">
      <dgm:prSet/>
      <dgm:spPr/>
      <dgm:t>
        <a:bodyPr/>
        <a:lstStyle/>
        <a:p>
          <a:endParaRPr lang="es-MX"/>
        </a:p>
      </dgm:t>
    </dgm:pt>
    <dgm:pt modelId="{83258BCC-BA07-4231-92CE-59E03D575B26}" type="sibTrans" cxnId="{EAC142E3-1CD2-40EE-8C61-2A8B6944E6AF}">
      <dgm:prSet/>
      <dgm:spPr/>
      <dgm:t>
        <a:bodyPr/>
        <a:lstStyle/>
        <a:p>
          <a:endParaRPr lang="es-MX"/>
        </a:p>
      </dgm:t>
    </dgm:pt>
    <dgm:pt modelId="{29C7CC73-8BC9-4EA6-8567-13978AEA20D9}">
      <dgm:prSet phldrT="[Texto]"/>
      <dgm:spPr/>
      <dgm:t>
        <a:bodyPr/>
        <a:lstStyle/>
        <a:p>
          <a:r>
            <a:rPr lang="es-MX" dirty="0"/>
            <a:t>Enfoque cuantitativo</a:t>
          </a:r>
        </a:p>
      </dgm:t>
    </dgm:pt>
    <dgm:pt modelId="{7FF89683-4750-4580-918E-E80236DAEADC}" type="parTrans" cxnId="{83F1F880-C983-4C9D-A2C0-36F575299E8D}">
      <dgm:prSet/>
      <dgm:spPr/>
      <dgm:t>
        <a:bodyPr/>
        <a:lstStyle/>
        <a:p>
          <a:endParaRPr lang="es-MX"/>
        </a:p>
      </dgm:t>
    </dgm:pt>
    <dgm:pt modelId="{F12DA0B6-5214-44DB-99C0-9EDC18DB4065}" type="sibTrans" cxnId="{83F1F880-C983-4C9D-A2C0-36F575299E8D}">
      <dgm:prSet/>
      <dgm:spPr/>
      <dgm:t>
        <a:bodyPr/>
        <a:lstStyle/>
        <a:p>
          <a:endParaRPr lang="es-MX"/>
        </a:p>
      </dgm:t>
    </dgm:pt>
    <dgm:pt modelId="{2E649923-D6B8-42B4-8D6A-B471877D81B2}">
      <dgm:prSet phldrT="[Texto]"/>
      <dgm:spPr/>
      <dgm:t>
        <a:bodyPr/>
        <a:lstStyle/>
        <a:p>
          <a:r>
            <a:rPr lang="es-MX" dirty="0"/>
            <a:t>Bernal, C. (2010), método de muestreo probabilístico aleatorio simple  (MAS).</a:t>
          </a:r>
        </a:p>
      </dgm:t>
    </dgm:pt>
    <dgm:pt modelId="{09D73112-AA14-45C9-85BA-29C90D930ADC}" type="parTrans" cxnId="{865CD4FF-8DCB-4C0D-9D34-1A1DD87E593B}">
      <dgm:prSet/>
      <dgm:spPr/>
      <dgm:t>
        <a:bodyPr/>
        <a:lstStyle/>
        <a:p>
          <a:endParaRPr lang="es-MX"/>
        </a:p>
      </dgm:t>
    </dgm:pt>
    <dgm:pt modelId="{798B67C8-EDBA-4BA2-B3A8-2781FD91A07E}" type="sibTrans" cxnId="{865CD4FF-8DCB-4C0D-9D34-1A1DD87E593B}">
      <dgm:prSet/>
      <dgm:spPr/>
      <dgm:t>
        <a:bodyPr/>
        <a:lstStyle/>
        <a:p>
          <a:endParaRPr lang="es-MX"/>
        </a:p>
      </dgm:t>
    </dgm:pt>
    <dgm:pt modelId="{83F07D1F-2A6B-4CAD-A1AE-1A9F279EBA5D}">
      <dgm:prSet phldrT="[Texto]"/>
      <dgm:spPr/>
      <dgm:t>
        <a:bodyPr/>
        <a:lstStyle/>
        <a:p>
          <a:r>
            <a:rPr lang="es-MX" dirty="0"/>
            <a:t>Método de investigación empirista enfatiza la experiencia ligada a la percepción sensorial en el aprendizaje y la inducción del conocimiento</a:t>
          </a:r>
        </a:p>
      </dgm:t>
    </dgm:pt>
    <dgm:pt modelId="{413BD683-22D9-49AF-809B-57EDB6D57A5F}" type="parTrans" cxnId="{6B468E44-A107-4637-8C93-FF1297C352B3}">
      <dgm:prSet/>
      <dgm:spPr/>
      <dgm:t>
        <a:bodyPr/>
        <a:lstStyle/>
        <a:p>
          <a:endParaRPr lang="es-MX"/>
        </a:p>
      </dgm:t>
    </dgm:pt>
    <dgm:pt modelId="{0AFD168A-F95E-4E87-B328-8BEE453FAD66}" type="sibTrans" cxnId="{6B468E44-A107-4637-8C93-FF1297C352B3}">
      <dgm:prSet/>
      <dgm:spPr/>
      <dgm:t>
        <a:bodyPr/>
        <a:lstStyle/>
        <a:p>
          <a:endParaRPr lang="es-MX"/>
        </a:p>
      </dgm:t>
    </dgm:pt>
    <dgm:pt modelId="{F3BE5A84-07B9-44E4-BD98-A5600A2E5976}">
      <dgm:prSet phldrT="[Texto]"/>
      <dgm:spPr/>
      <dgm:t>
        <a:bodyPr/>
        <a:lstStyle/>
        <a:p>
          <a:r>
            <a:rPr lang="es-MX" dirty="0"/>
            <a:t>investigación longitudinal </a:t>
          </a:r>
          <a:r>
            <a:rPr lang="es-MX" dirty="0" smtClean="0"/>
            <a:t>me </a:t>
          </a:r>
          <a:r>
            <a:rPr lang="es-MX" dirty="0"/>
            <a:t>permitirá recolectar datos, para tener un desarrollo completo del trabajo </a:t>
          </a:r>
        </a:p>
      </dgm:t>
    </dgm:pt>
    <dgm:pt modelId="{A2B37AAD-8C9E-4232-98E8-182E185E5E7C}" type="parTrans" cxnId="{5981DD76-CE04-4E3D-9502-2A889369971A}">
      <dgm:prSet/>
      <dgm:spPr/>
      <dgm:t>
        <a:bodyPr/>
        <a:lstStyle/>
        <a:p>
          <a:endParaRPr lang="es-MX"/>
        </a:p>
      </dgm:t>
    </dgm:pt>
    <dgm:pt modelId="{0AB69068-3717-42D4-89B3-1291D90E5CD7}" type="sibTrans" cxnId="{5981DD76-CE04-4E3D-9502-2A889369971A}">
      <dgm:prSet/>
      <dgm:spPr/>
      <dgm:t>
        <a:bodyPr/>
        <a:lstStyle/>
        <a:p>
          <a:endParaRPr lang="es-MX"/>
        </a:p>
      </dgm:t>
    </dgm:pt>
    <dgm:pt modelId="{58CD0B7A-CE20-4242-B290-D5ACB39505AE}" type="pres">
      <dgm:prSet presAssocID="{88A7AFEF-DD25-4D39-8C53-02CE23332B2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6C65D8B-B621-4C5A-8D20-A1903D800FC5}" type="pres">
      <dgm:prSet presAssocID="{C3CE3CC6-671E-4001-BDF7-8A2AD20EB7A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EFDE7B-7FFC-41D9-ABBA-2E3D401AF1DF}" type="pres">
      <dgm:prSet presAssocID="{83258BCC-BA07-4231-92CE-59E03D575B26}" presName="sibTrans" presStyleLbl="sibTrans1D1" presStyleIdx="0" presStyleCnt="4"/>
      <dgm:spPr/>
      <dgm:t>
        <a:bodyPr/>
        <a:lstStyle/>
        <a:p>
          <a:endParaRPr lang="es-ES"/>
        </a:p>
      </dgm:t>
    </dgm:pt>
    <dgm:pt modelId="{20D9385F-403A-42CC-A734-496551939CAE}" type="pres">
      <dgm:prSet presAssocID="{83258BCC-BA07-4231-92CE-59E03D575B26}" presName="connectorText" presStyleLbl="sibTrans1D1" presStyleIdx="0" presStyleCnt="4"/>
      <dgm:spPr/>
      <dgm:t>
        <a:bodyPr/>
        <a:lstStyle/>
        <a:p>
          <a:endParaRPr lang="es-ES"/>
        </a:p>
      </dgm:t>
    </dgm:pt>
    <dgm:pt modelId="{5AA5BE26-ACB0-4452-B342-7B6EA5FDCA50}" type="pres">
      <dgm:prSet presAssocID="{29C7CC73-8BC9-4EA6-8567-13978AEA20D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233C32-5C15-4E53-A781-33B9ED35B8CB}" type="pres">
      <dgm:prSet presAssocID="{F12DA0B6-5214-44DB-99C0-9EDC18DB4065}" presName="sibTrans" presStyleLbl="sibTrans1D1" presStyleIdx="1" presStyleCnt="4"/>
      <dgm:spPr/>
      <dgm:t>
        <a:bodyPr/>
        <a:lstStyle/>
        <a:p>
          <a:endParaRPr lang="es-ES"/>
        </a:p>
      </dgm:t>
    </dgm:pt>
    <dgm:pt modelId="{3B4A6821-4D1E-48D0-82ED-79FC1D74AF4E}" type="pres">
      <dgm:prSet presAssocID="{F12DA0B6-5214-44DB-99C0-9EDC18DB4065}" presName="connectorText" presStyleLbl="sibTrans1D1" presStyleIdx="1" presStyleCnt="4"/>
      <dgm:spPr/>
      <dgm:t>
        <a:bodyPr/>
        <a:lstStyle/>
        <a:p>
          <a:endParaRPr lang="es-ES"/>
        </a:p>
      </dgm:t>
    </dgm:pt>
    <dgm:pt modelId="{CEE30EBB-8A54-4070-9A6C-43E8862B3797}" type="pres">
      <dgm:prSet presAssocID="{2E649923-D6B8-42B4-8D6A-B471877D81B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31A820-1329-4C88-AD9D-C7B3E1026E7C}" type="pres">
      <dgm:prSet presAssocID="{798B67C8-EDBA-4BA2-B3A8-2781FD91A07E}" presName="sibTrans" presStyleLbl="sibTrans1D1" presStyleIdx="2" presStyleCnt="4"/>
      <dgm:spPr/>
      <dgm:t>
        <a:bodyPr/>
        <a:lstStyle/>
        <a:p>
          <a:endParaRPr lang="es-ES"/>
        </a:p>
      </dgm:t>
    </dgm:pt>
    <dgm:pt modelId="{E415F790-56DA-4D68-ADB9-6C13A118A80F}" type="pres">
      <dgm:prSet presAssocID="{798B67C8-EDBA-4BA2-B3A8-2781FD91A07E}" presName="connectorText" presStyleLbl="sibTrans1D1" presStyleIdx="2" presStyleCnt="4"/>
      <dgm:spPr/>
      <dgm:t>
        <a:bodyPr/>
        <a:lstStyle/>
        <a:p>
          <a:endParaRPr lang="es-ES"/>
        </a:p>
      </dgm:t>
    </dgm:pt>
    <dgm:pt modelId="{B97B77CD-CC27-44E0-82D7-3179346C7AC8}" type="pres">
      <dgm:prSet presAssocID="{83F07D1F-2A6B-4CAD-A1AE-1A9F279EBA5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4B92D4-59B7-4C41-985C-56ABB30FD1FA}" type="pres">
      <dgm:prSet presAssocID="{0AFD168A-F95E-4E87-B328-8BEE453FAD66}" presName="sibTrans" presStyleLbl="sibTrans1D1" presStyleIdx="3" presStyleCnt="4"/>
      <dgm:spPr/>
      <dgm:t>
        <a:bodyPr/>
        <a:lstStyle/>
        <a:p>
          <a:endParaRPr lang="es-ES"/>
        </a:p>
      </dgm:t>
    </dgm:pt>
    <dgm:pt modelId="{7AA339D0-7012-440B-9033-48ADE07B7E5D}" type="pres">
      <dgm:prSet presAssocID="{0AFD168A-F95E-4E87-B328-8BEE453FAD66}" presName="connectorText" presStyleLbl="sibTrans1D1" presStyleIdx="3" presStyleCnt="4"/>
      <dgm:spPr/>
      <dgm:t>
        <a:bodyPr/>
        <a:lstStyle/>
        <a:p>
          <a:endParaRPr lang="es-ES"/>
        </a:p>
      </dgm:t>
    </dgm:pt>
    <dgm:pt modelId="{FB1D01A5-A3BC-4CE7-9126-74BDA4299F5A}" type="pres">
      <dgm:prSet presAssocID="{F3BE5A84-07B9-44E4-BD98-A5600A2E597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6F44613-2C3E-45A7-A647-62D9BEE9B952}" type="presOf" srcId="{88A7AFEF-DD25-4D39-8C53-02CE23332B2C}" destId="{58CD0B7A-CE20-4242-B290-D5ACB39505AE}" srcOrd="0" destOrd="0" presId="urn:microsoft.com/office/officeart/2005/8/layout/bProcess3"/>
    <dgm:cxn modelId="{D6002066-5DF3-44F8-B6BF-CE9ECE6F1297}" type="presOf" srcId="{83F07D1F-2A6B-4CAD-A1AE-1A9F279EBA5D}" destId="{B97B77CD-CC27-44E0-82D7-3179346C7AC8}" srcOrd="0" destOrd="0" presId="urn:microsoft.com/office/officeart/2005/8/layout/bProcess3"/>
    <dgm:cxn modelId="{B628C00D-A4A0-4191-93B3-1276515DDAA6}" type="presOf" srcId="{83258BCC-BA07-4231-92CE-59E03D575B26}" destId="{20D9385F-403A-42CC-A734-496551939CAE}" srcOrd="1" destOrd="0" presId="urn:microsoft.com/office/officeart/2005/8/layout/bProcess3"/>
    <dgm:cxn modelId="{B70197E1-857D-4A2B-B77C-A277BA0D7EEC}" type="presOf" srcId="{83258BCC-BA07-4231-92CE-59E03D575B26}" destId="{97EFDE7B-7FFC-41D9-ABBA-2E3D401AF1DF}" srcOrd="0" destOrd="0" presId="urn:microsoft.com/office/officeart/2005/8/layout/bProcess3"/>
    <dgm:cxn modelId="{9F8FA308-3315-444B-B0CC-A1C91DB7BDB7}" type="presOf" srcId="{F12DA0B6-5214-44DB-99C0-9EDC18DB4065}" destId="{3B4A6821-4D1E-48D0-82ED-79FC1D74AF4E}" srcOrd="1" destOrd="0" presId="urn:microsoft.com/office/officeart/2005/8/layout/bProcess3"/>
    <dgm:cxn modelId="{EBAFDFB8-1374-4E1F-8824-3A75CC393424}" type="presOf" srcId="{C3CE3CC6-671E-4001-BDF7-8A2AD20EB7A6}" destId="{56C65D8B-B621-4C5A-8D20-A1903D800FC5}" srcOrd="0" destOrd="0" presId="urn:microsoft.com/office/officeart/2005/8/layout/bProcess3"/>
    <dgm:cxn modelId="{83F1F880-C983-4C9D-A2C0-36F575299E8D}" srcId="{88A7AFEF-DD25-4D39-8C53-02CE23332B2C}" destId="{29C7CC73-8BC9-4EA6-8567-13978AEA20D9}" srcOrd="1" destOrd="0" parTransId="{7FF89683-4750-4580-918E-E80236DAEADC}" sibTransId="{F12DA0B6-5214-44DB-99C0-9EDC18DB4065}"/>
    <dgm:cxn modelId="{18605C90-EBCF-4E29-A2D2-F15FF176C7B1}" type="presOf" srcId="{0AFD168A-F95E-4E87-B328-8BEE453FAD66}" destId="{7AA339D0-7012-440B-9033-48ADE07B7E5D}" srcOrd="1" destOrd="0" presId="urn:microsoft.com/office/officeart/2005/8/layout/bProcess3"/>
    <dgm:cxn modelId="{1BDB830D-9316-4F42-AFBF-DAA43C579483}" type="presOf" srcId="{798B67C8-EDBA-4BA2-B3A8-2781FD91A07E}" destId="{9331A820-1329-4C88-AD9D-C7B3E1026E7C}" srcOrd="0" destOrd="0" presId="urn:microsoft.com/office/officeart/2005/8/layout/bProcess3"/>
    <dgm:cxn modelId="{102F975E-B3F7-4ECD-8DDC-2ED046A00317}" type="presOf" srcId="{29C7CC73-8BC9-4EA6-8567-13978AEA20D9}" destId="{5AA5BE26-ACB0-4452-B342-7B6EA5FDCA50}" srcOrd="0" destOrd="0" presId="urn:microsoft.com/office/officeart/2005/8/layout/bProcess3"/>
    <dgm:cxn modelId="{CD34BC70-3914-439F-A4DD-DDFA07C37F82}" type="presOf" srcId="{F12DA0B6-5214-44DB-99C0-9EDC18DB4065}" destId="{08233C32-5C15-4E53-A781-33B9ED35B8CB}" srcOrd="0" destOrd="0" presId="urn:microsoft.com/office/officeart/2005/8/layout/bProcess3"/>
    <dgm:cxn modelId="{6B468E44-A107-4637-8C93-FF1297C352B3}" srcId="{88A7AFEF-DD25-4D39-8C53-02CE23332B2C}" destId="{83F07D1F-2A6B-4CAD-A1AE-1A9F279EBA5D}" srcOrd="3" destOrd="0" parTransId="{413BD683-22D9-49AF-809B-57EDB6D57A5F}" sibTransId="{0AFD168A-F95E-4E87-B328-8BEE453FAD66}"/>
    <dgm:cxn modelId="{EAC142E3-1CD2-40EE-8C61-2A8B6944E6AF}" srcId="{88A7AFEF-DD25-4D39-8C53-02CE23332B2C}" destId="{C3CE3CC6-671E-4001-BDF7-8A2AD20EB7A6}" srcOrd="0" destOrd="0" parTransId="{D3B254B9-51CF-4961-8373-93ECB9A32C15}" sibTransId="{83258BCC-BA07-4231-92CE-59E03D575B26}"/>
    <dgm:cxn modelId="{42F09312-874F-4E2A-B79B-5F853BA21BEB}" type="presOf" srcId="{798B67C8-EDBA-4BA2-B3A8-2781FD91A07E}" destId="{E415F790-56DA-4D68-ADB9-6C13A118A80F}" srcOrd="1" destOrd="0" presId="urn:microsoft.com/office/officeart/2005/8/layout/bProcess3"/>
    <dgm:cxn modelId="{F17F9821-49F2-4BE9-A2A4-78FAEB8070C5}" type="presOf" srcId="{2E649923-D6B8-42B4-8D6A-B471877D81B2}" destId="{CEE30EBB-8A54-4070-9A6C-43E8862B3797}" srcOrd="0" destOrd="0" presId="urn:microsoft.com/office/officeart/2005/8/layout/bProcess3"/>
    <dgm:cxn modelId="{865CD4FF-8DCB-4C0D-9D34-1A1DD87E593B}" srcId="{88A7AFEF-DD25-4D39-8C53-02CE23332B2C}" destId="{2E649923-D6B8-42B4-8D6A-B471877D81B2}" srcOrd="2" destOrd="0" parTransId="{09D73112-AA14-45C9-85BA-29C90D930ADC}" sibTransId="{798B67C8-EDBA-4BA2-B3A8-2781FD91A07E}"/>
    <dgm:cxn modelId="{F4D4CDD8-AF46-4985-A5AE-617D6CEF6FCD}" type="presOf" srcId="{F3BE5A84-07B9-44E4-BD98-A5600A2E5976}" destId="{FB1D01A5-A3BC-4CE7-9126-74BDA4299F5A}" srcOrd="0" destOrd="0" presId="urn:microsoft.com/office/officeart/2005/8/layout/bProcess3"/>
    <dgm:cxn modelId="{1CAFD49F-FB50-4450-BA2C-54D81A952D69}" type="presOf" srcId="{0AFD168A-F95E-4E87-B328-8BEE453FAD66}" destId="{EB4B92D4-59B7-4C41-985C-56ABB30FD1FA}" srcOrd="0" destOrd="0" presId="urn:microsoft.com/office/officeart/2005/8/layout/bProcess3"/>
    <dgm:cxn modelId="{5981DD76-CE04-4E3D-9502-2A889369971A}" srcId="{88A7AFEF-DD25-4D39-8C53-02CE23332B2C}" destId="{F3BE5A84-07B9-44E4-BD98-A5600A2E5976}" srcOrd="4" destOrd="0" parTransId="{A2B37AAD-8C9E-4232-98E8-182E185E5E7C}" sibTransId="{0AB69068-3717-42D4-89B3-1291D90E5CD7}"/>
    <dgm:cxn modelId="{D55C5BBA-5A61-48DD-8E54-0076E4A2B564}" type="presParOf" srcId="{58CD0B7A-CE20-4242-B290-D5ACB39505AE}" destId="{56C65D8B-B621-4C5A-8D20-A1903D800FC5}" srcOrd="0" destOrd="0" presId="urn:microsoft.com/office/officeart/2005/8/layout/bProcess3"/>
    <dgm:cxn modelId="{80B1A200-418E-4ED4-83BC-BF15F7B8CE52}" type="presParOf" srcId="{58CD0B7A-CE20-4242-B290-D5ACB39505AE}" destId="{97EFDE7B-7FFC-41D9-ABBA-2E3D401AF1DF}" srcOrd="1" destOrd="0" presId="urn:microsoft.com/office/officeart/2005/8/layout/bProcess3"/>
    <dgm:cxn modelId="{66D37E93-F04C-4EE1-8044-16B34B2D65F3}" type="presParOf" srcId="{97EFDE7B-7FFC-41D9-ABBA-2E3D401AF1DF}" destId="{20D9385F-403A-42CC-A734-496551939CAE}" srcOrd="0" destOrd="0" presId="urn:microsoft.com/office/officeart/2005/8/layout/bProcess3"/>
    <dgm:cxn modelId="{B83A2542-B6F5-423C-9544-F59C8059EBE6}" type="presParOf" srcId="{58CD0B7A-CE20-4242-B290-D5ACB39505AE}" destId="{5AA5BE26-ACB0-4452-B342-7B6EA5FDCA50}" srcOrd="2" destOrd="0" presId="urn:microsoft.com/office/officeart/2005/8/layout/bProcess3"/>
    <dgm:cxn modelId="{AC3D6695-C502-4501-8529-3235E1BAF8BC}" type="presParOf" srcId="{58CD0B7A-CE20-4242-B290-D5ACB39505AE}" destId="{08233C32-5C15-4E53-A781-33B9ED35B8CB}" srcOrd="3" destOrd="0" presId="urn:microsoft.com/office/officeart/2005/8/layout/bProcess3"/>
    <dgm:cxn modelId="{77D6A1A1-90E6-456D-BB03-30704CFE0BB7}" type="presParOf" srcId="{08233C32-5C15-4E53-A781-33B9ED35B8CB}" destId="{3B4A6821-4D1E-48D0-82ED-79FC1D74AF4E}" srcOrd="0" destOrd="0" presId="urn:microsoft.com/office/officeart/2005/8/layout/bProcess3"/>
    <dgm:cxn modelId="{8699FBC8-B000-4E76-8D87-5ADE39FAE7E5}" type="presParOf" srcId="{58CD0B7A-CE20-4242-B290-D5ACB39505AE}" destId="{CEE30EBB-8A54-4070-9A6C-43E8862B3797}" srcOrd="4" destOrd="0" presId="urn:microsoft.com/office/officeart/2005/8/layout/bProcess3"/>
    <dgm:cxn modelId="{59DB5D19-6274-4901-835C-B4681FF43D44}" type="presParOf" srcId="{58CD0B7A-CE20-4242-B290-D5ACB39505AE}" destId="{9331A820-1329-4C88-AD9D-C7B3E1026E7C}" srcOrd="5" destOrd="0" presId="urn:microsoft.com/office/officeart/2005/8/layout/bProcess3"/>
    <dgm:cxn modelId="{66D322E1-C96C-419E-8018-50E611ED752B}" type="presParOf" srcId="{9331A820-1329-4C88-AD9D-C7B3E1026E7C}" destId="{E415F790-56DA-4D68-ADB9-6C13A118A80F}" srcOrd="0" destOrd="0" presId="urn:microsoft.com/office/officeart/2005/8/layout/bProcess3"/>
    <dgm:cxn modelId="{BCB4F9F8-76C9-400B-87D6-EC6D185BF615}" type="presParOf" srcId="{58CD0B7A-CE20-4242-B290-D5ACB39505AE}" destId="{B97B77CD-CC27-44E0-82D7-3179346C7AC8}" srcOrd="6" destOrd="0" presId="urn:microsoft.com/office/officeart/2005/8/layout/bProcess3"/>
    <dgm:cxn modelId="{54FCDBAD-30CF-4E22-98EB-C5434BBEA164}" type="presParOf" srcId="{58CD0B7A-CE20-4242-B290-D5ACB39505AE}" destId="{EB4B92D4-59B7-4C41-985C-56ABB30FD1FA}" srcOrd="7" destOrd="0" presId="urn:microsoft.com/office/officeart/2005/8/layout/bProcess3"/>
    <dgm:cxn modelId="{C85C7D66-8EA9-4183-8C7A-23582DAF8DE0}" type="presParOf" srcId="{EB4B92D4-59B7-4C41-985C-56ABB30FD1FA}" destId="{7AA339D0-7012-440B-9033-48ADE07B7E5D}" srcOrd="0" destOrd="0" presId="urn:microsoft.com/office/officeart/2005/8/layout/bProcess3"/>
    <dgm:cxn modelId="{78DA90A3-0DD2-46EC-8E6F-9E16A72A97D7}" type="presParOf" srcId="{58CD0B7A-CE20-4242-B290-D5ACB39505AE}" destId="{FB1D01A5-A3BC-4CE7-9126-74BDA4299F5A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0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1048861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C8330E-B11D-41A8-AE1A-FA9EB8DC5D2B}" type="datetimeFigureOut">
              <a:rPr lang="es-ES" smtClean="0"/>
              <a:t>19/12/2019</a:t>
            </a:fld>
            <a:endParaRPr lang="es-ES"/>
          </a:p>
        </p:txBody>
      </p:sp>
      <p:sp>
        <p:nvSpPr>
          <p:cNvPr id="1048862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1048863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48864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1048865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FF9E39-106B-42B2-8543-73392752CC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809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F9E39-106B-42B2-8543-73392752CC23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391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F9E39-106B-42B2-8543-73392752CC23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2573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4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1048845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1048846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19/12/2019</a:t>
            </a:fld>
            <a:endParaRPr lang="es-ES"/>
          </a:p>
        </p:txBody>
      </p:sp>
      <p:sp>
        <p:nvSpPr>
          <p:cNvPr id="1048847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848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1048856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104885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19/12/2019</a:t>
            </a:fld>
            <a:endParaRPr lang="es-ES"/>
          </a:p>
        </p:txBody>
      </p:sp>
      <p:sp>
        <p:nvSpPr>
          <p:cNvPr id="104885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85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5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1048816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104881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19/12/2019</a:t>
            </a:fld>
            <a:endParaRPr lang="es-ES"/>
          </a:p>
        </p:txBody>
      </p:sp>
      <p:sp>
        <p:nvSpPr>
          <p:cNvPr id="104881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81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1048582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104858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19/12/2019</a:t>
            </a:fld>
            <a:endParaRPr lang="es-ES"/>
          </a:p>
        </p:txBody>
      </p:sp>
      <p:sp>
        <p:nvSpPr>
          <p:cNvPr id="104858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58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3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1048824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4882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19/12/2019</a:t>
            </a:fld>
            <a:endParaRPr lang="es-ES"/>
          </a:p>
        </p:txBody>
      </p:sp>
      <p:sp>
        <p:nvSpPr>
          <p:cNvPr id="104882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82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1048835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1048836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1048837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19/12/2019</a:t>
            </a:fld>
            <a:endParaRPr lang="es-ES"/>
          </a:p>
        </p:txBody>
      </p:sp>
      <p:sp>
        <p:nvSpPr>
          <p:cNvPr id="1048838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839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7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1048808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48809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1048810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48811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1048812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19/12/2019</a:t>
            </a:fld>
            <a:endParaRPr lang="es-ES"/>
          </a:p>
        </p:txBody>
      </p:sp>
      <p:sp>
        <p:nvSpPr>
          <p:cNvPr id="1048813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814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1048841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19/12/2019</a:t>
            </a:fld>
            <a:endParaRPr lang="es-ES"/>
          </a:p>
        </p:txBody>
      </p:sp>
      <p:sp>
        <p:nvSpPr>
          <p:cNvPr id="1048842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843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0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19/12/2019</a:t>
            </a:fld>
            <a:endParaRPr lang="es-ES"/>
          </a:p>
        </p:txBody>
      </p:sp>
      <p:sp>
        <p:nvSpPr>
          <p:cNvPr id="1048821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822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8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1048829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1048830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48831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19/12/2019</a:t>
            </a:fld>
            <a:endParaRPr lang="es-ES"/>
          </a:p>
        </p:txBody>
      </p:sp>
      <p:sp>
        <p:nvSpPr>
          <p:cNvPr id="1048832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833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9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1048850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1048851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48852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5150-FB7F-4CC3-8543-5E8F127D845C}" type="datetimeFigureOut">
              <a:rPr lang="es-ES" smtClean="0"/>
              <a:t>19/12/2019</a:t>
            </a:fld>
            <a:endParaRPr lang="es-ES"/>
          </a:p>
        </p:txBody>
      </p:sp>
      <p:sp>
        <p:nvSpPr>
          <p:cNvPr id="1048853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854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1048577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1048578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E5150-FB7F-4CC3-8543-5E8F127D845C}" type="datetimeFigureOut">
              <a:rPr lang="es-ES" smtClean="0"/>
              <a:t>19/12/2019</a:t>
            </a:fld>
            <a:endParaRPr lang="es-ES"/>
          </a:p>
        </p:txBody>
      </p:sp>
      <p:sp>
        <p:nvSpPr>
          <p:cNvPr id="1048579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048580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1D8A2-9CC0-471F-ABD8-15BF627DB4C1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5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10 Forma libre"/>
          <p:cNvSpPr/>
          <p:nvPr/>
        </p:nvSpPr>
        <p:spPr>
          <a:xfrm rot="16200000">
            <a:off x="4389098" y="1928514"/>
            <a:ext cx="2721501" cy="6762280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1048587" name="10 Forma libre"/>
          <p:cNvSpPr/>
          <p:nvPr/>
        </p:nvSpPr>
        <p:spPr>
          <a:xfrm rot="5400000">
            <a:off x="4694493" y="-1728817"/>
            <a:ext cx="2721501" cy="6151491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1048588" name="10 Forma libre"/>
          <p:cNvSpPr/>
          <p:nvPr/>
        </p:nvSpPr>
        <p:spPr>
          <a:xfrm>
            <a:off x="-74936" y="-30644"/>
            <a:ext cx="3054434" cy="6896100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1048589" name="Rectangle 3"/>
          <p:cNvSpPr>
            <a:spLocks noChangeArrowheads="1"/>
          </p:cNvSpPr>
          <p:nvPr/>
        </p:nvSpPr>
        <p:spPr bwMode="auto">
          <a:xfrm>
            <a:off x="2364695" y="-234508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048590" name="Rectangle 4"/>
          <p:cNvSpPr>
            <a:spLocks noChangeArrowheads="1"/>
          </p:cNvSpPr>
          <p:nvPr/>
        </p:nvSpPr>
        <p:spPr bwMode="auto">
          <a:xfrm>
            <a:off x="2364695" y="222692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04859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450708" tIns="46023" rIns="363423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048592" name="Rectangle 9"/>
          <p:cNvSpPr>
            <a:spLocks noChangeArrowheads="1"/>
          </p:cNvSpPr>
          <p:nvPr/>
        </p:nvSpPr>
        <p:spPr bwMode="auto">
          <a:xfrm>
            <a:off x="0" y="125731"/>
            <a:ext cx="246380" cy="662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8593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048594" name="Rectangle 11"/>
          <p:cNvSpPr>
            <a:spLocks noChangeArrowheads="1"/>
          </p:cNvSpPr>
          <p:nvPr/>
        </p:nvSpPr>
        <p:spPr bwMode="auto">
          <a:xfrm>
            <a:off x="0" y="1002031"/>
            <a:ext cx="246380" cy="662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8595" name="1 Rectángulo"/>
          <p:cNvSpPr/>
          <p:nvPr/>
        </p:nvSpPr>
        <p:spPr>
          <a:xfrm>
            <a:off x="4206827" y="116619"/>
            <a:ext cx="2875281" cy="7518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4400" b="1" cap="none" spc="31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MAESTRÍA</a:t>
            </a:r>
          </a:p>
        </p:txBody>
      </p:sp>
      <p:sp>
        <p:nvSpPr>
          <p:cNvPr id="1048596" name="Title 13"/>
          <p:cNvSpPr txBox="1"/>
          <p:nvPr/>
        </p:nvSpPr>
        <p:spPr>
          <a:xfrm>
            <a:off x="3170687" y="900238"/>
            <a:ext cx="5895467" cy="8026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ctr"/>
            <a:r>
              <a:rPr lang="en-US" sz="2400" b="1" dirty="0">
                <a:ln w="50800"/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EN GESTIÓN INTEGRAL DE RIESGOS Y PROTECCIÓN CIVIL.</a:t>
            </a:r>
          </a:p>
        </p:txBody>
      </p:sp>
      <p:sp>
        <p:nvSpPr>
          <p:cNvPr id="1048597" name="Title 13"/>
          <p:cNvSpPr>
            <a:spLocks noGrp="1"/>
          </p:cNvSpPr>
          <p:nvPr/>
        </p:nvSpPr>
        <p:spPr bwMode="auto">
          <a:xfrm>
            <a:off x="2789524" y="2209899"/>
            <a:ext cx="6151492" cy="39087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959595"/>
                </a:solidFill>
                <a:latin typeface="Source Sans Pro Light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PROYECTO DE INVESTIGACIÓN</a:t>
            </a:r>
          </a:p>
          <a:p>
            <a:pPr algn="ctr"/>
            <a:endParaRPr lang="en-US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Erick Sánchez Martínez</a:t>
            </a:r>
          </a:p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PRESENTA:</a:t>
            </a:r>
          </a:p>
          <a:p>
            <a:pPr algn="ctr"/>
            <a:endParaRPr lang="en-US" sz="2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ctr"/>
            <a:endParaRPr lang="es-MX" sz="2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CONSTRUCCIÓN SOCIAL DEL RIESGO PARA LA SALUD EN LA COLONIA CHIAPAS SOLIDARIO POR LA INDUSTRIA CALERAS MACIEL</a:t>
            </a:r>
          </a:p>
          <a:p>
            <a:pPr algn="ctr"/>
            <a:endParaRPr lang="es-ES_tradnl" sz="1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97152" name="image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759" y="1602945"/>
            <a:ext cx="1784268" cy="1333994"/>
          </a:xfrm>
          <a:prstGeom prst="rect">
            <a:avLst/>
          </a:prstGeom>
          <a:noFill/>
        </p:spPr>
      </p:pic>
      <p:pic>
        <p:nvPicPr>
          <p:cNvPr id="2097153" name="image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562" y="2936940"/>
            <a:ext cx="1779152" cy="1313176"/>
          </a:xfrm>
          <a:prstGeom prst="rect">
            <a:avLst/>
          </a:prstGeom>
          <a:noFill/>
        </p:spPr>
      </p:pic>
      <p:pic>
        <p:nvPicPr>
          <p:cNvPr id="2097154" name="Imagen 24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759" y="456622"/>
            <a:ext cx="1752758" cy="1122124"/>
          </a:xfrm>
          <a:prstGeom prst="rect">
            <a:avLst/>
          </a:prstGeom>
          <a:noFill/>
        </p:spPr>
      </p:pic>
      <p:sp>
        <p:nvSpPr>
          <p:cNvPr id="1048598" name="Rectángulo 1"/>
          <p:cNvSpPr/>
          <p:nvPr/>
        </p:nvSpPr>
        <p:spPr>
          <a:xfrm>
            <a:off x="31510" y="5608308"/>
            <a:ext cx="199551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Ocozocoautla de Espinosa, 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Chiapas.</a:t>
            </a:r>
          </a:p>
          <a:p>
            <a:pPr algn="ctr"/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21/12/2019</a:t>
            </a:r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10 Forma libre"/>
          <p:cNvSpPr/>
          <p:nvPr/>
        </p:nvSpPr>
        <p:spPr>
          <a:xfrm rot="5400000">
            <a:off x="3975152" y="-3961523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1048666" name="Title 13"/>
          <p:cNvSpPr txBox="1"/>
          <p:nvPr/>
        </p:nvSpPr>
        <p:spPr>
          <a:xfrm>
            <a:off x="4283968" y="0"/>
            <a:ext cx="4707241" cy="7694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endParaRPr lang="en-US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en-US" sz="12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1048667" name="Rectángulo 1"/>
          <p:cNvSpPr/>
          <p:nvPr/>
        </p:nvSpPr>
        <p:spPr>
          <a:xfrm>
            <a:off x="1229524" y="1010431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b="1" dirty="0">
                <a:latin typeface="Times New Roman" charset="0"/>
                <a:ea typeface="Arial" charset="0"/>
                <a:cs typeface="Arial" charset="0"/>
              </a:rPr>
              <a:t>Marco legal de la gestión de contaminantes industriales</a:t>
            </a:r>
            <a:endParaRPr lang="es-ES_tradnl" sz="1200" dirty="0">
              <a:effectLst/>
              <a:latin typeface="Calibri" charset="0"/>
              <a:ea typeface="Calibri" charset="0"/>
              <a:cs typeface="Arial" charset="0"/>
            </a:endParaRPr>
          </a:p>
        </p:txBody>
      </p:sp>
      <p:sp>
        <p:nvSpPr>
          <p:cNvPr id="1048668" name="CuadroTexto 2"/>
          <p:cNvSpPr txBox="1"/>
          <p:nvPr/>
        </p:nvSpPr>
        <p:spPr>
          <a:xfrm>
            <a:off x="683568" y="200054"/>
            <a:ext cx="1613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/>
              <a:t>Estado del arte</a:t>
            </a:r>
            <a:endParaRPr lang="es-ES_tradnl" b="1" dirty="0"/>
          </a:p>
        </p:txBody>
      </p:sp>
      <p:pic>
        <p:nvPicPr>
          <p:cNvPr id="2097159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1460201"/>
            <a:ext cx="8064895" cy="5338840"/>
          </a:xfrm>
          <a:prstGeom prst="rect">
            <a:avLst/>
          </a:prstGeom>
        </p:spPr>
      </p:pic>
      <p:sp>
        <p:nvSpPr>
          <p:cNvPr id="1048669" name="Rectángulo 6"/>
          <p:cNvSpPr/>
          <p:nvPr/>
        </p:nvSpPr>
        <p:spPr>
          <a:xfrm>
            <a:off x="3923928" y="19168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b="1" dirty="0">
                <a:latin typeface="Times New Roman" charset="0"/>
                <a:ea typeface="Arial" charset="0"/>
              </a:rPr>
              <a:t>Constitución Política de los Estados Unidos Mexicanos</a:t>
            </a:r>
            <a:r>
              <a:rPr lang="es-ES_tradnl" dirty="0"/>
              <a:t> </a:t>
            </a:r>
          </a:p>
        </p:txBody>
      </p:sp>
      <p:sp>
        <p:nvSpPr>
          <p:cNvPr id="1048670" name="Rectángulo 7"/>
          <p:cNvSpPr/>
          <p:nvPr/>
        </p:nvSpPr>
        <p:spPr>
          <a:xfrm>
            <a:off x="3923928" y="2569636"/>
            <a:ext cx="442954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MX" b="1" dirty="0">
                <a:latin typeface="Times New Roman" charset="0"/>
                <a:ea typeface="Arial" charset="0"/>
                <a:cs typeface="Arial" charset="0"/>
              </a:rPr>
              <a:t>Ley Federal de Responsabilidad Ambiental</a:t>
            </a:r>
            <a:endParaRPr lang="es-ES_tradnl" sz="1200" dirty="0">
              <a:effectLst/>
              <a:latin typeface="Calibri" charset="0"/>
              <a:ea typeface="Calibri" charset="0"/>
              <a:cs typeface="Arial" charset="0"/>
            </a:endParaRPr>
          </a:p>
        </p:txBody>
      </p:sp>
      <p:sp>
        <p:nvSpPr>
          <p:cNvPr id="1048671" name="Rectángulo 8"/>
          <p:cNvSpPr/>
          <p:nvPr/>
        </p:nvSpPr>
        <p:spPr>
          <a:xfrm>
            <a:off x="3923928" y="3194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b="1" dirty="0">
                <a:latin typeface="Times New Roman" charset="0"/>
                <a:ea typeface="Arial" charset="0"/>
              </a:rPr>
              <a:t>Ley del General del Equilibrio Ecológico y Protección al Ambiente</a:t>
            </a:r>
            <a:r>
              <a:rPr lang="es-ES_tradnl" dirty="0"/>
              <a:t> </a:t>
            </a:r>
          </a:p>
        </p:txBody>
      </p:sp>
      <p:sp>
        <p:nvSpPr>
          <p:cNvPr id="1048672" name="Rectángulo 9"/>
          <p:cNvSpPr/>
          <p:nvPr/>
        </p:nvSpPr>
        <p:spPr>
          <a:xfrm>
            <a:off x="3924709" y="402117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b="1" dirty="0">
                <a:latin typeface="Times New Roman" charset="0"/>
                <a:ea typeface="Arial" charset="0"/>
              </a:rPr>
              <a:t>Ley General de salud</a:t>
            </a:r>
            <a:endParaRPr lang="es-ES_tradnl" dirty="0"/>
          </a:p>
        </p:txBody>
      </p:sp>
      <p:sp>
        <p:nvSpPr>
          <p:cNvPr id="1048673" name="Rectángulo 10"/>
          <p:cNvSpPr/>
          <p:nvPr/>
        </p:nvSpPr>
        <p:spPr>
          <a:xfrm>
            <a:off x="35496" y="5013176"/>
            <a:ext cx="92936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latin typeface="Times New Roman" charset="0"/>
                <a:ea typeface="Arial" charset="0"/>
              </a:rPr>
              <a:t>NOM-165-SEMARNAT-2013</a:t>
            </a:r>
          </a:p>
          <a:p>
            <a:r>
              <a:rPr lang="es-MX" b="1" dirty="0">
                <a:latin typeface="Times New Roman" charset="0"/>
              </a:rPr>
              <a:t>LGEEPA PREVENCION Y CONTROL DE LA CONTAMINACION DE LA ATMOSFERA</a:t>
            </a:r>
            <a:r>
              <a:rPr lang="es-ES_tradnl" dirty="0"/>
              <a:t> </a:t>
            </a:r>
          </a:p>
        </p:txBody>
      </p:sp>
      <p:sp>
        <p:nvSpPr>
          <p:cNvPr id="1048674" name="CuadroTexto 11"/>
          <p:cNvSpPr txBox="1"/>
          <p:nvPr/>
        </p:nvSpPr>
        <p:spPr>
          <a:xfrm>
            <a:off x="307733" y="4604658"/>
            <a:ext cx="1843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/>
              <a:t>Reglamentos</a:t>
            </a:r>
          </a:p>
        </p:txBody>
      </p:sp>
      <p:sp>
        <p:nvSpPr>
          <p:cNvPr id="13" name="Rectángulo 9">
            <a:extLst>
              <a:ext uri="{FF2B5EF4-FFF2-40B4-BE49-F238E27FC236}">
                <a16:creationId xmlns="" xmlns:a16="http://schemas.microsoft.com/office/drawing/2014/main" id="{EF0B6269-A8EB-4501-ADD6-2FE977EA9EBA}"/>
              </a:ext>
            </a:extLst>
          </p:cNvPr>
          <p:cNvSpPr/>
          <p:nvPr/>
        </p:nvSpPr>
        <p:spPr>
          <a:xfrm>
            <a:off x="3995936" y="460465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b="1" dirty="0">
                <a:latin typeface="Times New Roman" charset="0"/>
                <a:ea typeface="Arial" charset="0"/>
              </a:rPr>
              <a:t>Ley General de Protección Civil</a:t>
            </a:r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1048647" name="CuadroTexto 2"/>
          <p:cNvSpPr txBox="1"/>
          <p:nvPr/>
        </p:nvSpPr>
        <p:spPr>
          <a:xfrm>
            <a:off x="0" y="1772816"/>
            <a:ext cx="6353981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Hipótesis: H1</a:t>
            </a:r>
          </a:p>
          <a:p>
            <a:pPr algn="just">
              <a:lnSpc>
                <a:spcPct val="90000"/>
              </a:lnSpc>
            </a:pP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48" name="Title 13"/>
          <p:cNvSpPr txBox="1"/>
          <p:nvPr/>
        </p:nvSpPr>
        <p:spPr>
          <a:xfrm>
            <a:off x="4283968" y="0"/>
            <a:ext cx="4707241" cy="7694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endParaRPr lang="en-US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en-US" sz="12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1048649" name="Rectángulo 1"/>
          <p:cNvSpPr/>
          <p:nvPr/>
        </p:nvSpPr>
        <p:spPr>
          <a:xfrm>
            <a:off x="683568" y="2640746"/>
            <a:ext cx="7488832" cy="3603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dirty="0"/>
              <a:t>Las actividades que realiza la industria Caleras Maciel son lo que representa un riesgo para la salud por las condiciones del mal manejo y acumulación de la cal hidratada lo que genera afectaciones especialmente de naturaleza respiratoria y dérmica a la población de la colonia Chiapas solidario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MX" sz="2400" dirty="0">
                <a:latin typeface="Times New Roman" charset="0"/>
                <a:ea typeface="Calibri" charset="0"/>
                <a:cs typeface="Arial" charset="0"/>
              </a:rPr>
              <a:t> </a:t>
            </a:r>
            <a:endParaRPr lang="es-ES_tradnl" sz="2400" dirty="0">
              <a:latin typeface="Calibri" charset="0"/>
              <a:ea typeface="Calibri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1048651" name="Title 13"/>
          <p:cNvSpPr txBox="1"/>
          <p:nvPr/>
        </p:nvSpPr>
        <p:spPr>
          <a:xfrm>
            <a:off x="4283968" y="0"/>
            <a:ext cx="4707241" cy="7694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endParaRPr lang="en-US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en-US" sz="12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1048653" name="Rectángulo 7"/>
          <p:cNvSpPr/>
          <p:nvPr/>
        </p:nvSpPr>
        <p:spPr>
          <a:xfrm>
            <a:off x="1043608" y="769441"/>
            <a:ext cx="7359712" cy="6821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Symbol" charset="2"/>
              <a:buChar char=""/>
            </a:pPr>
            <a:r>
              <a:rPr lang="es-MX" sz="2400" b="1" dirty="0">
                <a:solidFill>
                  <a:srgbClr val="000000"/>
                </a:solidFill>
                <a:ea typeface="Arial" charset="0"/>
                <a:cs typeface="Arial" charset="0"/>
              </a:rPr>
              <a:t>Variable dependiente</a:t>
            </a:r>
            <a:r>
              <a:rPr lang="es-MX" dirty="0">
                <a:solidFill>
                  <a:srgbClr val="000000"/>
                </a:solidFill>
                <a:latin typeface="Times New Roman" charset="0"/>
                <a:ea typeface="Times New Roman" charset="0"/>
                <a:cs typeface="Arial" charset="0"/>
              </a:rPr>
              <a:t>: </a:t>
            </a:r>
            <a:r>
              <a:rPr lang="es-ES" dirty="0"/>
              <a:t>Acciones de las dependencias gubernamentales, mapas de riesgos industriales, existe una variada percepción del riesgo asociado a la salud, incumplimiento de leyes por variadas razones.</a:t>
            </a:r>
          </a:p>
          <a:p>
            <a:pPr marL="342900" indent="-342900" algn="just">
              <a:lnSpc>
                <a:spcPct val="150000"/>
              </a:lnSpc>
              <a:buFont typeface="Symbol" charset="2"/>
              <a:buChar char=""/>
            </a:pPr>
            <a:r>
              <a:rPr lang="es-MX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MX" sz="2400" b="1" dirty="0">
                <a:solidFill>
                  <a:srgbClr val="000000"/>
                </a:solidFill>
                <a:ea typeface="Arial" charset="0"/>
                <a:cs typeface="Arial" charset="0"/>
              </a:rPr>
              <a:t>Variable independiente</a:t>
            </a:r>
            <a:r>
              <a:rPr lang="es-MX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ES" dirty="0"/>
              <a:t>Carencia de apoyo por parte de las instituciones gubernamentales e inadecuada ubicación de los espacios industriales.</a:t>
            </a:r>
            <a:endParaRPr lang="es-MX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b="1" dirty="0"/>
              <a:t>Variable Interviniente</a:t>
            </a:r>
            <a:r>
              <a:rPr lang="es-MX" sz="2400" dirty="0"/>
              <a:t>:</a:t>
            </a:r>
            <a:r>
              <a:rPr lang="es-MX" sz="2400" b="1" dirty="0"/>
              <a:t> </a:t>
            </a:r>
            <a:r>
              <a:rPr lang="es-ES" dirty="0"/>
              <a:t>Instituciones gubernamentales inoperantes ante el riesgo, inadecuada educación sobre cuidados de la salud, desconocimiento de las leyes, desconocimiento del riesgo generado a la salud.</a:t>
            </a:r>
            <a:endParaRPr lang="es-MX" dirty="0"/>
          </a:p>
          <a:p>
            <a:pPr marL="342900" indent="-342900" algn="just">
              <a:lnSpc>
                <a:spcPct val="200000"/>
              </a:lnSpc>
              <a:buFont typeface="Symbol" charset="2"/>
              <a:buChar char=""/>
            </a:pPr>
            <a:endParaRPr lang="es-ES_tradnl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just">
              <a:lnSpc>
                <a:spcPct val="200000"/>
              </a:lnSpc>
              <a:buFont typeface="Symbol" charset="2"/>
              <a:buChar char=""/>
            </a:pPr>
            <a:endParaRPr lang="es-MX" dirty="0"/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charset="2"/>
              <a:buChar char=""/>
            </a:pPr>
            <a:endParaRPr lang="es-ES_tradnl" sz="2400" dirty="0">
              <a:solidFill>
                <a:srgbClr val="000000"/>
              </a:solidFill>
              <a:latin typeface="Calibri" charset="0"/>
              <a:ea typeface="Calibri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3" name="10 Forma libre"/>
          <p:cNvSpPr/>
          <p:nvPr/>
        </p:nvSpPr>
        <p:spPr>
          <a:xfrm rot="5400000">
            <a:off x="3975152" y="-3961523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 dirty="0">
              <a:solidFill>
                <a:schemeClr val="lt1"/>
              </a:solidFill>
            </a:endParaRPr>
          </a:p>
        </p:txBody>
      </p:sp>
      <p:sp>
        <p:nvSpPr>
          <p:cNvPr id="1048744" name="Title 13"/>
          <p:cNvSpPr txBox="1"/>
          <p:nvPr/>
        </p:nvSpPr>
        <p:spPr>
          <a:xfrm>
            <a:off x="4283968" y="0"/>
            <a:ext cx="4707241" cy="7694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endParaRPr lang="en-US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en-US" sz="12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1048745" name="Rectángulo 1"/>
          <p:cNvSpPr/>
          <p:nvPr/>
        </p:nvSpPr>
        <p:spPr>
          <a:xfrm>
            <a:off x="187975" y="354164"/>
            <a:ext cx="35028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Intervención Metodológica</a:t>
            </a:r>
          </a:p>
        </p:txBody>
      </p:sp>
      <p:sp>
        <p:nvSpPr>
          <p:cNvPr id="1048746" name="CuadroTexto 2"/>
          <p:cNvSpPr txBox="1"/>
          <p:nvPr/>
        </p:nvSpPr>
        <p:spPr>
          <a:xfrm>
            <a:off x="2627784" y="2650654"/>
            <a:ext cx="6858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dirty="0">
                <a:solidFill>
                  <a:srgbClr val="000000"/>
                </a:solidFill>
                <a:latin typeface="Times New Roman" charset="0"/>
                <a:ea typeface="Times New Roman" charset="0"/>
                <a:cs typeface="Arial" charset="0"/>
              </a:rPr>
              <a:t> </a:t>
            </a:r>
            <a:endParaRPr lang="es-ES_tradnl" sz="1200" dirty="0">
              <a:latin typeface="Calibri" charset="0"/>
              <a:ea typeface="Calibri" charset="0"/>
              <a:cs typeface="Arial" charset="0"/>
            </a:endParaRPr>
          </a:p>
          <a:p>
            <a:pPr algn="just">
              <a:spcAft>
                <a:spcPts val="0"/>
              </a:spcAft>
            </a:pPr>
            <a:endParaRPr lang="es-ES_tradnl" sz="1200" dirty="0">
              <a:latin typeface="Calibri" charset="0"/>
              <a:ea typeface="Calibri" charset="0"/>
              <a:cs typeface="Arial" charset="0"/>
            </a:endParaRPr>
          </a:p>
          <a:p>
            <a:endParaRPr lang="es-ES_tradnl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="" xmlns:a16="http://schemas.microsoft.com/office/drawing/2014/main" id="{F256711A-31F8-4C2E-86A2-21A0C596FE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8492934"/>
              </p:ext>
            </p:extLst>
          </p:nvPr>
        </p:nvGraphicFramePr>
        <p:xfrm>
          <a:off x="1235968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1048651" name="Title 13"/>
          <p:cNvSpPr txBox="1"/>
          <p:nvPr/>
        </p:nvSpPr>
        <p:spPr>
          <a:xfrm>
            <a:off x="4283968" y="0"/>
            <a:ext cx="4707241" cy="7694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endParaRPr lang="en-US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en-US" sz="12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1048653" name="Rectángulo 7"/>
          <p:cNvSpPr/>
          <p:nvPr/>
        </p:nvSpPr>
        <p:spPr>
          <a:xfrm>
            <a:off x="1043608" y="769441"/>
            <a:ext cx="7359712" cy="5990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CAPITULO 1. LA INDUSTRIA MANUFACTURERA</a:t>
            </a:r>
          </a:p>
          <a:p>
            <a:endParaRPr lang="es-MX" dirty="0"/>
          </a:p>
          <a:p>
            <a:pPr lvl="1"/>
            <a:r>
              <a:rPr lang="es-ES" i="1" dirty="0"/>
              <a:t>1.1 El desarrollo de la industria en México</a:t>
            </a:r>
            <a:endParaRPr lang="es-MX" dirty="0"/>
          </a:p>
          <a:p>
            <a:pPr lvl="2"/>
            <a:r>
              <a:rPr lang="es-ES" i="1" dirty="0"/>
              <a:t>1.1.1 comercio en la colonia</a:t>
            </a:r>
            <a:endParaRPr lang="es-MX" dirty="0"/>
          </a:p>
          <a:p>
            <a:pPr lvl="2"/>
            <a:r>
              <a:rPr lang="es-ES" i="1" dirty="0"/>
              <a:t>1.1.2 la revolución industrial</a:t>
            </a:r>
            <a:endParaRPr lang="es-MX" dirty="0"/>
          </a:p>
          <a:p>
            <a:pPr lvl="2"/>
            <a:r>
              <a:rPr lang="es-ES" i="1" dirty="0"/>
              <a:t>1.1.3 consecuencias de la revolución industrial</a:t>
            </a:r>
            <a:endParaRPr lang="es-MX" dirty="0"/>
          </a:p>
          <a:p>
            <a:pPr lvl="2"/>
            <a:r>
              <a:rPr lang="es-MX" i="1" dirty="0"/>
              <a:t>1.1.4 </a:t>
            </a:r>
            <a:r>
              <a:rPr lang="es-ES" i="1" dirty="0"/>
              <a:t>economía en clave</a:t>
            </a:r>
            <a:endParaRPr lang="es-MX" dirty="0"/>
          </a:p>
          <a:p>
            <a:pPr lvl="2"/>
            <a:r>
              <a:rPr lang="es-ES" i="1" dirty="0"/>
              <a:t>1.1.5 buscando la modernidad</a:t>
            </a:r>
            <a:endParaRPr lang="es-MX" dirty="0"/>
          </a:p>
          <a:p>
            <a:pPr lvl="2"/>
            <a:r>
              <a:rPr lang="es-ES" i="1" dirty="0"/>
              <a:t>1.1.6 industria de los años cuarenta</a:t>
            </a:r>
            <a:endParaRPr lang="es-MX" dirty="0"/>
          </a:p>
          <a:p>
            <a:pPr lvl="2"/>
            <a:r>
              <a:rPr lang="es-ES" i="1" dirty="0"/>
              <a:t>1.1.7 minería en los años cuarenta</a:t>
            </a:r>
            <a:endParaRPr lang="es-MX" dirty="0"/>
          </a:p>
          <a:p>
            <a:pPr lvl="2"/>
            <a:r>
              <a:rPr lang="es-ES" i="1" dirty="0"/>
              <a:t>1.1.8 comienzos de la industria textil</a:t>
            </a:r>
            <a:endParaRPr lang="es-MX" dirty="0"/>
          </a:p>
          <a:p>
            <a:pPr lvl="2"/>
            <a:r>
              <a:rPr lang="es-ES" i="1" dirty="0"/>
              <a:t>1.1.9 comienzos de la industria minera</a:t>
            </a:r>
            <a:endParaRPr lang="es-MX" dirty="0"/>
          </a:p>
          <a:p>
            <a:pPr lvl="2"/>
            <a:r>
              <a:rPr lang="es-ES" i="1" dirty="0"/>
              <a:t>1.1.10 expropiación petrolera</a:t>
            </a:r>
            <a:endParaRPr lang="es-MX" dirty="0"/>
          </a:p>
          <a:p>
            <a:pPr lvl="2"/>
            <a:r>
              <a:rPr lang="es-ES" i="1" dirty="0"/>
              <a:t>1.1.11 PIB entre 1965 y 1997</a:t>
            </a:r>
            <a:endParaRPr lang="es-MX" dirty="0"/>
          </a:p>
          <a:p>
            <a:pPr lvl="2"/>
            <a:r>
              <a:rPr lang="es-ES" i="1" dirty="0"/>
              <a:t>1.1.12 Etapas y factores de industrialización (1940-1982)</a:t>
            </a:r>
            <a:endParaRPr lang="es-MX" dirty="0"/>
          </a:p>
          <a:p>
            <a:pPr algn="just">
              <a:lnSpc>
                <a:spcPct val="200000"/>
              </a:lnSpc>
            </a:pPr>
            <a:endParaRPr lang="es-ES_tradnl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just">
              <a:lnSpc>
                <a:spcPct val="200000"/>
              </a:lnSpc>
              <a:buFont typeface="Symbol" charset="2"/>
              <a:buChar char=""/>
            </a:pPr>
            <a:endParaRPr lang="es-MX" dirty="0"/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charset="2"/>
              <a:buChar char=""/>
            </a:pPr>
            <a:endParaRPr lang="es-ES_tradnl" sz="2400" dirty="0">
              <a:solidFill>
                <a:srgbClr val="000000"/>
              </a:solidFill>
              <a:latin typeface="Calibri" charset="0"/>
              <a:ea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42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1048651" name="Title 13"/>
          <p:cNvSpPr txBox="1"/>
          <p:nvPr/>
        </p:nvSpPr>
        <p:spPr>
          <a:xfrm>
            <a:off x="4283968" y="0"/>
            <a:ext cx="4707241" cy="7694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endParaRPr lang="en-US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en-US" sz="12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1048653" name="Rectángulo 7"/>
          <p:cNvSpPr/>
          <p:nvPr/>
        </p:nvSpPr>
        <p:spPr>
          <a:xfrm>
            <a:off x="152791" y="769441"/>
            <a:ext cx="8838417" cy="7098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CAPITULO 1. LA INDUSTRIA MANUFACTURERA</a:t>
            </a:r>
          </a:p>
          <a:p>
            <a:endParaRPr lang="es-MX" dirty="0"/>
          </a:p>
          <a:p>
            <a:pPr lvl="2"/>
            <a:r>
              <a:rPr lang="es-ES" i="1" dirty="0"/>
              <a:t>1.1.13 Industria de 1930-1940</a:t>
            </a:r>
            <a:endParaRPr lang="es-MX" dirty="0"/>
          </a:p>
          <a:p>
            <a:pPr lvl="2"/>
            <a:r>
              <a:rPr lang="es-ES" i="1" dirty="0"/>
              <a:t>1.1.14 Pérdida de ventajas maquiladoras de 1980 a la actualidad</a:t>
            </a:r>
            <a:endParaRPr lang="es-MX" dirty="0"/>
          </a:p>
          <a:p>
            <a:pPr lvl="2"/>
            <a:r>
              <a:rPr lang="es-ES" i="1" dirty="0"/>
              <a:t>1.1.15 Principios de la industria cervecera</a:t>
            </a:r>
            <a:endParaRPr lang="es-MX" dirty="0"/>
          </a:p>
          <a:p>
            <a:pPr lvl="2"/>
            <a:r>
              <a:rPr lang="es-ES" i="1" dirty="0"/>
              <a:t>1.1.16 La industria automotriz</a:t>
            </a:r>
            <a:endParaRPr lang="es-MX" dirty="0"/>
          </a:p>
          <a:p>
            <a:pPr lvl="2"/>
            <a:r>
              <a:rPr lang="es-ES" i="1" dirty="0"/>
              <a:t>1.1.17 Recursos naturales de México</a:t>
            </a:r>
            <a:endParaRPr lang="es-MX" dirty="0"/>
          </a:p>
          <a:p>
            <a:pPr lvl="2"/>
            <a:r>
              <a:rPr lang="es-ES" i="1" dirty="0"/>
              <a:t>1.1.18 Recursos generales de México</a:t>
            </a:r>
            <a:endParaRPr lang="es-MX" dirty="0"/>
          </a:p>
          <a:p>
            <a:pPr lvl="2"/>
            <a:r>
              <a:rPr lang="es-ES" i="1" dirty="0"/>
              <a:t>1.1.19 Industria petrolera</a:t>
            </a:r>
            <a:endParaRPr lang="es-MX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i="1" dirty="0"/>
              <a:t>                             Pemex</a:t>
            </a:r>
            <a:endParaRPr lang="es-MX" dirty="0"/>
          </a:p>
          <a:p>
            <a:pPr lvl="2"/>
            <a:r>
              <a:rPr lang="es-ES" i="1" dirty="0"/>
              <a:t>1.1.20 Cemex</a:t>
            </a:r>
            <a:endParaRPr lang="es-MX" dirty="0"/>
          </a:p>
          <a:p>
            <a:pPr lvl="2"/>
            <a:r>
              <a:rPr lang="es-ES" i="1" dirty="0"/>
              <a:t>1.1.21 CFE</a:t>
            </a:r>
            <a:endParaRPr lang="es-MX" dirty="0"/>
          </a:p>
          <a:p>
            <a:pPr lvl="2"/>
            <a:r>
              <a:rPr lang="es-ES" i="1" dirty="0"/>
              <a:t>1.1.22 Industria del turismo</a:t>
            </a:r>
            <a:endParaRPr lang="es-MX" dirty="0"/>
          </a:p>
          <a:p>
            <a:pPr lvl="2"/>
            <a:r>
              <a:rPr lang="es-ES" i="1" dirty="0"/>
              <a:t>1.1.23 Industria de sal</a:t>
            </a:r>
            <a:endParaRPr lang="es-MX" dirty="0"/>
          </a:p>
          <a:p>
            <a:pPr lvl="2"/>
            <a:r>
              <a:rPr lang="es-ES" i="1" dirty="0"/>
              <a:t>1.1.24 Industria de miel</a:t>
            </a:r>
            <a:endParaRPr lang="es-MX" dirty="0"/>
          </a:p>
          <a:p>
            <a:pPr lvl="2"/>
            <a:r>
              <a:rPr lang="es-ES" i="1" dirty="0"/>
              <a:t>1.1.25 Tratados de libre comercio</a:t>
            </a:r>
            <a:endParaRPr lang="es-MX" dirty="0"/>
          </a:p>
          <a:p>
            <a:pPr lvl="2"/>
            <a:r>
              <a:rPr lang="es-ES" i="1" dirty="0"/>
              <a:t>1.1.26 Avances agrícolas</a:t>
            </a:r>
            <a:endParaRPr lang="es-MX" dirty="0"/>
          </a:p>
          <a:p>
            <a:pPr lvl="2"/>
            <a:r>
              <a:rPr lang="es-ES" i="1" dirty="0"/>
              <a:t>1.1.27 Producción de granos</a:t>
            </a:r>
            <a:endParaRPr lang="es-MX" dirty="0"/>
          </a:p>
          <a:p>
            <a:pPr lvl="2"/>
            <a:r>
              <a:rPr lang="es-ES" i="1" dirty="0"/>
              <a:t>1.1.28 Industria en el estado de México</a:t>
            </a:r>
            <a:endParaRPr lang="es-MX" dirty="0"/>
          </a:p>
          <a:p>
            <a:pPr algn="just">
              <a:lnSpc>
                <a:spcPct val="200000"/>
              </a:lnSpc>
            </a:pPr>
            <a:endParaRPr lang="es-ES_tradnl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just">
              <a:lnSpc>
                <a:spcPct val="200000"/>
              </a:lnSpc>
              <a:buFont typeface="Symbol" charset="2"/>
              <a:buChar char=""/>
            </a:pPr>
            <a:endParaRPr lang="es-MX" dirty="0"/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charset="2"/>
              <a:buChar char=""/>
            </a:pPr>
            <a:endParaRPr lang="es-ES_tradnl" sz="2400" dirty="0">
              <a:solidFill>
                <a:srgbClr val="000000"/>
              </a:solidFill>
              <a:latin typeface="Calibri" charset="0"/>
              <a:ea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42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1048651" name="Title 13"/>
          <p:cNvSpPr txBox="1"/>
          <p:nvPr/>
        </p:nvSpPr>
        <p:spPr>
          <a:xfrm>
            <a:off x="4283968" y="0"/>
            <a:ext cx="4707241" cy="7694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endParaRPr lang="en-US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en-US" sz="12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1048653" name="Rectángulo 7"/>
          <p:cNvSpPr/>
          <p:nvPr/>
        </p:nvSpPr>
        <p:spPr>
          <a:xfrm>
            <a:off x="152791" y="769441"/>
            <a:ext cx="8838417" cy="737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CAPITULO 1. LA INDUSTRIA MANUFACTURERA</a:t>
            </a:r>
          </a:p>
          <a:p>
            <a:endParaRPr lang="es-MX" dirty="0"/>
          </a:p>
          <a:p>
            <a:pPr lvl="2"/>
            <a:r>
              <a:rPr lang="es-ES" i="1" dirty="0"/>
              <a:t>1.1.29 Gobierno de Alemán</a:t>
            </a:r>
            <a:endParaRPr lang="es-MX" dirty="0"/>
          </a:p>
          <a:p>
            <a:pPr lvl="2"/>
            <a:r>
              <a:rPr lang="es-ES" i="1" dirty="0"/>
              <a:t>1.1.30 Origen del tequila</a:t>
            </a:r>
            <a:endParaRPr lang="es-MX" dirty="0"/>
          </a:p>
          <a:p>
            <a:pPr lvl="2"/>
            <a:r>
              <a:rPr lang="es-ES" i="1" dirty="0"/>
              <a:t>1.1.31 Producción de tequila</a:t>
            </a:r>
            <a:endParaRPr lang="es-MX" dirty="0"/>
          </a:p>
          <a:p>
            <a:pPr lvl="2"/>
            <a:r>
              <a:rPr lang="es-ES" i="1" dirty="0"/>
              <a:t>1.1.32 Principales puertos en México</a:t>
            </a:r>
            <a:endParaRPr lang="es-MX" dirty="0"/>
          </a:p>
          <a:p>
            <a:pPr lvl="2"/>
            <a:r>
              <a:rPr lang="es-ES" i="1" dirty="0"/>
              <a:t>1.1.33 Crisis del 94</a:t>
            </a:r>
            <a:endParaRPr lang="es-MX" dirty="0"/>
          </a:p>
          <a:p>
            <a:pPr lvl="2"/>
            <a:r>
              <a:rPr lang="es-ES" i="1" dirty="0"/>
              <a:t>1.1.34 Principales industrias en México</a:t>
            </a:r>
            <a:endParaRPr lang="es-MX" dirty="0"/>
          </a:p>
          <a:p>
            <a:pPr lvl="2"/>
            <a:r>
              <a:rPr lang="es-ES" i="1" dirty="0"/>
              <a:t>1.1.35 Industria del maíz</a:t>
            </a:r>
            <a:endParaRPr lang="es-MX" dirty="0"/>
          </a:p>
          <a:p>
            <a:pPr lvl="2"/>
            <a:r>
              <a:rPr lang="es-ES" i="1" dirty="0"/>
              <a:t>1.1.36 Industria Mexicana</a:t>
            </a:r>
            <a:endParaRPr lang="es-MX" dirty="0"/>
          </a:p>
          <a:p>
            <a:pPr lvl="2"/>
            <a:r>
              <a:rPr lang="es-ES" i="1" dirty="0"/>
              <a:t>1.1.37 Tercer mundo</a:t>
            </a:r>
            <a:endParaRPr lang="es-MX" dirty="0"/>
          </a:p>
          <a:p>
            <a:pPr lvl="2"/>
            <a:r>
              <a:rPr lang="es-ES" i="1" dirty="0"/>
              <a:t>1.1.38 Pobreza en México</a:t>
            </a:r>
            <a:endParaRPr lang="es-MX" dirty="0"/>
          </a:p>
          <a:p>
            <a:pPr lvl="2"/>
            <a:r>
              <a:rPr lang="es-ES" i="1" dirty="0"/>
              <a:t>1.1.39 Regiones industriales</a:t>
            </a:r>
            <a:endParaRPr lang="es-MX" dirty="0"/>
          </a:p>
          <a:p>
            <a:pPr lvl="2"/>
            <a:r>
              <a:rPr lang="es-ES" i="1" dirty="0"/>
              <a:t>1.1.40 Producción e importación de maíz</a:t>
            </a:r>
            <a:endParaRPr lang="es-MX" dirty="0"/>
          </a:p>
          <a:p>
            <a:pPr lvl="2"/>
            <a:r>
              <a:rPr lang="es-ES" i="1" dirty="0"/>
              <a:t>1.1.41 Producción de maíz en el 2007</a:t>
            </a:r>
            <a:endParaRPr lang="es-MX" dirty="0"/>
          </a:p>
          <a:p>
            <a:pPr lvl="2"/>
            <a:r>
              <a:rPr lang="es-ES" i="1" dirty="0"/>
              <a:t>1.1.42 México productor mundial de maíz</a:t>
            </a:r>
            <a:endParaRPr lang="es-MX" dirty="0"/>
          </a:p>
          <a:p>
            <a:pPr lvl="2"/>
            <a:r>
              <a:rPr lang="es-ES" i="1" dirty="0"/>
              <a:t>1.1.43 Dependencias a estados unidos</a:t>
            </a:r>
            <a:endParaRPr lang="es-MX" dirty="0"/>
          </a:p>
          <a:p>
            <a:pPr lvl="2"/>
            <a:r>
              <a:rPr lang="es-ES" i="1" dirty="0"/>
              <a:t>1.1.44 Maíz transgénico</a:t>
            </a:r>
            <a:endParaRPr lang="es-MX" dirty="0"/>
          </a:p>
          <a:p>
            <a:pPr lvl="2"/>
            <a:r>
              <a:rPr lang="es-ES" i="1" dirty="0"/>
              <a:t>1.1.45 Escasez de maíz </a:t>
            </a:r>
            <a:endParaRPr lang="es-MX" dirty="0"/>
          </a:p>
          <a:p>
            <a:pPr lvl="2"/>
            <a:r>
              <a:rPr lang="es-ES" i="1" dirty="0"/>
              <a:t>1.1.46 Agrocombustibles</a:t>
            </a:r>
            <a:endParaRPr lang="es-MX" dirty="0"/>
          </a:p>
          <a:p>
            <a:pPr algn="just">
              <a:lnSpc>
                <a:spcPct val="200000"/>
              </a:lnSpc>
            </a:pPr>
            <a:endParaRPr lang="es-ES_tradnl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just">
              <a:lnSpc>
                <a:spcPct val="200000"/>
              </a:lnSpc>
              <a:buFont typeface="Symbol" charset="2"/>
              <a:buChar char=""/>
            </a:pPr>
            <a:endParaRPr lang="es-MX" dirty="0"/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charset="2"/>
              <a:buChar char=""/>
            </a:pPr>
            <a:endParaRPr lang="es-ES_tradnl" sz="2400" dirty="0">
              <a:solidFill>
                <a:srgbClr val="000000"/>
              </a:solidFill>
              <a:latin typeface="Calibri" charset="0"/>
              <a:ea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59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1048651" name="Title 13"/>
          <p:cNvSpPr txBox="1"/>
          <p:nvPr/>
        </p:nvSpPr>
        <p:spPr>
          <a:xfrm>
            <a:off x="4283968" y="0"/>
            <a:ext cx="4707241" cy="7694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endParaRPr lang="en-US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en-US" sz="12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1048653" name="Rectángulo 7"/>
          <p:cNvSpPr/>
          <p:nvPr/>
        </p:nvSpPr>
        <p:spPr>
          <a:xfrm>
            <a:off x="152791" y="769441"/>
            <a:ext cx="8838417" cy="4605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CAPITULO 1. LA INDUSTRIA MANUFACTURERA</a:t>
            </a:r>
          </a:p>
          <a:p>
            <a:endParaRPr lang="es-MX" dirty="0"/>
          </a:p>
          <a:p>
            <a:endParaRPr lang="es-MX" dirty="0"/>
          </a:p>
          <a:p>
            <a:r>
              <a:rPr lang="es-ES" i="1" dirty="0"/>
              <a:t>1.2 El desarrollo de la industria en Chiapas</a:t>
            </a:r>
            <a:endParaRPr lang="es-MX" dirty="0"/>
          </a:p>
          <a:p>
            <a:r>
              <a:rPr lang="es-ES" i="1" dirty="0"/>
              <a:t>1.2.1 El desarrollo de la industria en Tuxtla Gutiérrez</a:t>
            </a:r>
            <a:endParaRPr lang="es-MX" dirty="0"/>
          </a:p>
          <a:p>
            <a:r>
              <a:rPr lang="es-ES" i="1" dirty="0"/>
              <a:t>1.3 La industria de la cal en Chiapas</a:t>
            </a:r>
            <a:endParaRPr lang="es-MX" dirty="0"/>
          </a:p>
          <a:p>
            <a:r>
              <a:rPr lang="es-ES" i="1" dirty="0"/>
              <a:t>1.3.1 composición de la cal</a:t>
            </a:r>
            <a:endParaRPr lang="es-MX" dirty="0"/>
          </a:p>
          <a:p>
            <a:r>
              <a:rPr lang="es-ES" i="1" dirty="0"/>
              <a:t>1.3.2 Usos frecuentas de la cal</a:t>
            </a:r>
            <a:endParaRPr lang="es-MX" dirty="0"/>
          </a:p>
          <a:p>
            <a:r>
              <a:rPr lang="es-ES" i="1" dirty="0"/>
              <a:t>1.3.3 Daños a la salud por el uso </a:t>
            </a:r>
            <a:endParaRPr lang="es-MX" dirty="0"/>
          </a:p>
          <a:p>
            <a:r>
              <a:rPr lang="es-ES" i="1" dirty="0"/>
              <a:t>1.3.4 Exposición de la cal y espacio social</a:t>
            </a:r>
            <a:endParaRPr lang="es-MX" dirty="0"/>
          </a:p>
          <a:p>
            <a:pPr algn="just">
              <a:lnSpc>
                <a:spcPct val="200000"/>
              </a:lnSpc>
            </a:pPr>
            <a:endParaRPr lang="es-ES_tradnl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just">
              <a:lnSpc>
                <a:spcPct val="200000"/>
              </a:lnSpc>
              <a:buFont typeface="Symbol" charset="2"/>
              <a:buChar char=""/>
            </a:pPr>
            <a:endParaRPr lang="es-MX" dirty="0"/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charset="2"/>
              <a:buChar char=""/>
            </a:pPr>
            <a:endParaRPr lang="es-ES_tradnl" sz="2400" dirty="0">
              <a:solidFill>
                <a:srgbClr val="000000"/>
              </a:solidFill>
              <a:latin typeface="Calibri" charset="0"/>
              <a:ea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83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1048651" name="Title 13"/>
          <p:cNvSpPr txBox="1"/>
          <p:nvPr/>
        </p:nvSpPr>
        <p:spPr>
          <a:xfrm>
            <a:off x="4283968" y="0"/>
            <a:ext cx="4707241" cy="7694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endParaRPr lang="en-US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en-US" sz="12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1048653" name="Rectángulo 7"/>
          <p:cNvSpPr/>
          <p:nvPr/>
        </p:nvSpPr>
        <p:spPr>
          <a:xfrm>
            <a:off x="152791" y="769441"/>
            <a:ext cx="8838417" cy="4882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CAPITULO 2. ENFOQUES TEORICO-METODOLOGICOS DEL RIESGO</a:t>
            </a:r>
          </a:p>
          <a:p>
            <a:endParaRPr lang="es-ES" b="1" dirty="0"/>
          </a:p>
          <a:p>
            <a:endParaRPr lang="es-MX" dirty="0"/>
          </a:p>
          <a:p>
            <a:r>
              <a:rPr lang="es-ES" i="1" dirty="0"/>
              <a:t>2.1 Marco histórico</a:t>
            </a:r>
            <a:endParaRPr lang="es-MX" dirty="0"/>
          </a:p>
          <a:p>
            <a:r>
              <a:rPr lang="es-ES" i="1" dirty="0"/>
              <a:t>2.2 Marco teórico</a:t>
            </a:r>
            <a:endParaRPr lang="es-MX" dirty="0"/>
          </a:p>
          <a:p>
            <a:r>
              <a:rPr lang="es-ES" i="1" dirty="0"/>
              <a:t>2.2 Marco legal</a:t>
            </a:r>
            <a:endParaRPr lang="es-MX" dirty="0"/>
          </a:p>
          <a:p>
            <a:r>
              <a:rPr lang="es-ES" i="1" dirty="0"/>
              <a:t>2.3 Análisis del riesgo social- enfoques teóricos.</a:t>
            </a:r>
            <a:endParaRPr lang="es-MX" dirty="0"/>
          </a:p>
          <a:p>
            <a:r>
              <a:rPr lang="es-ES" i="1" dirty="0"/>
              <a:t>2.4 Ciencias sociales y el riesgo</a:t>
            </a:r>
            <a:endParaRPr lang="es-MX" dirty="0"/>
          </a:p>
          <a:p>
            <a:r>
              <a:rPr lang="es-ES" i="1" dirty="0"/>
              <a:t>2.4.1 La sociedad y el riesgo</a:t>
            </a:r>
            <a:r>
              <a:rPr lang="es-ES" dirty="0"/>
              <a:t> </a:t>
            </a:r>
            <a:r>
              <a:rPr lang="es-ES" i="1" dirty="0"/>
              <a:t>Ulrich Beck</a:t>
            </a:r>
            <a:endParaRPr lang="es-MX" dirty="0"/>
          </a:p>
          <a:p>
            <a:r>
              <a:rPr lang="es-ES" i="1" dirty="0"/>
              <a:t>2.4.2 El riesgo en la sociedad Anthony Giddens y Niklas Luhmann</a:t>
            </a:r>
            <a:endParaRPr lang="es-MX" dirty="0"/>
          </a:p>
          <a:p>
            <a:r>
              <a:rPr lang="es-ES" i="1" dirty="0"/>
              <a:t>2.4.3 La cultura del riesgo Mary Douglas</a:t>
            </a:r>
            <a:endParaRPr lang="es-MX" dirty="0"/>
          </a:p>
          <a:p>
            <a:pPr algn="just">
              <a:lnSpc>
                <a:spcPct val="200000"/>
              </a:lnSpc>
            </a:pPr>
            <a:endParaRPr lang="es-ES_tradnl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algn="just">
              <a:lnSpc>
                <a:spcPct val="200000"/>
              </a:lnSpc>
              <a:buFont typeface="Symbol" charset="2"/>
              <a:buChar char=""/>
            </a:pPr>
            <a:endParaRPr lang="es-MX" dirty="0"/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charset="2"/>
              <a:buChar char=""/>
            </a:pPr>
            <a:endParaRPr lang="es-ES_tradnl" sz="2400" dirty="0">
              <a:solidFill>
                <a:srgbClr val="000000"/>
              </a:solidFill>
              <a:latin typeface="Calibri" charset="0"/>
              <a:ea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09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10 Forma libre"/>
          <p:cNvSpPr/>
          <p:nvPr/>
        </p:nvSpPr>
        <p:spPr>
          <a:xfrm rot="5400000">
            <a:off x="4695041" y="-1792093"/>
            <a:ext cx="2721501" cy="6151491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601" name="10 Forma libre"/>
          <p:cNvSpPr/>
          <p:nvPr/>
        </p:nvSpPr>
        <p:spPr>
          <a:xfrm>
            <a:off x="-90133" y="-60247"/>
            <a:ext cx="3054434" cy="6896100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1048602" name="Rectangle 4"/>
          <p:cNvSpPr>
            <a:spLocks noChangeArrowheads="1"/>
          </p:cNvSpPr>
          <p:nvPr/>
        </p:nvSpPr>
        <p:spPr bwMode="auto">
          <a:xfrm>
            <a:off x="2364695" y="222692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048603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450708" tIns="46023" rIns="363423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048604" name="Rectangle 9"/>
          <p:cNvSpPr>
            <a:spLocks noChangeArrowheads="1"/>
          </p:cNvSpPr>
          <p:nvPr/>
        </p:nvSpPr>
        <p:spPr bwMode="auto">
          <a:xfrm>
            <a:off x="0" y="125731"/>
            <a:ext cx="246380" cy="662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kumimoji="0" lang="es-E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8605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048606" name="Rectangle 11"/>
          <p:cNvSpPr>
            <a:spLocks noChangeArrowheads="1"/>
          </p:cNvSpPr>
          <p:nvPr/>
        </p:nvSpPr>
        <p:spPr bwMode="auto">
          <a:xfrm>
            <a:off x="0" y="1002031"/>
            <a:ext cx="246380" cy="662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s-E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8607" name="19 Forma libre"/>
          <p:cNvSpPr/>
          <p:nvPr/>
        </p:nvSpPr>
        <p:spPr>
          <a:xfrm>
            <a:off x="3032845" y="0"/>
            <a:ext cx="6111155" cy="1054476"/>
          </a:xfrm>
          <a:custGeom>
            <a:avLst/>
            <a:gdLst>
              <a:gd name="connsiteX0" fmla="*/ 0 w 1764631"/>
              <a:gd name="connsiteY0" fmla="*/ 465221 h 465221"/>
              <a:gd name="connsiteX1" fmla="*/ 0 w 1764631"/>
              <a:gd name="connsiteY1" fmla="*/ 0 h 465221"/>
              <a:gd name="connsiteX2" fmla="*/ 1764631 w 1764631"/>
              <a:gd name="connsiteY2" fmla="*/ 0 h 465221"/>
              <a:gd name="connsiteX3" fmla="*/ 1299410 w 1764631"/>
              <a:gd name="connsiteY3" fmla="*/ 465221 h 465221"/>
              <a:gd name="connsiteX4" fmla="*/ 0 w 1764631"/>
              <a:gd name="connsiteY4" fmla="*/ 465221 h 465221"/>
              <a:gd name="connsiteX0" fmla="*/ 0 w 2647225"/>
              <a:gd name="connsiteY0" fmla="*/ 473172 h 473172"/>
              <a:gd name="connsiteX1" fmla="*/ 0 w 2647225"/>
              <a:gd name="connsiteY1" fmla="*/ 7951 h 473172"/>
              <a:gd name="connsiteX2" fmla="*/ 2647225 w 2647225"/>
              <a:gd name="connsiteY2" fmla="*/ 0 h 473172"/>
              <a:gd name="connsiteX3" fmla="*/ 1299410 w 2647225"/>
              <a:gd name="connsiteY3" fmla="*/ 473172 h 473172"/>
              <a:gd name="connsiteX4" fmla="*/ 0 w 2647225"/>
              <a:gd name="connsiteY4" fmla="*/ 473172 h 473172"/>
              <a:gd name="connsiteX0" fmla="*/ 0 w 2647225"/>
              <a:gd name="connsiteY0" fmla="*/ 473172 h 504977"/>
              <a:gd name="connsiteX1" fmla="*/ 0 w 2647225"/>
              <a:gd name="connsiteY1" fmla="*/ 7951 h 504977"/>
              <a:gd name="connsiteX2" fmla="*/ 2647225 w 2647225"/>
              <a:gd name="connsiteY2" fmla="*/ 0 h 504977"/>
              <a:gd name="connsiteX3" fmla="*/ 2197908 w 2647225"/>
              <a:gd name="connsiteY3" fmla="*/ 504977 h 504977"/>
              <a:gd name="connsiteX4" fmla="*/ 0 w 2647225"/>
              <a:gd name="connsiteY4" fmla="*/ 473172 h 504977"/>
              <a:gd name="connsiteX0" fmla="*/ 0 w 2702884"/>
              <a:gd name="connsiteY0" fmla="*/ 473172 h 504977"/>
              <a:gd name="connsiteX1" fmla="*/ 0 w 2702884"/>
              <a:gd name="connsiteY1" fmla="*/ 7951 h 504977"/>
              <a:gd name="connsiteX2" fmla="*/ 2702884 w 2702884"/>
              <a:gd name="connsiteY2" fmla="*/ 0 h 504977"/>
              <a:gd name="connsiteX3" fmla="*/ 2197908 w 2702884"/>
              <a:gd name="connsiteY3" fmla="*/ 504977 h 504977"/>
              <a:gd name="connsiteX4" fmla="*/ 0 w 2702884"/>
              <a:gd name="connsiteY4" fmla="*/ 473172 h 504977"/>
              <a:gd name="connsiteX0" fmla="*/ 17470 w 2702884"/>
              <a:gd name="connsiteY0" fmla="*/ 320093 h 504977"/>
              <a:gd name="connsiteX1" fmla="*/ 0 w 2702884"/>
              <a:gd name="connsiteY1" fmla="*/ 7951 h 504977"/>
              <a:gd name="connsiteX2" fmla="*/ 2702884 w 2702884"/>
              <a:gd name="connsiteY2" fmla="*/ 0 h 504977"/>
              <a:gd name="connsiteX3" fmla="*/ 2197908 w 2702884"/>
              <a:gd name="connsiteY3" fmla="*/ 504977 h 504977"/>
              <a:gd name="connsiteX4" fmla="*/ 17470 w 2702884"/>
              <a:gd name="connsiteY4" fmla="*/ 320093 h 504977"/>
              <a:gd name="connsiteX0" fmla="*/ 0 w 2702884"/>
              <a:gd name="connsiteY0" fmla="*/ 425791 h 504977"/>
              <a:gd name="connsiteX1" fmla="*/ 0 w 2702884"/>
              <a:gd name="connsiteY1" fmla="*/ 7951 h 504977"/>
              <a:gd name="connsiteX2" fmla="*/ 2702884 w 2702884"/>
              <a:gd name="connsiteY2" fmla="*/ 0 h 504977"/>
              <a:gd name="connsiteX3" fmla="*/ 2197908 w 2702884"/>
              <a:gd name="connsiteY3" fmla="*/ 504977 h 504977"/>
              <a:gd name="connsiteX4" fmla="*/ 0 w 2702884"/>
              <a:gd name="connsiteY4" fmla="*/ 425791 h 504977"/>
              <a:gd name="connsiteX0" fmla="*/ 0 w 2702884"/>
              <a:gd name="connsiteY0" fmla="*/ 425791 h 435727"/>
              <a:gd name="connsiteX1" fmla="*/ 0 w 2702884"/>
              <a:gd name="connsiteY1" fmla="*/ 7951 h 435727"/>
              <a:gd name="connsiteX2" fmla="*/ 2702884 w 2702884"/>
              <a:gd name="connsiteY2" fmla="*/ 0 h 435727"/>
              <a:gd name="connsiteX3" fmla="*/ 2432004 w 2702884"/>
              <a:gd name="connsiteY3" fmla="*/ 435727 h 435727"/>
              <a:gd name="connsiteX4" fmla="*/ 0 w 2702884"/>
              <a:gd name="connsiteY4" fmla="*/ 425791 h 435727"/>
              <a:gd name="connsiteX0" fmla="*/ 0 w 2702884"/>
              <a:gd name="connsiteY0" fmla="*/ 425791 h 425791"/>
              <a:gd name="connsiteX1" fmla="*/ 0 w 2702884"/>
              <a:gd name="connsiteY1" fmla="*/ 7951 h 425791"/>
              <a:gd name="connsiteX2" fmla="*/ 2702884 w 2702884"/>
              <a:gd name="connsiteY2" fmla="*/ 0 h 425791"/>
              <a:gd name="connsiteX3" fmla="*/ 2438992 w 2702884"/>
              <a:gd name="connsiteY3" fmla="*/ 424793 h 425791"/>
              <a:gd name="connsiteX4" fmla="*/ 0 w 2702884"/>
              <a:gd name="connsiteY4" fmla="*/ 425791 h 425791"/>
              <a:gd name="connsiteX0" fmla="*/ 6988 w 2709872"/>
              <a:gd name="connsiteY0" fmla="*/ 425791 h 425791"/>
              <a:gd name="connsiteX1" fmla="*/ 0 w 2709872"/>
              <a:gd name="connsiteY1" fmla="*/ 66267 h 425791"/>
              <a:gd name="connsiteX2" fmla="*/ 2709872 w 2709872"/>
              <a:gd name="connsiteY2" fmla="*/ 0 h 425791"/>
              <a:gd name="connsiteX3" fmla="*/ 2445980 w 2709872"/>
              <a:gd name="connsiteY3" fmla="*/ 424793 h 425791"/>
              <a:gd name="connsiteX4" fmla="*/ 6988 w 2709872"/>
              <a:gd name="connsiteY4" fmla="*/ 425791 h 425791"/>
              <a:gd name="connsiteX0" fmla="*/ 10482 w 2713366"/>
              <a:gd name="connsiteY0" fmla="*/ 425791 h 425791"/>
              <a:gd name="connsiteX1" fmla="*/ 0 w 2713366"/>
              <a:gd name="connsiteY1" fmla="*/ 4306 h 425791"/>
              <a:gd name="connsiteX2" fmla="*/ 2713366 w 2713366"/>
              <a:gd name="connsiteY2" fmla="*/ 0 h 425791"/>
              <a:gd name="connsiteX3" fmla="*/ 2449474 w 2713366"/>
              <a:gd name="connsiteY3" fmla="*/ 424793 h 425791"/>
              <a:gd name="connsiteX4" fmla="*/ 10482 w 2713366"/>
              <a:gd name="connsiteY4" fmla="*/ 425791 h 425791"/>
              <a:gd name="connsiteX0" fmla="*/ 10482 w 2653968"/>
              <a:gd name="connsiteY0" fmla="*/ 421485 h 421485"/>
              <a:gd name="connsiteX1" fmla="*/ 0 w 2653968"/>
              <a:gd name="connsiteY1" fmla="*/ 0 h 421485"/>
              <a:gd name="connsiteX2" fmla="*/ 2653968 w 2653968"/>
              <a:gd name="connsiteY2" fmla="*/ 86813 h 421485"/>
              <a:gd name="connsiteX3" fmla="*/ 2449474 w 2653968"/>
              <a:gd name="connsiteY3" fmla="*/ 420487 h 421485"/>
              <a:gd name="connsiteX4" fmla="*/ 10482 w 2653968"/>
              <a:gd name="connsiteY4" fmla="*/ 421485 h 421485"/>
              <a:gd name="connsiteX0" fmla="*/ 10482 w 2713366"/>
              <a:gd name="connsiteY0" fmla="*/ 422146 h 422146"/>
              <a:gd name="connsiteX1" fmla="*/ 0 w 2713366"/>
              <a:gd name="connsiteY1" fmla="*/ 661 h 422146"/>
              <a:gd name="connsiteX2" fmla="*/ 2713366 w 2713366"/>
              <a:gd name="connsiteY2" fmla="*/ 0 h 422146"/>
              <a:gd name="connsiteX3" fmla="*/ 2449474 w 2713366"/>
              <a:gd name="connsiteY3" fmla="*/ 421148 h 422146"/>
              <a:gd name="connsiteX4" fmla="*/ 10482 w 2713366"/>
              <a:gd name="connsiteY4" fmla="*/ 422146 h 422146"/>
              <a:gd name="connsiteX0" fmla="*/ 10482 w 2713366"/>
              <a:gd name="connsiteY0" fmla="*/ 422146 h 422146"/>
              <a:gd name="connsiteX1" fmla="*/ 0 w 2713366"/>
              <a:gd name="connsiteY1" fmla="*/ 661 h 422146"/>
              <a:gd name="connsiteX2" fmla="*/ 2713366 w 2713366"/>
              <a:gd name="connsiteY2" fmla="*/ 0 h 422146"/>
              <a:gd name="connsiteX3" fmla="*/ 2449474 w 2713366"/>
              <a:gd name="connsiteY3" fmla="*/ 421148 h 422146"/>
              <a:gd name="connsiteX4" fmla="*/ 10482 w 2713366"/>
              <a:gd name="connsiteY4" fmla="*/ 422146 h 422146"/>
              <a:gd name="connsiteX0" fmla="*/ 0 w 2716860"/>
              <a:gd name="connsiteY0" fmla="*/ 422146 h 422146"/>
              <a:gd name="connsiteX1" fmla="*/ 3494 w 2716860"/>
              <a:gd name="connsiteY1" fmla="*/ 661 h 422146"/>
              <a:gd name="connsiteX2" fmla="*/ 2716860 w 2716860"/>
              <a:gd name="connsiteY2" fmla="*/ 0 h 422146"/>
              <a:gd name="connsiteX3" fmla="*/ 2452968 w 2716860"/>
              <a:gd name="connsiteY3" fmla="*/ 421148 h 422146"/>
              <a:gd name="connsiteX4" fmla="*/ 0 w 2716860"/>
              <a:gd name="connsiteY4" fmla="*/ 422146 h 422146"/>
              <a:gd name="connsiteX0" fmla="*/ 0 w 2716860"/>
              <a:gd name="connsiteY0" fmla="*/ 422146 h 422146"/>
              <a:gd name="connsiteX1" fmla="*/ 2089 w 2716860"/>
              <a:gd name="connsiteY1" fmla="*/ 22400 h 422146"/>
              <a:gd name="connsiteX2" fmla="*/ 2716860 w 2716860"/>
              <a:gd name="connsiteY2" fmla="*/ 0 h 422146"/>
              <a:gd name="connsiteX3" fmla="*/ 2452968 w 2716860"/>
              <a:gd name="connsiteY3" fmla="*/ 421148 h 422146"/>
              <a:gd name="connsiteX4" fmla="*/ 0 w 2716860"/>
              <a:gd name="connsiteY4" fmla="*/ 422146 h 422146"/>
              <a:gd name="connsiteX0" fmla="*/ 0 w 2716860"/>
              <a:gd name="connsiteY0" fmla="*/ 424043 h 424043"/>
              <a:gd name="connsiteX1" fmla="*/ 684 w 2716860"/>
              <a:gd name="connsiteY1" fmla="*/ 0 h 424043"/>
              <a:gd name="connsiteX2" fmla="*/ 2716860 w 2716860"/>
              <a:gd name="connsiteY2" fmla="*/ 1897 h 424043"/>
              <a:gd name="connsiteX3" fmla="*/ 2452968 w 2716860"/>
              <a:gd name="connsiteY3" fmla="*/ 423045 h 424043"/>
              <a:gd name="connsiteX4" fmla="*/ 0 w 2716860"/>
              <a:gd name="connsiteY4" fmla="*/ 424043 h 424043"/>
              <a:gd name="connsiteX0" fmla="*/ 0 w 2715451"/>
              <a:gd name="connsiteY0" fmla="*/ 424043 h 424043"/>
              <a:gd name="connsiteX1" fmla="*/ 684 w 2715451"/>
              <a:gd name="connsiteY1" fmla="*/ 0 h 424043"/>
              <a:gd name="connsiteX2" fmla="*/ 2715451 w 2715451"/>
              <a:gd name="connsiteY2" fmla="*/ 1897 h 424043"/>
              <a:gd name="connsiteX3" fmla="*/ 2452968 w 2715451"/>
              <a:gd name="connsiteY3" fmla="*/ 423045 h 424043"/>
              <a:gd name="connsiteX4" fmla="*/ 0 w 2715451"/>
              <a:gd name="connsiteY4" fmla="*/ 424043 h 424043"/>
              <a:gd name="connsiteX0" fmla="*/ 0 w 2687264"/>
              <a:gd name="connsiteY0" fmla="*/ 424043 h 424043"/>
              <a:gd name="connsiteX1" fmla="*/ 684 w 2687264"/>
              <a:gd name="connsiteY1" fmla="*/ 0 h 424043"/>
              <a:gd name="connsiteX2" fmla="*/ 2687264 w 2687264"/>
              <a:gd name="connsiteY2" fmla="*/ 40260 h 424043"/>
              <a:gd name="connsiteX3" fmla="*/ 2452968 w 2687264"/>
              <a:gd name="connsiteY3" fmla="*/ 423045 h 424043"/>
              <a:gd name="connsiteX4" fmla="*/ 0 w 2687264"/>
              <a:gd name="connsiteY4" fmla="*/ 424043 h 424043"/>
              <a:gd name="connsiteX0" fmla="*/ 0 w 2712632"/>
              <a:gd name="connsiteY0" fmla="*/ 424704 h 424704"/>
              <a:gd name="connsiteX1" fmla="*/ 684 w 2712632"/>
              <a:gd name="connsiteY1" fmla="*/ 661 h 424704"/>
              <a:gd name="connsiteX2" fmla="*/ 2712632 w 2712632"/>
              <a:gd name="connsiteY2" fmla="*/ 0 h 424704"/>
              <a:gd name="connsiteX3" fmla="*/ 2452968 w 2712632"/>
              <a:gd name="connsiteY3" fmla="*/ 423706 h 424704"/>
              <a:gd name="connsiteX4" fmla="*/ 0 w 2712632"/>
              <a:gd name="connsiteY4" fmla="*/ 424704 h 42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2632" h="424704">
                <a:moveTo>
                  <a:pt x="0" y="424704"/>
                </a:moveTo>
                <a:cubicBezTo>
                  <a:pt x="1165" y="284209"/>
                  <a:pt x="-481" y="141156"/>
                  <a:pt x="684" y="661"/>
                </a:cubicBezTo>
                <a:lnTo>
                  <a:pt x="2712632" y="0"/>
                </a:lnTo>
                <a:lnTo>
                  <a:pt x="2452968" y="423706"/>
                </a:lnTo>
                <a:lnTo>
                  <a:pt x="0" y="424704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48608" name="Title 13"/>
          <p:cNvSpPr txBox="1"/>
          <p:nvPr/>
        </p:nvSpPr>
        <p:spPr>
          <a:xfrm>
            <a:off x="4200777" y="91639"/>
            <a:ext cx="4930760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endParaRPr lang="en-US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en-US" sz="14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1048609" name="CuadroTexto 23"/>
          <p:cNvSpPr txBox="1"/>
          <p:nvPr/>
        </p:nvSpPr>
        <p:spPr>
          <a:xfrm>
            <a:off x="-1834223" y="550058"/>
            <a:ext cx="6542614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latin typeface="Arial Narrow" pitchFamily="34" charset="0"/>
              </a:rPr>
              <a:t>Sumario</a:t>
            </a:r>
          </a:p>
        </p:txBody>
      </p:sp>
      <p:sp>
        <p:nvSpPr>
          <p:cNvPr id="1048610" name="CuadroTexto 24"/>
          <p:cNvSpPr txBox="1"/>
          <p:nvPr/>
        </p:nvSpPr>
        <p:spPr>
          <a:xfrm>
            <a:off x="1228645" y="1409842"/>
            <a:ext cx="6686710" cy="357020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Objeto de estudio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Planteamiento del problema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Justificación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Objetivo General y Objetivos Particulares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Estado del arte como estudio del objeto ( Marco teórico)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Hipótesis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Capitulo I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Capitulo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1048612" name="CuadroTexto 1"/>
          <p:cNvSpPr txBox="1"/>
          <p:nvPr/>
        </p:nvSpPr>
        <p:spPr>
          <a:xfrm>
            <a:off x="-612576" y="5950403"/>
            <a:ext cx="6336704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latin typeface="Arial Narrow" pitchFamily="34" charset="0"/>
              </a:rPr>
              <a:t>Línea  de Investigación</a:t>
            </a:r>
          </a:p>
        </p:txBody>
      </p:sp>
      <p:sp>
        <p:nvSpPr>
          <p:cNvPr id="1048613" name="Title 13"/>
          <p:cNvSpPr txBox="1"/>
          <p:nvPr/>
        </p:nvSpPr>
        <p:spPr>
          <a:xfrm>
            <a:off x="4304117" y="114443"/>
            <a:ext cx="4707241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endParaRPr lang="en-US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en-US" sz="14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1048614" name="Rectángulo 2"/>
          <p:cNvSpPr/>
          <p:nvPr/>
        </p:nvSpPr>
        <p:spPr>
          <a:xfrm>
            <a:off x="4306299" y="4186888"/>
            <a:ext cx="4572000" cy="156966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>
            <a:spAutoFit/>
          </a:bodyPr>
          <a:lstStyle/>
          <a:p>
            <a:pPr algn="ctr"/>
            <a:r>
              <a:rPr lang="es-MX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MÉTODO CUANTITATIVO</a:t>
            </a:r>
          </a:p>
          <a:p>
            <a:pPr algn="ctr"/>
            <a:r>
              <a:rPr lang="es-MX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ESTUDIO DE TIPO INVESTIGACIÓN EXPERIMENTAL EN TUXTLA GUTIÉRREZ</a:t>
            </a:r>
            <a:r>
              <a:rPr lang="es-ES_tradnl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, CHIAPAS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15" name="Rectángulo 9"/>
          <p:cNvSpPr/>
          <p:nvPr/>
        </p:nvSpPr>
        <p:spPr>
          <a:xfrm>
            <a:off x="4211960" y="1684709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_tradnl" sz="2400" b="1" dirty="0">
                <a:latin typeface="Times New Roman" charset="0"/>
                <a:ea typeface="Calibri" charset="0"/>
              </a:rPr>
              <a:t>1.- Gestión Integral de riesgos.</a:t>
            </a:r>
          </a:p>
          <a:p>
            <a:pPr algn="just"/>
            <a:r>
              <a:rPr lang="es-ES_tradnl" sz="2400" b="1" dirty="0">
                <a:latin typeface="Times New Roman" charset="0"/>
                <a:ea typeface="Calibri" charset="0"/>
              </a:rPr>
              <a:t>2.- Construcción social del riesgo. 3.- Daños a la salud por las actividades de la industria caleras Maciel.</a:t>
            </a:r>
            <a:r>
              <a:rPr lang="es-ES_tradnl" sz="2400" dirty="0"/>
              <a:t> </a:t>
            </a:r>
          </a:p>
        </p:txBody>
      </p:sp>
      <p:pic>
        <p:nvPicPr>
          <p:cNvPr id="1026" name="Picture 2" descr="Resultado de imagen de caleras maciel sa de cv&quot;">
            <a:extLst>
              <a:ext uri="{FF2B5EF4-FFF2-40B4-BE49-F238E27FC236}">
                <a16:creationId xmlns="" xmlns:a16="http://schemas.microsoft.com/office/drawing/2014/main" id="{CCE11F37-3858-41AC-8736-7166C32D6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9" y="919508"/>
            <a:ext cx="408763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10 Forma libre"/>
          <p:cNvSpPr/>
          <p:nvPr/>
        </p:nvSpPr>
        <p:spPr>
          <a:xfrm rot="5400000">
            <a:off x="3975152" y="-3937033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1048617" name="CuadroTexto 1"/>
          <p:cNvSpPr txBox="1"/>
          <p:nvPr/>
        </p:nvSpPr>
        <p:spPr>
          <a:xfrm>
            <a:off x="4283968" y="6150061"/>
            <a:ext cx="6336704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latin typeface="Arial Narrow" pitchFamily="34" charset="0"/>
              </a:rPr>
              <a:t>Objeto de estudio</a:t>
            </a:r>
          </a:p>
        </p:txBody>
      </p:sp>
      <p:sp>
        <p:nvSpPr>
          <p:cNvPr id="1048618" name="Title 13"/>
          <p:cNvSpPr txBox="1"/>
          <p:nvPr/>
        </p:nvSpPr>
        <p:spPr>
          <a:xfrm>
            <a:off x="4275262" y="3750"/>
            <a:ext cx="4707241" cy="7386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endParaRPr lang="en-US" sz="1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en-US" sz="12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1048622" name="CuadroTexto 17"/>
          <p:cNvSpPr txBox="1"/>
          <p:nvPr/>
        </p:nvSpPr>
        <p:spPr>
          <a:xfrm>
            <a:off x="6535282" y="4261564"/>
            <a:ext cx="1513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  <a:p>
            <a:r>
              <a:rPr lang="es-ES_tradnl" dirty="0"/>
              <a:t>Contaminante</a:t>
            </a:r>
          </a:p>
        </p:txBody>
      </p:sp>
      <p:sp>
        <p:nvSpPr>
          <p:cNvPr id="1048623" name="CuadroTexto 19"/>
          <p:cNvSpPr txBox="1"/>
          <p:nvPr/>
        </p:nvSpPr>
        <p:spPr>
          <a:xfrm>
            <a:off x="2176915" y="4382292"/>
            <a:ext cx="1472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Riesgo a la salud pública</a:t>
            </a:r>
          </a:p>
        </p:txBody>
      </p:sp>
      <p:sp>
        <p:nvSpPr>
          <p:cNvPr id="1048626" name="Rectángulo 22"/>
          <p:cNvSpPr/>
          <p:nvPr/>
        </p:nvSpPr>
        <p:spPr>
          <a:xfrm>
            <a:off x="358677" y="4222139"/>
            <a:ext cx="16800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Times New Roman" charset="0"/>
                <a:ea typeface="Arial" charset="0"/>
              </a:rPr>
              <a:t>Incumplimiento en la aplicación de la </a:t>
            </a:r>
          </a:p>
          <a:p>
            <a:r>
              <a:rPr lang="es-MX" dirty="0">
                <a:latin typeface="Times New Roman" charset="0"/>
                <a:ea typeface="Arial" charset="0"/>
              </a:rPr>
              <a:t>normatividad ambiental </a:t>
            </a:r>
            <a:endParaRPr lang="es-ES_tradnl" dirty="0"/>
          </a:p>
        </p:txBody>
      </p:sp>
      <p:pic>
        <p:nvPicPr>
          <p:cNvPr id="2050" name="Picture 2" descr="Resultado de imagen de caleras maciel sa de cv&quot;">
            <a:extLst>
              <a:ext uri="{FF2B5EF4-FFF2-40B4-BE49-F238E27FC236}">
                <a16:creationId xmlns="" xmlns:a16="http://schemas.microsoft.com/office/drawing/2014/main" id="{C21A2AFA-0DB1-4390-B909-B75D164C8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55" y="1426552"/>
            <a:ext cx="1680031" cy="260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uadroTexto 17">
            <a:extLst>
              <a:ext uri="{FF2B5EF4-FFF2-40B4-BE49-F238E27FC236}">
                <a16:creationId xmlns="" xmlns:a16="http://schemas.microsoft.com/office/drawing/2014/main" id="{7171E1FB-E5C6-4554-8851-56082493DE6D}"/>
              </a:ext>
            </a:extLst>
          </p:cNvPr>
          <p:cNvSpPr txBox="1"/>
          <p:nvPr/>
        </p:nvSpPr>
        <p:spPr>
          <a:xfrm>
            <a:off x="4181398" y="4037473"/>
            <a:ext cx="1753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/>
          </a:p>
          <a:p>
            <a:r>
              <a:rPr lang="es-ES_tradnl" dirty="0"/>
              <a:t>Construcción social del riesgo</a:t>
            </a:r>
          </a:p>
        </p:txBody>
      </p:sp>
      <p:pic>
        <p:nvPicPr>
          <p:cNvPr id="2052" name="Picture 4" descr="Resultado de imagen de caleras maciel sa de cv&quot;">
            <a:extLst>
              <a:ext uri="{FF2B5EF4-FFF2-40B4-BE49-F238E27FC236}">
                <a16:creationId xmlns="" xmlns:a16="http://schemas.microsoft.com/office/drawing/2014/main" id="{63EC9292-2398-4E5F-B941-6C1F7383A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785" y="1426552"/>
            <a:ext cx="1680031" cy="260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de caleras maciel sa de cv&quot;">
            <a:extLst>
              <a:ext uri="{FF2B5EF4-FFF2-40B4-BE49-F238E27FC236}">
                <a16:creationId xmlns="" xmlns:a16="http://schemas.microsoft.com/office/drawing/2014/main" id="{BCDB3ADB-DBEC-4D2E-90DB-CE32D3DED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370" y="1418715"/>
            <a:ext cx="1753328" cy="260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de caleras maciel sa de cv&quot;">
            <a:extLst>
              <a:ext uri="{FF2B5EF4-FFF2-40B4-BE49-F238E27FC236}">
                <a16:creationId xmlns="" xmlns:a16="http://schemas.microsoft.com/office/drawing/2014/main" id="{5371EF3F-6E8C-4CC4-B906-300DD1D26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53" y="1429880"/>
            <a:ext cx="1901844" cy="261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1F19F8BF-060B-40AB-8B23-5D123EE6FC99}"/>
              </a:ext>
            </a:extLst>
          </p:cNvPr>
          <p:cNvSpPr/>
          <p:nvPr/>
        </p:nvSpPr>
        <p:spPr>
          <a:xfrm>
            <a:off x="1619672" y="54186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/>
              <a:t>Cabe definir la contaminación como la introducción en el medio ambiente de sustancias o energía cuyos efectos ponen en peligro la salud humana (UN; 2017).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1048629" name="CuadroTexto 1"/>
          <p:cNvSpPr txBox="1"/>
          <p:nvPr/>
        </p:nvSpPr>
        <p:spPr>
          <a:xfrm>
            <a:off x="3631657" y="5958549"/>
            <a:ext cx="6336704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latin typeface="Arial Narrow" pitchFamily="34" charset="0"/>
              </a:rPr>
              <a:t>Planteamiento del Problema</a:t>
            </a:r>
          </a:p>
        </p:txBody>
      </p:sp>
      <p:sp>
        <p:nvSpPr>
          <p:cNvPr id="1048630" name="Title 13"/>
          <p:cNvSpPr txBox="1"/>
          <p:nvPr/>
        </p:nvSpPr>
        <p:spPr>
          <a:xfrm>
            <a:off x="4446389" y="210796"/>
            <a:ext cx="4707241" cy="7694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ctr"/>
            <a:endParaRPr lang="en-US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12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1048631" name="Rectángulo 2"/>
          <p:cNvSpPr/>
          <p:nvPr/>
        </p:nvSpPr>
        <p:spPr>
          <a:xfrm>
            <a:off x="8775" y="1110383"/>
            <a:ext cx="881169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>
                <a:latin typeface="Times New Roman" charset="0"/>
                <a:ea typeface="Arial" charset="0"/>
                <a:cs typeface="Arial" charset="0"/>
              </a:rPr>
              <a:t> </a:t>
            </a:r>
            <a:r>
              <a:rPr lang="es-ES" sz="3200" dirty="0" smtClean="0"/>
              <a:t>¿Cuáles son las </a:t>
            </a:r>
            <a:r>
              <a:rPr lang="es-ES" sz="3200" dirty="0"/>
              <a:t>acciones </a:t>
            </a:r>
            <a:r>
              <a:rPr lang="es-ES" sz="3200" dirty="0" smtClean="0"/>
              <a:t>que realiza </a:t>
            </a:r>
            <a:r>
              <a:rPr lang="es-ES" sz="3200" dirty="0"/>
              <a:t>la industria caleras Maciel y las condiciones socialmente construidas las que contribuyen a la alteración de la salud pública, debido a la liberación de sustancias en el aire y el agua en la colonia Chiapas solidario?</a:t>
            </a:r>
            <a:endParaRPr lang="es-MX" sz="3200" dirty="0"/>
          </a:p>
          <a:p>
            <a:pPr algn="just">
              <a:spcAft>
                <a:spcPts val="0"/>
              </a:spcAft>
            </a:pPr>
            <a:endParaRPr lang="es-ES_tradnl" sz="2400" dirty="0">
              <a:effectLst/>
              <a:latin typeface="Calibri" charset="0"/>
              <a:ea typeface="Calibri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1048629" name="CuadroTexto 1"/>
          <p:cNvSpPr txBox="1"/>
          <p:nvPr/>
        </p:nvSpPr>
        <p:spPr>
          <a:xfrm>
            <a:off x="3631657" y="5958549"/>
            <a:ext cx="6336704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latin typeface="Arial Narrow" pitchFamily="34" charset="0"/>
              </a:rPr>
              <a:t>Justificación</a:t>
            </a:r>
          </a:p>
        </p:txBody>
      </p:sp>
      <p:sp>
        <p:nvSpPr>
          <p:cNvPr id="1048630" name="Title 13"/>
          <p:cNvSpPr txBox="1"/>
          <p:nvPr/>
        </p:nvSpPr>
        <p:spPr>
          <a:xfrm>
            <a:off x="4446389" y="210796"/>
            <a:ext cx="4707241" cy="7694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pPr algn="ctr"/>
            <a:endParaRPr lang="en-US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12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1048631" name="Rectángulo 2"/>
          <p:cNvSpPr/>
          <p:nvPr/>
        </p:nvSpPr>
        <p:spPr>
          <a:xfrm>
            <a:off x="1137265" y="2678140"/>
            <a:ext cx="60990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MX" sz="2800" dirty="0">
                <a:latin typeface="Times New Roman" charset="0"/>
                <a:ea typeface="Arial" charset="0"/>
                <a:cs typeface="Arial" charset="0"/>
              </a:rPr>
              <a:t> Personal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s-MX" sz="2800" dirty="0">
              <a:latin typeface="Times New Roman" charset="0"/>
              <a:ea typeface="Arial" charset="0"/>
              <a:cs typeface="Arial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MX" sz="2800" dirty="0">
                <a:effectLst/>
                <a:latin typeface="Times New Roman" charset="0"/>
                <a:ea typeface="Calibri" charset="0"/>
                <a:cs typeface="Arial" charset="0"/>
              </a:rPr>
              <a:t>Social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s-MX" sz="2800" dirty="0">
              <a:effectLst/>
              <a:latin typeface="Times New Roman" charset="0"/>
              <a:ea typeface="Calibri" charset="0"/>
              <a:cs typeface="Arial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MX" sz="2800" dirty="0">
                <a:latin typeface="Times New Roman" charset="0"/>
                <a:ea typeface="Calibri" charset="0"/>
                <a:cs typeface="Arial" charset="0"/>
              </a:rPr>
              <a:t>Profesional</a:t>
            </a:r>
            <a:endParaRPr lang="es-ES_tradnl" sz="2400" dirty="0">
              <a:effectLst/>
              <a:latin typeface="Calibri" charset="0"/>
              <a:ea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07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10 Forma libre"/>
          <p:cNvSpPr/>
          <p:nvPr/>
        </p:nvSpPr>
        <p:spPr>
          <a:xfrm rot="5400000">
            <a:off x="3975151" y="-3972094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1048639" name="Título 1"/>
          <p:cNvSpPr txBox="1"/>
          <p:nvPr/>
        </p:nvSpPr>
        <p:spPr>
          <a:xfrm>
            <a:off x="467544" y="1484784"/>
            <a:ext cx="7200800" cy="527720"/>
          </a:xfrm>
          <a:prstGeom prst="rect">
            <a:avLst/>
          </a:prstGeom>
        </p:spPr>
        <p:txBody>
          <a:bodyPr>
            <a:normAutofit fontScale="78864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Objetivo General</a:t>
            </a:r>
          </a:p>
        </p:txBody>
      </p:sp>
      <p:sp>
        <p:nvSpPr>
          <p:cNvPr id="1048640" name="Title 13"/>
          <p:cNvSpPr txBox="1"/>
          <p:nvPr/>
        </p:nvSpPr>
        <p:spPr>
          <a:xfrm>
            <a:off x="4283968" y="1942"/>
            <a:ext cx="4707241" cy="8925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endParaRPr lang="en-US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en-US" sz="14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</a:t>
            </a:r>
            <a:r>
              <a:rPr lang="en-US" sz="18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</p:txBody>
      </p:sp>
      <p:sp>
        <p:nvSpPr>
          <p:cNvPr id="1048641" name="Rectángulo 2"/>
          <p:cNvSpPr/>
          <p:nvPr/>
        </p:nvSpPr>
        <p:spPr>
          <a:xfrm>
            <a:off x="1547664" y="2564904"/>
            <a:ext cx="65527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/>
              <a:t>Explorar como por las actividades que realiza la industria caleras Maciel construye el riesgo a la salud a los habitantes de la colonia Chiapas solidario.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10 Forma libre"/>
          <p:cNvSpPr/>
          <p:nvPr/>
        </p:nvSpPr>
        <p:spPr>
          <a:xfrm rot="5400000">
            <a:off x="3975152" y="-3902920"/>
            <a:ext cx="1202473" cy="9135224"/>
          </a:xfrm>
          <a:custGeom>
            <a:avLst/>
            <a:gdLst>
              <a:gd name="connsiteX0" fmla="*/ 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0 w 4248150"/>
              <a:gd name="connsiteY5" fmla="*/ 0 h 6858000"/>
              <a:gd name="connsiteX0" fmla="*/ 1238250 w 4248150"/>
              <a:gd name="connsiteY0" fmla="*/ 857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38250 w 4248150"/>
              <a:gd name="connsiteY5" fmla="*/ 85725 h 6858000"/>
              <a:gd name="connsiteX0" fmla="*/ 895350 w 4248150"/>
              <a:gd name="connsiteY0" fmla="*/ 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0 h 6858000"/>
              <a:gd name="connsiteX0" fmla="*/ 1276350 w 4248150"/>
              <a:gd name="connsiteY0" fmla="*/ 26670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276350 w 4248150"/>
              <a:gd name="connsiteY5" fmla="*/ 266700 h 6858000"/>
              <a:gd name="connsiteX0" fmla="*/ 1000125 w 4248150"/>
              <a:gd name="connsiteY0" fmla="*/ 171450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1000125 w 4248150"/>
              <a:gd name="connsiteY5" fmla="*/ 171450 h 6858000"/>
              <a:gd name="connsiteX0" fmla="*/ 895350 w 4248150"/>
              <a:gd name="connsiteY0" fmla="*/ 9525 h 6858000"/>
              <a:gd name="connsiteX1" fmla="*/ 2847975 w 4248150"/>
              <a:gd name="connsiteY1" fmla="*/ 0 h 6858000"/>
              <a:gd name="connsiteX2" fmla="*/ 4248150 w 4248150"/>
              <a:gd name="connsiteY2" fmla="*/ 2457450 h 6858000"/>
              <a:gd name="connsiteX3" fmla="*/ 2819400 w 4248150"/>
              <a:gd name="connsiteY3" fmla="*/ 6858000 h 6858000"/>
              <a:gd name="connsiteX4" fmla="*/ 0 w 4248150"/>
              <a:gd name="connsiteY4" fmla="*/ 6858000 h 6858000"/>
              <a:gd name="connsiteX5" fmla="*/ 895350 w 4248150"/>
              <a:gd name="connsiteY5" fmla="*/ 9525 h 68580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114300 w 3352800"/>
              <a:gd name="connsiteY4" fmla="*/ 6896100 h 6896100"/>
              <a:gd name="connsiteX5" fmla="*/ 0 w 3352800"/>
              <a:gd name="connsiteY5" fmla="*/ 9525 h 6896100"/>
              <a:gd name="connsiteX0" fmla="*/ 0 w 3352800"/>
              <a:gd name="connsiteY0" fmla="*/ 9525 h 6896100"/>
              <a:gd name="connsiteX1" fmla="*/ 1952625 w 3352800"/>
              <a:gd name="connsiteY1" fmla="*/ 0 h 6896100"/>
              <a:gd name="connsiteX2" fmla="*/ 3352800 w 3352800"/>
              <a:gd name="connsiteY2" fmla="*/ 2457450 h 6896100"/>
              <a:gd name="connsiteX3" fmla="*/ 1924050 w 3352800"/>
              <a:gd name="connsiteY3" fmla="*/ 6858000 h 6896100"/>
              <a:gd name="connsiteX4" fmla="*/ 9525 w 3352800"/>
              <a:gd name="connsiteY4" fmla="*/ 6896100 h 6896100"/>
              <a:gd name="connsiteX5" fmla="*/ 0 w 3352800"/>
              <a:gd name="connsiteY5" fmla="*/ 9525 h 6896100"/>
              <a:gd name="connsiteX0" fmla="*/ 0 w 3371849"/>
              <a:gd name="connsiteY0" fmla="*/ 9525 h 6896100"/>
              <a:gd name="connsiteX1" fmla="*/ 1952625 w 3371849"/>
              <a:gd name="connsiteY1" fmla="*/ 0 h 6896100"/>
              <a:gd name="connsiteX2" fmla="*/ 3371849 w 3371849"/>
              <a:gd name="connsiteY2" fmla="*/ 2143125 h 6896100"/>
              <a:gd name="connsiteX3" fmla="*/ 1924050 w 3371849"/>
              <a:gd name="connsiteY3" fmla="*/ 6858000 h 6896100"/>
              <a:gd name="connsiteX4" fmla="*/ 9525 w 3371849"/>
              <a:gd name="connsiteY4" fmla="*/ 6896100 h 6896100"/>
              <a:gd name="connsiteX5" fmla="*/ 0 w 3371849"/>
              <a:gd name="connsiteY5" fmla="*/ 9525 h 6896100"/>
              <a:gd name="connsiteX0" fmla="*/ 0 w 3400423"/>
              <a:gd name="connsiteY0" fmla="*/ 9525 h 6896100"/>
              <a:gd name="connsiteX1" fmla="*/ 1952625 w 3400423"/>
              <a:gd name="connsiteY1" fmla="*/ 0 h 6896100"/>
              <a:gd name="connsiteX2" fmla="*/ 3400423 w 3400423"/>
              <a:gd name="connsiteY2" fmla="*/ 2371725 h 6896100"/>
              <a:gd name="connsiteX3" fmla="*/ 1924050 w 3400423"/>
              <a:gd name="connsiteY3" fmla="*/ 6858000 h 6896100"/>
              <a:gd name="connsiteX4" fmla="*/ 9525 w 3400423"/>
              <a:gd name="connsiteY4" fmla="*/ 6896100 h 6896100"/>
              <a:gd name="connsiteX5" fmla="*/ 0 w 3400423"/>
              <a:gd name="connsiteY5" fmla="*/ 9525 h 6896100"/>
              <a:gd name="connsiteX0" fmla="*/ 0 w 3054433"/>
              <a:gd name="connsiteY0" fmla="*/ 9525 h 6896100"/>
              <a:gd name="connsiteX1" fmla="*/ 1952625 w 3054433"/>
              <a:gd name="connsiteY1" fmla="*/ 0 h 6896100"/>
              <a:gd name="connsiteX2" fmla="*/ 3054433 w 3054433"/>
              <a:gd name="connsiteY2" fmla="*/ 1753887 h 6896100"/>
              <a:gd name="connsiteX3" fmla="*/ 1924050 w 3054433"/>
              <a:gd name="connsiteY3" fmla="*/ 6858000 h 6896100"/>
              <a:gd name="connsiteX4" fmla="*/ 9525 w 3054433"/>
              <a:gd name="connsiteY4" fmla="*/ 6896100 h 6896100"/>
              <a:gd name="connsiteX5" fmla="*/ 0 w 3054433"/>
              <a:gd name="connsiteY5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433" h="6896100">
                <a:moveTo>
                  <a:pt x="0" y="9525"/>
                </a:moveTo>
                <a:lnTo>
                  <a:pt x="1952625" y="0"/>
                </a:lnTo>
                <a:lnTo>
                  <a:pt x="3054433" y="1753887"/>
                </a:lnTo>
                <a:lnTo>
                  <a:pt x="1924050" y="6858000"/>
                </a:lnTo>
                <a:lnTo>
                  <a:pt x="9525" y="6896100"/>
                </a:lnTo>
                <a:lnTo>
                  <a:pt x="0" y="9525"/>
                </a:lnTo>
                <a:close/>
              </a:path>
            </a:pathLst>
          </a:custGeom>
          <a:gradFill flip="none" rotWithShape="1">
            <a:gsLst>
              <a:gs pos="44000">
                <a:schemeClr val="bg1">
                  <a:lumMod val="95000"/>
                  <a:alpha val="40000"/>
                </a:schemeClr>
              </a:gs>
              <a:gs pos="75000">
                <a:schemeClr val="bg1">
                  <a:lumMod val="85000"/>
                </a:schemeClr>
              </a:gs>
              <a:gs pos="92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MX">
              <a:solidFill>
                <a:schemeClr val="lt1"/>
              </a:solidFill>
            </a:endParaRPr>
          </a:p>
        </p:txBody>
      </p:sp>
      <p:sp>
        <p:nvSpPr>
          <p:cNvPr id="1048643" name="Título 1"/>
          <p:cNvSpPr txBox="1"/>
          <p:nvPr/>
        </p:nvSpPr>
        <p:spPr>
          <a:xfrm>
            <a:off x="-1188641" y="136972"/>
            <a:ext cx="6940039" cy="52772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Objetivos Particulares</a:t>
            </a:r>
          </a:p>
        </p:txBody>
      </p:sp>
      <p:sp>
        <p:nvSpPr>
          <p:cNvPr id="1048644" name="Title 13"/>
          <p:cNvSpPr txBox="1"/>
          <p:nvPr/>
        </p:nvSpPr>
        <p:spPr>
          <a:xfrm>
            <a:off x="4283968" y="16112"/>
            <a:ext cx="4707241" cy="7694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endParaRPr lang="en-US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en-US" sz="12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1048645" name="Rectángulo 2"/>
          <p:cNvSpPr/>
          <p:nvPr/>
        </p:nvSpPr>
        <p:spPr>
          <a:xfrm>
            <a:off x="301040" y="1345918"/>
            <a:ext cx="85506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MX" sz="2800" dirty="0"/>
              <a:t>Verificar quienes son los principales actores sociales involucrados en la construcción del riesgo a la salud en </a:t>
            </a:r>
            <a:r>
              <a:rPr lang="es-MX" sz="2800" dirty="0" smtClean="0"/>
              <a:t>la industria </a:t>
            </a:r>
            <a:r>
              <a:rPr lang="es-MX" sz="2800" dirty="0"/>
              <a:t>de Caleras Maciel.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MX" sz="2800" dirty="0"/>
              <a:t>Explorar como los pobladores que están asentados en las inmediaciones de la industria de la calera contribuyen a la construcción de su riesgo.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MX" sz="2800" dirty="0"/>
              <a:t>Describir cuales son las acciones y discursos que los habitantes de la colonia Chiapas solidario han emprendido o no por los daños que les ocasionan las actividades de la industria calera Maciel en la salud.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3"/>
          <p:cNvSpPr txBox="1"/>
          <p:nvPr/>
        </p:nvSpPr>
        <p:spPr>
          <a:xfrm>
            <a:off x="4283968" y="0"/>
            <a:ext cx="4707241" cy="7694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VE"/>
            </a:defPPr>
            <a:lvl1pPr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2801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59595"/>
                </a:solidFill>
                <a:latin typeface="Source Sans Pro Light" pitchFamily="34" charset="0"/>
              </a:defRPr>
            </a:lvl9pPr>
          </a:lstStyle>
          <a:p>
            <a:endParaRPr lang="en-US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75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en-US" sz="12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GESTIÓN INTEGRAL DE RIESGOS Y PROTECCIÓN CIVIL</a:t>
            </a:r>
          </a:p>
        </p:txBody>
      </p:sp>
      <p:sp>
        <p:nvSpPr>
          <p:cNvPr id="1048656" name="Rectángulo 2"/>
          <p:cNvSpPr/>
          <p:nvPr/>
        </p:nvSpPr>
        <p:spPr>
          <a:xfrm>
            <a:off x="-26509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b="1" dirty="0">
                <a:latin typeface="Times New Roman" charset="0"/>
                <a:ea typeface="Times New Roman" charset="0"/>
                <a:cs typeface="Arial" charset="0"/>
              </a:rPr>
              <a:t>Organismos Internacionales en la Gestión y registro de emisiones y transferencia de contaminantes.</a:t>
            </a:r>
            <a:endParaRPr lang="es-ES_tradnl" sz="1200" dirty="0">
              <a:latin typeface="Calibri" charset="0"/>
              <a:ea typeface="Calibri" charset="0"/>
              <a:cs typeface="Arial" charset="0"/>
            </a:endParaRPr>
          </a:p>
        </p:txBody>
      </p:sp>
      <p:sp>
        <p:nvSpPr>
          <p:cNvPr id="1048657" name="CuadroTexto 3"/>
          <p:cNvSpPr txBox="1"/>
          <p:nvPr/>
        </p:nvSpPr>
        <p:spPr>
          <a:xfrm>
            <a:off x="477603" y="117193"/>
            <a:ext cx="2096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dirty="0"/>
              <a:t>Estado del arte</a:t>
            </a:r>
          </a:p>
        </p:txBody>
      </p:sp>
      <p:pic>
        <p:nvPicPr>
          <p:cNvPr id="3074" name="Picture 2" descr="Resultado de imagen de organismos internacionales en la gestion de contaminantes industriales&quot;">
            <a:extLst>
              <a:ext uri="{FF2B5EF4-FFF2-40B4-BE49-F238E27FC236}">
                <a16:creationId xmlns="" xmlns:a16="http://schemas.microsoft.com/office/drawing/2014/main" id="{034CF896-E190-4F13-B269-AB2569925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43" y="1844824"/>
            <a:ext cx="3833725" cy="443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0664AEE6-CE46-4B1A-A1DB-A67EBB42DBA5}"/>
              </a:ext>
            </a:extLst>
          </p:cNvPr>
          <p:cNvSpPr/>
          <p:nvPr/>
        </p:nvSpPr>
        <p:spPr>
          <a:xfrm>
            <a:off x="6431" y="1468105"/>
            <a:ext cx="4572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ASAMBLEA DE LAS NACIONES UNIDAS SOBRE EL MEDIO AMBIENTE DEL PROGRAMA DE LAS NACIONES UNIDAS PARA EL MEDIO AMBIENTE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OBLIGATORIEDAD DEL RETC</a:t>
            </a:r>
            <a:r>
              <a:rPr lang="es-ES_tradnl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CONVENIO DE ESTOCOLMO Y EL CONVENIO DE ROTTERDAM</a:t>
            </a:r>
            <a:r>
              <a:rPr lang="es-MX" sz="1600" dirty="0">
                <a:latin typeface="Times New Roman" charset="0"/>
                <a:cs typeface="Arial" charset="0"/>
              </a:rPr>
              <a:t>.</a:t>
            </a:r>
            <a:r>
              <a:rPr lang="es-MX" sz="1600" dirty="0">
                <a:latin typeface="Times New Roman" charset="0"/>
                <a:ea typeface="Times New Roman" charset="0"/>
                <a:cs typeface="Arial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ea typeface="Times New Roman" charset="0"/>
              </a:rPr>
              <a:t>MARCO DE SENDAI PARA LA REDUCCIÓN DE RIESGO DE DESASTRE 2015-2030</a:t>
            </a:r>
            <a:r>
              <a:rPr lang="es-ES_tradnl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/>
              <a:t>SECRETARIAS REGIONALES MINISTERIALES DE SALUD</a:t>
            </a:r>
            <a:endParaRPr lang="es-ES_trad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ea typeface="Times New Roman" charset="0"/>
              </a:rPr>
              <a:t>OCDE</a:t>
            </a:r>
            <a:r>
              <a:rPr lang="es-ES_tradnl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ULRICH BECK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ANTHONY GIDDENS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NIKLAS LUHMANN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MARY DOUGLAS</a:t>
            </a:r>
            <a:endParaRPr lang="es-ES_tradnl" sz="1600" dirty="0" smtClean="0"/>
          </a:p>
          <a:p>
            <a:endParaRPr lang="es-ES_trad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  <p:sp>
        <p:nvSpPr>
          <p:cNvPr id="18" name="CuadroTexto 3">
            <a:extLst>
              <a:ext uri="{FF2B5EF4-FFF2-40B4-BE49-F238E27FC236}">
                <a16:creationId xmlns="" xmlns:a16="http://schemas.microsoft.com/office/drawing/2014/main" id="{FFED4574-AB1A-44C0-9DA9-F6BFA9573983}"/>
              </a:ext>
            </a:extLst>
          </p:cNvPr>
          <p:cNvSpPr txBox="1"/>
          <p:nvPr/>
        </p:nvSpPr>
        <p:spPr>
          <a:xfrm>
            <a:off x="449222" y="840450"/>
            <a:ext cx="509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ENFOQUES TEORICO-METODOLOGICOS DEL RIESGO</a:t>
            </a:r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1186</Words>
  <Application>Microsoft Office PowerPoint</Application>
  <PresentationFormat>Presentación en pantalla (4:3)</PresentationFormat>
  <Paragraphs>208</Paragraphs>
  <Slides>18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8" baseType="lpstr">
      <vt:lpstr>Arial</vt:lpstr>
      <vt:lpstr>Arial Black</vt:lpstr>
      <vt:lpstr>Arial Narrow</vt:lpstr>
      <vt:lpstr>Calibri</vt:lpstr>
      <vt:lpstr>Calibri Light</vt:lpstr>
      <vt:lpstr>Source Sans Pro Light</vt:lpstr>
      <vt:lpstr>Symbol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UTE-MANUELITA</dc:creator>
  <cp:lastModifiedBy>pcivil</cp:lastModifiedBy>
  <cp:revision>33</cp:revision>
  <dcterms:created xsi:type="dcterms:W3CDTF">2018-12-28T06:55:01Z</dcterms:created>
  <dcterms:modified xsi:type="dcterms:W3CDTF">2019-12-19T18:25:36Z</dcterms:modified>
</cp:coreProperties>
</file>