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8"/>
  </p:notesMasterIdLst>
  <p:sldIdLst>
    <p:sldId id="270" r:id="rId2"/>
    <p:sldId id="314" r:id="rId3"/>
    <p:sldId id="315" r:id="rId4"/>
    <p:sldId id="276" r:id="rId5"/>
    <p:sldId id="277" r:id="rId6"/>
    <p:sldId id="278" r:id="rId7"/>
    <p:sldId id="279" r:id="rId8"/>
    <p:sldId id="280" r:id="rId9"/>
    <p:sldId id="281" r:id="rId10"/>
    <p:sldId id="322" r:id="rId11"/>
    <p:sldId id="282" r:id="rId12"/>
    <p:sldId id="320" r:id="rId13"/>
    <p:sldId id="291" r:id="rId14"/>
    <p:sldId id="292" r:id="rId15"/>
    <p:sldId id="293" r:id="rId16"/>
    <p:sldId id="318" r:id="rId17"/>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18/12/2019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18/12/2019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3781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18/12/2019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5558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18/12/2019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20255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083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598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7374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2229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6368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007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52235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857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18/12/2019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56226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03341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9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2493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5DE5150-FB7F-4CC3-8543-5E8F127D845C}" type="datetimeFigureOut">
              <a:rPr lang="es-ES" smtClean="0"/>
              <a:t>18/12/2019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3250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5DE5150-FB7F-4CC3-8543-5E8F127D845C}" type="datetimeFigureOut">
              <a:rPr lang="es-ES" smtClean="0"/>
              <a:t>18/12/2019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2165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5DE5150-FB7F-4CC3-8543-5E8F127D845C}" type="datetimeFigureOut">
              <a:rPr lang="es-ES" smtClean="0"/>
              <a:t>18/12/2019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993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5DE5150-FB7F-4CC3-8543-5E8F127D845C}" type="datetimeFigureOut">
              <a:rPr lang="es-ES" smtClean="0"/>
              <a:t>18/12/2019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1761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5DE5150-FB7F-4CC3-8543-5E8F127D845C}" type="datetimeFigureOut">
              <a:rPr lang="es-ES" smtClean="0"/>
              <a:t>18/12/2019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80446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18/12/2019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15919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18/12/2019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22624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DE5150-FB7F-4CC3-8543-5E8F127D845C}" type="datetimeFigureOut">
              <a:rPr lang="es-ES" smtClean="0"/>
              <a:t>18/12/2019</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14229904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3" r:id="rId12"/>
    <p:sldLayoutId id="2147483734" r:id="rId13"/>
    <p:sldLayoutId id="2147483735" r:id="rId14"/>
    <p:sldLayoutId id="2147483736" r:id="rId15"/>
    <p:sldLayoutId id="2147483737" r:id="rId16"/>
    <p:sldLayoutId id="2147483738" r:id="rId17"/>
    <p:sldLayoutId id="2147483739" r:id="rId18"/>
    <p:sldLayoutId id="2147483748" r:id="rId19"/>
    <p:sldLayoutId id="2147483749" r:id="rId20"/>
    <p:sldLayoutId id="2147483750" r:id="rId2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73901" y="1934917"/>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4493" y="-1728817"/>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2055"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309" y="1969657"/>
            <a:ext cx="1784268" cy="1865514"/>
          </a:xfrm>
          <a:prstGeom prst="rect">
            <a:avLst/>
          </a:prstGeom>
          <a:noFill/>
          <a:extLst>
            <a:ext uri="{909E8E84-426E-40DD-AFC4-6F175D3DCCD1}">
              <a14:hiddenFill xmlns:a14="http://schemas.microsoft.com/office/drawing/2010/main">
                <a:solidFill>
                  <a:srgbClr val="FFFFFF"/>
                </a:solidFill>
              </a14:hiddenFill>
            </a:ext>
          </a:extLst>
        </p:spPr>
      </p:pic>
      <p:sp>
        <p:nvSpPr>
          <p:cNvPr id="18" name="5 CuadroTexto"/>
          <p:cNvSpPr txBox="1"/>
          <p:nvPr/>
        </p:nvSpPr>
        <p:spPr>
          <a:xfrm>
            <a:off x="2607884" y="6420463"/>
            <a:ext cx="6488081" cy="400110"/>
          </a:xfrm>
          <a:prstGeom prst="rect">
            <a:avLst/>
          </a:prstGeom>
          <a:noFill/>
          <a:ln w="38100">
            <a:noFill/>
          </a:ln>
        </p:spPr>
        <p:txBody>
          <a:bodyPr wrap="square" rtlCol="0">
            <a:spAutoFit/>
          </a:bodyPr>
          <a:lstStyle/>
          <a:p>
            <a:pPr algn="ctr"/>
            <a:r>
              <a:rPr lang="es-MX" sz="2000" b="1" dirty="0">
                <a:latin typeface="Arial" panose="020B0604020202020204" pitchFamily="34" charset="0"/>
                <a:cs typeface="Arial" panose="020B0604020202020204" pitchFamily="34" charset="0"/>
              </a:rPr>
              <a:t>Tuxtla Gutiérrez, Chiapas; 20 de </a:t>
            </a:r>
            <a:r>
              <a:rPr lang="es-MX" sz="2000" b="1" dirty="0" smtClean="0">
                <a:latin typeface="Arial" panose="020B0604020202020204" pitchFamily="34" charset="0"/>
                <a:cs typeface="Arial" panose="020B0604020202020204" pitchFamily="34" charset="0"/>
              </a:rPr>
              <a:t>Diciembre </a:t>
            </a:r>
            <a:r>
              <a:rPr lang="es-MX" sz="2000" b="1" dirty="0">
                <a:latin typeface="Arial" panose="020B0604020202020204" pitchFamily="34" charset="0"/>
                <a:cs typeface="Arial" panose="020B0604020202020204" pitchFamily="34" charset="0"/>
              </a:rPr>
              <a:t>de 2019</a:t>
            </a:r>
            <a:endParaRPr lang="es-ES" sz="2000" b="1" dirty="0">
              <a:latin typeface="Arial" panose="020B0604020202020204" pitchFamily="34" charset="0"/>
              <a:cs typeface="Arial" panose="020B0604020202020204" pitchFamily="34" charset="0"/>
            </a:endParaRPr>
          </a:p>
        </p:txBody>
      </p:sp>
      <p:sp>
        <p:nvSpPr>
          <p:cNvPr id="19" name="1 Rectángulo"/>
          <p:cNvSpPr/>
          <p:nvPr/>
        </p:nvSpPr>
        <p:spPr>
          <a:xfrm>
            <a:off x="4206827" y="116619"/>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rgbClr val="C00000"/>
                </a:solidFill>
                <a:effectLst>
                  <a:outerShdw blurRad="25400" algn="tl" rotWithShape="0">
                    <a:srgbClr val="000000">
                      <a:alpha val="43000"/>
                    </a:srgbClr>
                  </a:outerShdw>
                </a:effectLst>
                <a:latin typeface="Arial Black" pitchFamily="34" charset="0"/>
              </a:rPr>
              <a:t>MAESTRÍA</a:t>
            </a:r>
          </a:p>
        </p:txBody>
      </p:sp>
      <p:sp>
        <p:nvSpPr>
          <p:cNvPr id="22" name="Title 13"/>
          <p:cNvSpPr txBox="1">
            <a:spLocks/>
          </p:cNvSpPr>
          <p:nvPr/>
        </p:nvSpPr>
        <p:spPr>
          <a:xfrm>
            <a:off x="2844080" y="964400"/>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r>
              <a:rPr lang="en-US" sz="2400" b="1" dirty="0">
                <a:ln w="50800"/>
                <a:solidFill>
                  <a:srgbClr val="C00000"/>
                </a:solidFill>
                <a:latin typeface="Arial Black" pitchFamily="34" charset="0"/>
              </a:rPr>
              <a:t>EN GESTION INTEGRAL DE RIESGOS Y PROTECCIÓN CIVIL.</a:t>
            </a:r>
          </a:p>
        </p:txBody>
      </p:sp>
      <p:sp>
        <p:nvSpPr>
          <p:cNvPr id="17" name="Title 13"/>
          <p:cNvSpPr>
            <a:spLocks noGrp="1"/>
          </p:cNvSpPr>
          <p:nvPr/>
        </p:nvSpPr>
        <p:spPr bwMode="auto">
          <a:xfrm>
            <a:off x="2516572" y="2299575"/>
            <a:ext cx="6599219"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sz="2000" b="1" dirty="0">
                <a:solidFill>
                  <a:srgbClr val="1D202F"/>
                </a:solidFill>
                <a:latin typeface="Arial Black" pitchFamily="34" charset="0"/>
                <a:cs typeface="Arial" pitchFamily="34" charset="0"/>
              </a:rPr>
              <a:t>PROYECTO DE INVESTIGACIÓN</a:t>
            </a:r>
          </a:p>
          <a:p>
            <a:pPr algn="ctr"/>
            <a:endParaRPr lang="en-US" sz="2400" b="1" dirty="0">
              <a:solidFill>
                <a:srgbClr val="1D202F"/>
              </a:solidFill>
              <a:latin typeface="Arial" pitchFamily="34" charset="0"/>
              <a:cs typeface="Arial" pitchFamily="34" charset="0"/>
            </a:endParaRPr>
          </a:p>
          <a:p>
            <a:pPr algn="just"/>
            <a:r>
              <a:rPr lang="es-MX" sz="1600" dirty="0" smtClean="0"/>
              <a:t>LA VULNERABILIDAD ESTRUCTURAL DE LOS EDIFICIOS EXISTENTES EN EL CENTRO DE LA CIUDAD DE TUXTLA GUTIÉRREZ, CON ANTIGÜEDAD MAYOR DE 30 AÑOS.</a:t>
            </a:r>
          </a:p>
          <a:p>
            <a:pPr algn="ctr"/>
            <a:endParaRPr lang="en-US" sz="2000" b="1" dirty="0">
              <a:solidFill>
                <a:schemeClr val="tx1"/>
              </a:solidFill>
              <a:latin typeface="Arial" pitchFamily="34" charset="0"/>
              <a:cs typeface="Arial" pitchFamily="34" charset="0"/>
            </a:endParaRPr>
          </a:p>
          <a:p>
            <a:pPr algn="ctr"/>
            <a:r>
              <a:rPr lang="en-US" sz="2000" b="1" dirty="0">
                <a:solidFill>
                  <a:schemeClr val="tx1"/>
                </a:solidFill>
                <a:latin typeface="Arial" pitchFamily="34" charset="0"/>
                <a:cs typeface="Arial" pitchFamily="34" charset="0"/>
              </a:rPr>
              <a:t>PRESENTA</a:t>
            </a:r>
          </a:p>
          <a:p>
            <a:pPr algn="ctr"/>
            <a:endParaRPr lang="en-US" sz="2000" b="1" dirty="0">
              <a:solidFill>
                <a:schemeClr val="tx1"/>
              </a:solidFill>
              <a:latin typeface="Arial" pitchFamily="34" charset="0"/>
              <a:cs typeface="Arial" pitchFamily="34" charset="0"/>
            </a:endParaRPr>
          </a:p>
          <a:p>
            <a:pPr algn="ctr"/>
            <a:r>
              <a:rPr lang="en-US" sz="1600" b="1" dirty="0" smtClean="0">
                <a:solidFill>
                  <a:schemeClr val="tx1"/>
                </a:solidFill>
                <a:latin typeface="Arial" pitchFamily="34" charset="0"/>
                <a:cs typeface="Arial" pitchFamily="34" charset="0"/>
              </a:rPr>
              <a:t>ING. JOSE RODRIGUEZ CUBA</a:t>
            </a:r>
            <a:endParaRPr lang="en-US" sz="1600" b="1" dirty="0">
              <a:solidFill>
                <a:schemeClr val="tx1"/>
              </a:solidFill>
              <a:latin typeface="Arial" pitchFamily="34" charset="0"/>
              <a:cs typeface="Arial" pitchFamily="34" charset="0"/>
            </a:endParaRPr>
          </a:p>
          <a:p>
            <a:pPr algn="ctr"/>
            <a:endParaRPr lang="en-US" sz="2000" b="1" dirty="0">
              <a:solidFill>
                <a:schemeClr val="tx1"/>
              </a:solidFill>
              <a:latin typeface="Arial" pitchFamily="34" charset="0"/>
              <a:cs typeface="Arial" pitchFamily="34" charset="0"/>
            </a:endParaRPr>
          </a:p>
          <a:p>
            <a:pPr algn="ctr"/>
            <a:endParaRPr lang="en-US" sz="2000" b="1" dirty="0">
              <a:solidFill>
                <a:schemeClr val="tx1"/>
              </a:solidFill>
              <a:latin typeface="Arial" pitchFamily="34" charset="0"/>
              <a:cs typeface="Arial" pitchFamily="34" charset="0"/>
            </a:endParaRPr>
          </a:p>
          <a:p>
            <a:pPr algn="ctr"/>
            <a:endParaRPr lang="en-US" sz="1800" b="1" dirty="0">
              <a:solidFill>
                <a:schemeClr val="tx1"/>
              </a:solidFill>
              <a:latin typeface="Arial" pitchFamily="34" charset="0"/>
              <a:cs typeface="Arial" pitchFamily="34" charset="0"/>
            </a:endParaRPr>
          </a:p>
        </p:txBody>
      </p:sp>
      <p:pic>
        <p:nvPicPr>
          <p:cNvPr id="25"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293819" y="222691"/>
            <a:ext cx="1752758" cy="1572705"/>
          </a:xfrm>
          <a:prstGeom prst="rect">
            <a:avLst/>
          </a:prstGeom>
          <a:noFill/>
        </p:spPr>
      </p:pic>
      <p:pic>
        <p:nvPicPr>
          <p:cNvPr id="2" name="Imagen 1"/>
          <p:cNvPicPr>
            <a:picLocks noChangeAspect="1"/>
          </p:cNvPicPr>
          <p:nvPr/>
        </p:nvPicPr>
        <p:blipFill>
          <a:blip r:embed="rId4"/>
          <a:stretch>
            <a:fillRect/>
          </a:stretch>
        </p:blipFill>
        <p:spPr>
          <a:xfrm>
            <a:off x="309423" y="3955306"/>
            <a:ext cx="1737153" cy="1422636"/>
          </a:xfrm>
          <a:prstGeom prst="rect">
            <a:avLst/>
          </a:prstGeom>
        </p:spPr>
      </p:pic>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2" name="Rectángulo 1"/>
          <p:cNvSpPr/>
          <p:nvPr/>
        </p:nvSpPr>
        <p:spPr>
          <a:xfrm>
            <a:off x="467544" y="1844824"/>
            <a:ext cx="8424936" cy="1754326"/>
          </a:xfrm>
          <a:prstGeom prst="rect">
            <a:avLst/>
          </a:prstGeom>
        </p:spPr>
        <p:txBody>
          <a:bodyPr wrap="square">
            <a:spAutoFit/>
          </a:bodyPr>
          <a:lstStyle/>
          <a:p>
            <a:pPr algn="just"/>
            <a:r>
              <a:rPr lang="es-MX" b="1" dirty="0">
                <a:latin typeface="Arial" panose="020B0604020202020204" pitchFamily="34" charset="0"/>
                <a:cs typeface="Arial" panose="020B0604020202020204" pitchFamily="34" charset="0"/>
              </a:rPr>
              <a:t>Variable </a:t>
            </a:r>
            <a:r>
              <a:rPr lang="es-MX" b="1" dirty="0" smtClean="0">
                <a:latin typeface="Arial" panose="020B0604020202020204" pitchFamily="34" charset="0"/>
                <a:cs typeface="Arial" panose="020B0604020202020204" pitchFamily="34" charset="0"/>
              </a:rPr>
              <a:t>Dependiente</a:t>
            </a:r>
            <a:endParaRPr lang="es-ES" dirty="0" smtClean="0"/>
          </a:p>
          <a:p>
            <a:pPr algn="just"/>
            <a:r>
              <a:rPr lang="es-ES" dirty="0" smtClean="0"/>
              <a:t>Por </a:t>
            </a:r>
            <a:r>
              <a:rPr lang="es-ES" dirty="0"/>
              <a:t>otro lado, los factores con efectos potencialmente positivos en la reducción del deterioro del monumento también se han considerado, estos factores pueden ser la protección urbanística que controla cualquier actuación en el interior y en el entorno de los monumentos, las barreras vegetales que protegen el monumento de la contaminación y las cubiertas de protección que evitan las inclemencias del tiempo. </a:t>
            </a:r>
            <a:endParaRPr lang="es-MX" dirty="0"/>
          </a:p>
        </p:txBody>
      </p:sp>
      <p:sp>
        <p:nvSpPr>
          <p:cNvPr id="4" name="Rectángulo 3"/>
          <p:cNvSpPr/>
          <p:nvPr/>
        </p:nvSpPr>
        <p:spPr>
          <a:xfrm>
            <a:off x="395536" y="3898215"/>
            <a:ext cx="8352928" cy="1726627"/>
          </a:xfrm>
          <a:prstGeom prst="rect">
            <a:avLst/>
          </a:prstGeom>
        </p:spPr>
        <p:txBody>
          <a:bodyPr wrap="square">
            <a:spAutoFit/>
          </a:bodyPr>
          <a:lstStyle/>
          <a:p>
            <a:pPr algn="just">
              <a:lnSpc>
                <a:spcPct val="90000"/>
              </a:lnSpc>
            </a:pPr>
            <a:r>
              <a:rPr lang="es-MX" b="1" dirty="0" smtClean="0">
                <a:latin typeface="Arial" panose="020B0604020202020204" pitchFamily="34" charset="0"/>
                <a:cs typeface="Arial" panose="020B0604020202020204" pitchFamily="34" charset="0"/>
              </a:rPr>
              <a:t>Variable Independiente</a:t>
            </a:r>
            <a:endParaRPr lang="es-ES" dirty="0" smtClean="0"/>
          </a:p>
          <a:p>
            <a:pPr algn="just"/>
            <a:r>
              <a:rPr lang="es-ES" dirty="0" smtClean="0"/>
              <a:t>Cada </a:t>
            </a:r>
            <a:r>
              <a:rPr lang="es-ES" dirty="0"/>
              <a:t>peligro tiene una frecuencia determinada y una intensidad que puede variar en las diferentes ciudades. Las frecuencias e intensidades de los peligros en las ciudades históricas han sido determinadas utilizando una escala relativa, con un máximo de cinco nivele. Estos peligros son superpuestos con el correspondiente valor ponderado del Delphi con el fin de generar tres tipos diferentes de mapas de peligros </a:t>
            </a:r>
            <a:r>
              <a:rPr lang="es-ES" dirty="0" smtClean="0"/>
              <a:t>individuales.</a:t>
            </a:r>
            <a:endParaRPr lang="es-MX" dirty="0"/>
          </a:p>
        </p:txBody>
      </p:sp>
    </p:spTree>
    <p:extLst>
      <p:ext uri="{BB962C8B-B14F-4D97-AF65-F5344CB8AC3E}">
        <p14:creationId xmlns:p14="http://schemas.microsoft.com/office/powerpoint/2010/main" val="1309616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17571" y="1384236"/>
            <a:ext cx="8818925" cy="96464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ESTADO DEL ARTE COMO ESTUDIO DEL OBJETO</a:t>
            </a:r>
          </a:p>
          <a:p>
            <a:r>
              <a:rPr lang="es-MX" sz="2400" b="1" dirty="0">
                <a:latin typeface="Arial" panose="020B0604020202020204" pitchFamily="34" charset="0"/>
                <a:cs typeface="Arial" panose="020B0604020202020204" pitchFamily="34" charset="0"/>
              </a:rPr>
              <a:t>(MARCO TEÓRICO</a:t>
            </a:r>
            <a:r>
              <a:rPr lang="es-MX" sz="2400" b="1" dirty="0" smtClean="0">
                <a:latin typeface="Arial" panose="020B0604020202020204" pitchFamily="34" charset="0"/>
                <a:cs typeface="Arial" panose="020B0604020202020204" pitchFamily="34" charset="0"/>
              </a:rPr>
              <a:t>)</a:t>
            </a:r>
            <a:endParaRPr lang="es-MX" sz="2400" b="1" dirty="0">
              <a:latin typeface="Arial" panose="020B0604020202020204" pitchFamily="34" charset="0"/>
              <a:cs typeface="Arial" panose="020B0604020202020204" pitchFamily="34" charset="0"/>
            </a:endParaRPr>
          </a:p>
        </p:txBody>
      </p:sp>
      <p:sp>
        <p:nvSpPr>
          <p:cNvPr id="8"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395536" y="2636911"/>
            <a:ext cx="8280920" cy="3139321"/>
          </a:xfrm>
          <a:prstGeom prst="rect">
            <a:avLst/>
          </a:prstGeom>
        </p:spPr>
        <p:txBody>
          <a:bodyPr wrap="square">
            <a:spAutoFit/>
          </a:bodyPr>
          <a:lstStyle/>
          <a:p>
            <a:pPr algn="just"/>
            <a:r>
              <a:rPr lang="es-ES" dirty="0"/>
              <a:t>El objetivo de este trabajo es </a:t>
            </a:r>
            <a:r>
              <a:rPr lang="es-ES" dirty="0" smtClean="0"/>
              <a:t>Estudiar </a:t>
            </a:r>
            <a:r>
              <a:rPr lang="es-ES" dirty="0"/>
              <a:t>la vulnerabilidad sísmica de edificios habitacionales de hormigón armado dañados en el sismo del 27 de Febrero de 2010 en la Región Metropolitana y de los inmediatamente vecinos a ellos, de modo de correlacionar algunos índices de vulnerabilidad con el daño producido por el sismo. Para el desarrollo del trabajo se seleccionan 13 edificios por sus significativos daños en el sismo del 27 de Febrero. Completándose una muestra final de 53 edificios que considera a los edificios vecinos de los previamente seleccionados. Se reúnen antecedentes de cada edificio en las respectivas municipalidades y oficinas de cálculo. Finalmente se completa una ficha tipo para cada edificio, donde se normaliza toda la información reunida. Se registran los distintos tipos de daño que tuvieron los </a:t>
            </a:r>
            <a:r>
              <a:rPr lang="es-ES" dirty="0" smtClean="0"/>
              <a:t>Edificios </a:t>
            </a:r>
            <a:r>
              <a:rPr lang="es-ES" dirty="0"/>
              <a:t>de la muestra producto del sismo, y se clasifican de acuerdo a su nivel de daño. </a:t>
            </a:r>
            <a:endParaRPr lang="es-MX" dirty="0"/>
          </a:p>
        </p:txBody>
      </p:sp>
    </p:spTree>
    <p:extLst>
      <p:ext uri="{BB962C8B-B14F-4D97-AF65-F5344CB8AC3E}">
        <p14:creationId xmlns:p14="http://schemas.microsoft.com/office/powerpoint/2010/main" val="309210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17571" y="1086138"/>
            <a:ext cx="8818925" cy="4706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MARCO REFERENCIAL OBJETO DE </a:t>
            </a:r>
            <a:r>
              <a:rPr lang="es-MX" sz="2400" b="1" dirty="0" smtClean="0">
                <a:latin typeface="Arial" panose="020B0604020202020204" pitchFamily="34" charset="0"/>
                <a:cs typeface="Arial" panose="020B0604020202020204" pitchFamily="34" charset="0"/>
              </a:rPr>
              <a:t>ESTUDIO</a:t>
            </a:r>
            <a:endParaRPr lang="es-MX" sz="2400" b="1" dirty="0">
              <a:latin typeface="Arial" panose="020B0604020202020204" pitchFamily="34" charset="0"/>
              <a:cs typeface="Arial" panose="020B0604020202020204" pitchFamily="34" charset="0"/>
            </a:endParaRPr>
          </a:p>
          <a:p>
            <a:endParaRPr lang="es-MX" sz="2400" b="1" dirty="0">
              <a:latin typeface="Arial" panose="020B0604020202020204" pitchFamily="34" charset="0"/>
              <a:cs typeface="Arial" panose="020B0604020202020204" pitchFamily="34" charset="0"/>
            </a:endParaRPr>
          </a:p>
        </p:txBody>
      </p:sp>
      <p:sp>
        <p:nvSpPr>
          <p:cNvPr id="8"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702597" y="1844824"/>
            <a:ext cx="7848872" cy="3416320"/>
          </a:xfrm>
          <a:prstGeom prst="rect">
            <a:avLst/>
          </a:prstGeom>
        </p:spPr>
        <p:txBody>
          <a:bodyPr wrap="square">
            <a:spAutoFit/>
          </a:bodyPr>
          <a:lstStyle/>
          <a:p>
            <a:pPr algn="just"/>
            <a:r>
              <a:rPr lang="es-ES" dirty="0"/>
              <a:t>Se registran los distintos tipos de daño que tuvieron los edificios de la muestra producto del sismo, y se clasifican de acuerdo a su nivel de daño. Los índices calculados son H/T (altura/período), densidades de muro por unidad de piso y peso, índice de </a:t>
            </a:r>
            <a:r>
              <a:rPr lang="es-ES" dirty="0" smtClean="0"/>
              <a:t>vulnerabilidad. Las </a:t>
            </a:r>
            <a:r>
              <a:rPr lang="es-ES" dirty="0"/>
              <a:t>conclusiones de este trabajo indican que los edificios mayormente dañados </a:t>
            </a:r>
            <a:r>
              <a:rPr lang="es-ES" dirty="0" smtClean="0"/>
              <a:t>son </a:t>
            </a:r>
            <a:r>
              <a:rPr lang="es-ES" dirty="0"/>
              <a:t>de construcción reciente, entre los años 2006 y 2008 y todos tienen sobre 18 pisos de altura. Los índices densidad de muro por unidad de piso (</a:t>
            </a:r>
            <a:r>
              <a:rPr lang="es-ES" dirty="0" err="1"/>
              <a:t>dn</a:t>
            </a:r>
            <a:r>
              <a:rPr lang="es-ES" dirty="0"/>
              <a:t>), y densidad de muro por unidad de piso y peso (</a:t>
            </a:r>
            <a:r>
              <a:rPr lang="es-ES" dirty="0" err="1"/>
              <a:t>dnp</a:t>
            </a:r>
            <a:r>
              <a:rPr lang="es-ES" dirty="0"/>
              <a:t>) son menores comparativamente para los edificios con mayor daño que para el resto. Por su parte, los límites </a:t>
            </a:r>
            <a:r>
              <a:rPr lang="es-ES" dirty="0" smtClean="0"/>
              <a:t>que no </a:t>
            </a:r>
            <a:r>
              <a:rPr lang="es-ES" dirty="0"/>
              <a:t>aplican a los edificios de esta muestra. Los edificios con daños </a:t>
            </a:r>
            <a:r>
              <a:rPr lang="es-ES" dirty="0" smtClean="0"/>
              <a:t>entrega </a:t>
            </a:r>
            <a:r>
              <a:rPr lang="es-ES" dirty="0"/>
              <a:t>valores que son posibles de correlacionar con el nivel de daño de los edificios, proponiéndose un límite de 0.64 para evitar daños severos principalmente en edificios sobre 18 pisos de altura.</a:t>
            </a:r>
            <a:endParaRPr lang="es-MX" dirty="0"/>
          </a:p>
        </p:txBody>
      </p:sp>
    </p:spTree>
    <p:extLst>
      <p:ext uri="{BB962C8B-B14F-4D97-AF65-F5344CB8AC3E}">
        <p14:creationId xmlns:p14="http://schemas.microsoft.com/office/powerpoint/2010/main" val="24081444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7572" y="1101080"/>
            <a:ext cx="8458884" cy="8877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400" b="1" dirty="0">
                <a:latin typeface="Arial" panose="020B0604020202020204" pitchFamily="34" charset="0"/>
                <a:cs typeface="Arial" panose="020B0604020202020204" pitchFamily="34" charset="0"/>
              </a:rPr>
              <a:t>Metodología de la Investigación: Paradigma epistémico, perspectiva de investigación, técnicas e </a:t>
            </a:r>
            <a:r>
              <a:rPr lang="es-MX" sz="2400" b="1" dirty="0" smtClean="0">
                <a:latin typeface="Arial" panose="020B0604020202020204" pitchFamily="34" charset="0"/>
                <a:cs typeface="Arial" panose="020B0604020202020204" pitchFamily="34" charset="0"/>
              </a:rPr>
              <a:t>instrumentos</a:t>
            </a:r>
            <a:endParaRPr lang="es-MX" sz="2400" b="1" dirty="0">
              <a:latin typeface="Arial" panose="020B0604020202020204" pitchFamily="34" charset="0"/>
              <a:cs typeface="Arial" panose="020B0604020202020204" pitchFamily="34" charset="0"/>
            </a:endParaRPr>
          </a:p>
        </p:txBody>
      </p:sp>
      <p:sp>
        <p:nvSpPr>
          <p:cNvPr id="9"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2" name="Rectángulo 1"/>
          <p:cNvSpPr/>
          <p:nvPr/>
        </p:nvSpPr>
        <p:spPr>
          <a:xfrm>
            <a:off x="323528" y="1844824"/>
            <a:ext cx="8568952" cy="4524315"/>
          </a:xfrm>
          <a:prstGeom prst="rect">
            <a:avLst/>
          </a:prstGeom>
        </p:spPr>
        <p:txBody>
          <a:bodyPr wrap="square">
            <a:spAutoFit/>
          </a:bodyPr>
          <a:lstStyle/>
          <a:p>
            <a:r>
              <a:rPr lang="es-ES" dirty="0"/>
              <a:t>MICROZONIFICACIÓN DE TUXTLA GUTIÉRREZ</a:t>
            </a:r>
          </a:p>
          <a:p>
            <a:pPr algn="just"/>
            <a:r>
              <a:rPr lang="es-ES" dirty="0" smtClean="0"/>
              <a:t>Se va a coordinar </a:t>
            </a:r>
            <a:r>
              <a:rPr lang="es-ES" dirty="0"/>
              <a:t>a un equipo de especialistas </a:t>
            </a:r>
            <a:r>
              <a:rPr lang="es-ES" dirty="0" smtClean="0"/>
              <a:t>para que determine </a:t>
            </a:r>
            <a:r>
              <a:rPr lang="es-ES" dirty="0"/>
              <a:t>el </a:t>
            </a:r>
            <a:r>
              <a:rPr lang="es-ES" dirty="0" smtClean="0"/>
              <a:t>mapa </a:t>
            </a:r>
            <a:r>
              <a:rPr lang="es-ES" dirty="0"/>
              <a:t>de Microzonificación para la ciudad de Tuxtla Gutiérrez, donde mediante vibración </a:t>
            </a:r>
            <a:r>
              <a:rPr lang="es-ES" dirty="0" smtClean="0"/>
              <a:t>Sísmica </a:t>
            </a:r>
            <a:r>
              <a:rPr lang="es-ES" dirty="0"/>
              <a:t>se </a:t>
            </a:r>
            <a:r>
              <a:rPr lang="es-ES" dirty="0" smtClean="0"/>
              <a:t>analizara </a:t>
            </a:r>
            <a:r>
              <a:rPr lang="es-ES" dirty="0"/>
              <a:t>75 puntos de la ciudad considerando </a:t>
            </a:r>
            <a:r>
              <a:rPr lang="es-ES" dirty="0" smtClean="0"/>
              <a:t>espectros. </a:t>
            </a:r>
            <a:r>
              <a:rPr lang="es-ES" dirty="0"/>
              <a:t>En este trabajo se </a:t>
            </a:r>
            <a:r>
              <a:rPr lang="es-ES" dirty="0" smtClean="0"/>
              <a:t>harán </a:t>
            </a:r>
            <a:r>
              <a:rPr lang="es-ES" dirty="0"/>
              <a:t>adicionalmente </a:t>
            </a:r>
            <a:r>
              <a:rPr lang="es-ES" dirty="0" smtClean="0"/>
              <a:t>para </a:t>
            </a:r>
            <a:r>
              <a:rPr lang="es-ES" dirty="0"/>
              <a:t>la microzonificación en la ciudad de Tuxtla </a:t>
            </a:r>
            <a:r>
              <a:rPr lang="es-ES" dirty="0" smtClean="0"/>
              <a:t>Gutiérrez.</a:t>
            </a:r>
            <a:endParaRPr lang="es-ES" dirty="0"/>
          </a:p>
          <a:p>
            <a:pPr algn="just"/>
            <a:r>
              <a:rPr lang="es-ES" dirty="0"/>
              <a:t>Los trabajos </a:t>
            </a:r>
            <a:r>
              <a:rPr lang="es-ES" dirty="0" smtClean="0"/>
              <a:t>se desarrollara en un </a:t>
            </a:r>
            <a:r>
              <a:rPr lang="es-ES" dirty="0"/>
              <a:t>Mapa de Isoperiodos </a:t>
            </a:r>
            <a:r>
              <a:rPr lang="es-ES" dirty="0" smtClean="0"/>
              <a:t>que se manifestó en </a:t>
            </a:r>
            <a:r>
              <a:rPr lang="es-ES" dirty="0"/>
              <a:t>la ciudad </a:t>
            </a:r>
            <a:r>
              <a:rPr lang="es-ES" dirty="0" smtClean="0"/>
              <a:t>presentado </a:t>
            </a:r>
            <a:r>
              <a:rPr lang="es-ES" dirty="0"/>
              <a:t>un suelo muy homogéneo con tres curvas: 0.15, 0,20 y 0.25. Lo que redunda en un solo espectro para suelo firme con </a:t>
            </a:r>
            <a:r>
              <a:rPr lang="es-ES" dirty="0" smtClean="0"/>
              <a:t>Amortiguamiento </a:t>
            </a:r>
            <a:r>
              <a:rPr lang="es-ES" dirty="0"/>
              <a:t>del 5.0% y con un coeficiente sísmico de 0.60, el cual difiere con otras propuestas que van desde 0.30 y hasta 0.75. Los resultados anteriores muestran lo vulnerable que son las estructuras que se diseñaron previos al Sismo de Villaflores en 1995, donde el Coeficiente Sísmico llegó a un valor de 0.12g, cinco veces menor que el propuesto en los estudios anteriores. Los Estudios de microzonificación para la ciudad de Tuxtla Gutiérrez, continuaron en los años siguientes con los trabajos desarrollados por la UNACH y la UNICACH (</a:t>
            </a:r>
            <a:r>
              <a:rPr lang="es-ES" dirty="0" err="1"/>
              <a:t>Narcía</a:t>
            </a:r>
            <a:r>
              <a:rPr lang="es-ES" dirty="0"/>
              <a:t> y otros, 2006), mediante los cuales se complementó el mapa de microzonificación para la ciudad, considerando las Nuevas Colonias y refinando puntos del estudio </a:t>
            </a:r>
            <a:r>
              <a:rPr lang="es-ES" dirty="0" smtClean="0"/>
              <a:t>previo. </a:t>
            </a:r>
            <a:endParaRPr lang="es-ES" dirty="0"/>
          </a:p>
        </p:txBody>
      </p:sp>
    </p:spTree>
    <p:extLst>
      <p:ext uri="{BB962C8B-B14F-4D97-AF65-F5344CB8AC3E}">
        <p14:creationId xmlns:p14="http://schemas.microsoft.com/office/powerpoint/2010/main" val="3516655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83568" y="1412776"/>
            <a:ext cx="8136904" cy="461665"/>
          </a:xfrm>
          <a:prstGeom prst="rect">
            <a:avLst/>
          </a:prstGeom>
        </p:spPr>
        <p:txBody>
          <a:bodyPr wrap="square">
            <a:spAutoFit/>
          </a:bodyPr>
          <a:lstStyle/>
          <a:p>
            <a:pPr algn="ctr"/>
            <a:r>
              <a:rPr lang="es-MX" sz="2400" b="1" dirty="0">
                <a:latin typeface="Arial" panose="020B0604020202020204" pitchFamily="34" charset="0"/>
                <a:cs typeface="Arial" panose="020B0604020202020204" pitchFamily="34" charset="0"/>
              </a:rPr>
              <a:t>Cronograma de actividades</a:t>
            </a:r>
          </a:p>
        </p:txBody>
      </p:sp>
      <p:sp>
        <p:nvSpPr>
          <p:cNvPr id="9"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467544" y="2204864"/>
            <a:ext cx="8352928" cy="3970318"/>
          </a:xfrm>
          <a:prstGeom prst="rect">
            <a:avLst/>
          </a:prstGeom>
        </p:spPr>
        <p:txBody>
          <a:bodyPr wrap="square">
            <a:spAutoFit/>
          </a:bodyPr>
          <a:lstStyle/>
          <a:p>
            <a:pPr algn="just"/>
            <a:r>
              <a:rPr lang="es-ES" dirty="0"/>
              <a:t>Esta tesis es parte del proyecto </a:t>
            </a:r>
            <a:r>
              <a:rPr lang="es-ES" dirty="0" smtClean="0"/>
              <a:t>basado </a:t>
            </a:r>
            <a:r>
              <a:rPr lang="es-ES" dirty="0"/>
              <a:t>en el </a:t>
            </a:r>
            <a:r>
              <a:rPr lang="es-ES" dirty="0" smtClean="0"/>
              <a:t>Análisis </a:t>
            </a:r>
            <a:r>
              <a:rPr lang="es-ES" dirty="0"/>
              <a:t>de </a:t>
            </a:r>
            <a:r>
              <a:rPr lang="es-ES" dirty="0" smtClean="0"/>
              <a:t>Riesgos </a:t>
            </a:r>
            <a:r>
              <a:rPr lang="es-ES" dirty="0"/>
              <a:t>y </a:t>
            </a:r>
            <a:r>
              <a:rPr lang="es-ES" dirty="0" smtClean="0"/>
              <a:t>Vulnerabilidad. </a:t>
            </a:r>
            <a:r>
              <a:rPr lang="es-ES" dirty="0"/>
              <a:t>C</a:t>
            </a:r>
            <a:r>
              <a:rPr lang="es-ES" dirty="0" smtClean="0"/>
              <a:t>uyo </a:t>
            </a:r>
            <a:r>
              <a:rPr lang="es-ES" dirty="0"/>
              <a:t>principal objetivo es el </a:t>
            </a:r>
            <a:r>
              <a:rPr lang="es-ES" dirty="0" smtClean="0"/>
              <a:t>Análisis </a:t>
            </a:r>
            <a:r>
              <a:rPr lang="es-ES" dirty="0"/>
              <a:t>del </a:t>
            </a:r>
            <a:r>
              <a:rPr lang="es-ES" dirty="0" smtClean="0"/>
              <a:t>Riesgo Ambiental </a:t>
            </a:r>
            <a:r>
              <a:rPr lang="es-ES" dirty="0"/>
              <a:t>en las ciudades históricas, con el fin de desarrollar estrategias de conservación que pueden minimizar el deterioro </a:t>
            </a:r>
            <a:r>
              <a:rPr lang="es-ES" dirty="0" smtClean="0"/>
              <a:t>de la ciudad Patrimonio Histórico</a:t>
            </a:r>
            <a:r>
              <a:rPr lang="es-ES" dirty="0"/>
              <a:t>. Con este fin, </a:t>
            </a:r>
            <a:r>
              <a:rPr lang="es-ES" dirty="0" smtClean="0"/>
              <a:t>se elaboraran </a:t>
            </a:r>
            <a:r>
              <a:rPr lang="es-ES" dirty="0"/>
              <a:t>los mapas de </a:t>
            </a:r>
            <a:r>
              <a:rPr lang="es-ES" dirty="0" smtClean="0"/>
              <a:t>Riesgo mediante </a:t>
            </a:r>
            <a:r>
              <a:rPr lang="es-ES" dirty="0"/>
              <a:t>un software GIS para proporcionar información acerca de la probabilidad de los principales peligros en diferentes áreas para la conservación de monumentos. En este proyecto, los peligros se </a:t>
            </a:r>
            <a:r>
              <a:rPr lang="es-ES" dirty="0" smtClean="0"/>
              <a:t>van a clasificar </a:t>
            </a:r>
            <a:r>
              <a:rPr lang="es-ES" dirty="0"/>
              <a:t>en tres categorías siguiendo la </a:t>
            </a:r>
            <a:r>
              <a:rPr lang="es-ES" dirty="0" smtClean="0"/>
              <a:t>Metodología </a:t>
            </a:r>
            <a:r>
              <a:rPr lang="es-ES" dirty="0"/>
              <a:t>del ICR : Peligros estático- estructurales </a:t>
            </a:r>
            <a:r>
              <a:rPr lang="es-ES" dirty="0" smtClean="0"/>
              <a:t>(Factores Sísmicos</a:t>
            </a:r>
            <a:r>
              <a:rPr lang="es-ES" dirty="0"/>
              <a:t>, </a:t>
            </a:r>
            <a:r>
              <a:rPr lang="es-ES" dirty="0" smtClean="0"/>
              <a:t>Deslizamientos </a:t>
            </a:r>
            <a:r>
              <a:rPr lang="es-ES" dirty="0"/>
              <a:t>de tierra, </a:t>
            </a:r>
            <a:r>
              <a:rPr lang="es-ES" dirty="0" smtClean="0"/>
              <a:t>Inundaciones</a:t>
            </a:r>
            <a:r>
              <a:rPr lang="es-ES" dirty="0"/>
              <a:t>, </a:t>
            </a:r>
            <a:r>
              <a:rPr lang="es-ES" dirty="0" smtClean="0"/>
              <a:t>Avalanchas</a:t>
            </a:r>
            <a:r>
              <a:rPr lang="es-ES" dirty="0"/>
              <a:t>, </a:t>
            </a:r>
            <a:r>
              <a:rPr lang="es-ES" dirty="0" smtClean="0"/>
              <a:t>Actividad </a:t>
            </a:r>
            <a:r>
              <a:rPr lang="es-ES" dirty="0"/>
              <a:t>volcánica, </a:t>
            </a:r>
            <a:r>
              <a:rPr lang="es-ES" dirty="0" smtClean="0"/>
              <a:t>Aguas </a:t>
            </a:r>
            <a:r>
              <a:rPr lang="es-ES" dirty="0"/>
              <a:t>subterráneas, o factores </a:t>
            </a:r>
            <a:r>
              <a:rPr lang="es-ES" dirty="0" smtClean="0"/>
              <a:t>Geotécnicos</a:t>
            </a:r>
            <a:r>
              <a:rPr lang="es-ES" dirty="0"/>
              <a:t>); </a:t>
            </a:r>
            <a:r>
              <a:rPr lang="es-ES" dirty="0" smtClean="0"/>
              <a:t>Peligros </a:t>
            </a:r>
            <a:r>
              <a:rPr lang="es-ES" dirty="0"/>
              <a:t>ambientales-aire como la erosión (por viento, lluvia, mar o río) ,la contaminación (por la congestión de vehículos, las carreteras de tránsito ,o de la industria), el clima (la lluvia, las temperaturas y el punto de rocío), las vibraciones, y los factores antrópicos (los incendios, la accesibilidad al monumento y la presión del turismo o de la población) . </a:t>
            </a:r>
            <a:endParaRPr lang="es-MX" dirty="0"/>
          </a:p>
        </p:txBody>
      </p:sp>
    </p:spTree>
    <p:extLst>
      <p:ext uri="{BB962C8B-B14F-4D97-AF65-F5344CB8AC3E}">
        <p14:creationId xmlns:p14="http://schemas.microsoft.com/office/powerpoint/2010/main" val="2597720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1086139"/>
            <a:ext cx="8062696" cy="461665"/>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Fuentes de consulta</a:t>
            </a:r>
          </a:p>
        </p:txBody>
      </p:sp>
      <p:sp>
        <p:nvSpPr>
          <p:cNvPr id="9"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2" name="Rectángulo 1"/>
          <p:cNvSpPr/>
          <p:nvPr/>
        </p:nvSpPr>
        <p:spPr>
          <a:xfrm>
            <a:off x="683568" y="1570547"/>
            <a:ext cx="7918680" cy="3970318"/>
          </a:xfrm>
          <a:prstGeom prst="rect">
            <a:avLst/>
          </a:prstGeom>
        </p:spPr>
        <p:txBody>
          <a:bodyPr wrap="square">
            <a:spAutoFit/>
          </a:bodyPr>
          <a:lstStyle/>
          <a:p>
            <a:r>
              <a:rPr lang="es-ES" dirty="0"/>
              <a:t>BIBLIOGRAFÍA </a:t>
            </a:r>
          </a:p>
          <a:p>
            <a:r>
              <a:rPr lang="es-ES" dirty="0"/>
              <a:t>Aguilar R. (2006). “Determinación de características dinámicas en estructuras críticas de Tuxtla </a:t>
            </a:r>
            <a:r>
              <a:rPr lang="es-ES" dirty="0" smtClean="0"/>
              <a:t>Gutiérrez</a:t>
            </a:r>
            <a:r>
              <a:rPr lang="es-ES" dirty="0"/>
              <a:t>, Chiapas”. </a:t>
            </a:r>
            <a:endParaRPr lang="es-ES" dirty="0" smtClean="0"/>
          </a:p>
          <a:p>
            <a:r>
              <a:rPr lang="es-ES" dirty="0" smtClean="0"/>
              <a:t>Tesis </a:t>
            </a:r>
            <a:r>
              <a:rPr lang="es-ES" dirty="0"/>
              <a:t>de licenciatura. Universidad Autónoma de Chiapas, Facultad de Ingeniería, </a:t>
            </a:r>
          </a:p>
          <a:p>
            <a:r>
              <a:rPr lang="es-ES" dirty="0"/>
              <a:t>Tuxtla Gutiérrez, Chiapas. </a:t>
            </a:r>
          </a:p>
          <a:p>
            <a:r>
              <a:rPr lang="es-ES" dirty="0"/>
              <a:t>Alonso G., Cruz R., Cruz F., Ramírez M., Ruiz M. y Iglesias J. (1995), “Zonificación sísmica de la ciudad de Tuxtla Gutiérrez”, Universidad Autónoma de Chiapas, Universidad Metropolitana, México, D.F. </a:t>
            </a:r>
          </a:p>
          <a:p>
            <a:r>
              <a:rPr lang="es-ES" dirty="0"/>
              <a:t>Arellano E., Juárez H., Gómez A., Lara J. y Sánchez E. (2003), “Caracterización y clases de vulnerabilidad de edificaciones de la colonia Roma, Ciudad de México”, Memorias XIV CNIS, León, Guanajuato, </a:t>
            </a:r>
            <a:r>
              <a:rPr lang="es-ES" dirty="0" smtClean="0"/>
              <a:t>México</a:t>
            </a:r>
            <a:r>
              <a:rPr lang="es-ES" dirty="0"/>
              <a:t>. </a:t>
            </a:r>
          </a:p>
          <a:p>
            <a:r>
              <a:rPr lang="es-ES" dirty="0" err="1"/>
              <a:t>Barbat</a:t>
            </a:r>
            <a:r>
              <a:rPr lang="es-ES" dirty="0"/>
              <a:t> A. (1998), “El riesgo sísmico en el diseño de edificios”, Cuadernos técnicos 3, calidad siderúrgica, </a:t>
            </a:r>
          </a:p>
          <a:p>
            <a:r>
              <a:rPr lang="es-ES" dirty="0"/>
              <a:t>S.R.L., Barcelona, España. </a:t>
            </a:r>
          </a:p>
        </p:txBody>
      </p:sp>
    </p:spTree>
    <p:extLst>
      <p:ext uri="{BB962C8B-B14F-4D97-AF65-F5344CB8AC3E}">
        <p14:creationId xmlns:p14="http://schemas.microsoft.com/office/powerpoint/2010/main" val="10963255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1412776"/>
            <a:ext cx="8062696" cy="461665"/>
          </a:xfrm>
          <a:prstGeom prst="rect">
            <a:avLst/>
          </a:prstGeom>
        </p:spPr>
        <p:txBody>
          <a:bodyPr wrap="square">
            <a:spAutoFit/>
          </a:bodyPr>
          <a:lstStyle/>
          <a:p>
            <a:r>
              <a:rPr lang="es-MX" sz="2400" b="1" dirty="0">
                <a:latin typeface="Arial" panose="020B0604020202020204" pitchFamily="34" charset="0"/>
                <a:cs typeface="Arial" panose="020B0604020202020204" pitchFamily="34" charset="0"/>
              </a:rPr>
              <a:t>Contenidos de la tesis</a:t>
            </a:r>
          </a:p>
        </p:txBody>
      </p:sp>
      <p:sp>
        <p:nvSpPr>
          <p:cNvPr id="9"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2" name="Rectángulo 1"/>
          <p:cNvSpPr/>
          <p:nvPr/>
        </p:nvSpPr>
        <p:spPr>
          <a:xfrm>
            <a:off x="539552" y="2274838"/>
            <a:ext cx="8208912" cy="3693319"/>
          </a:xfrm>
          <a:prstGeom prst="rect">
            <a:avLst/>
          </a:prstGeom>
        </p:spPr>
        <p:txBody>
          <a:bodyPr wrap="square">
            <a:spAutoFit/>
          </a:bodyPr>
          <a:lstStyle/>
          <a:p>
            <a:r>
              <a:rPr lang="es-ES" b="1" dirty="0"/>
              <a:t>ESTUDIO DE VULNERABILIDAD DE TUXTLA </a:t>
            </a:r>
            <a:r>
              <a:rPr lang="es-ES" b="1" dirty="0" smtClean="0"/>
              <a:t>GUTIÉRREZ</a:t>
            </a:r>
            <a:endParaRPr lang="es-ES" b="1" dirty="0"/>
          </a:p>
          <a:p>
            <a:r>
              <a:rPr lang="es-ES" dirty="0"/>
              <a:t> </a:t>
            </a:r>
          </a:p>
          <a:p>
            <a:pPr algn="just"/>
            <a:r>
              <a:rPr lang="es-ES" dirty="0"/>
              <a:t>La ciudad de Tuxtla Gutiérrez presenta un crecimiento poblacional muy importante, siendo una de las diez con más crecimiento del país, así como en la construcción de viviendas </a:t>
            </a:r>
            <a:r>
              <a:rPr lang="es-ES" dirty="0" smtClean="0"/>
              <a:t>nuevas; Tomando </a:t>
            </a:r>
            <a:r>
              <a:rPr lang="es-ES" dirty="0"/>
              <a:t>como referencia de un promedio de 25 estructuras por manzana en la investigación realizada en la </a:t>
            </a:r>
            <a:r>
              <a:rPr lang="es-ES" dirty="0" smtClean="0"/>
              <a:t>Colonia Centro, </a:t>
            </a:r>
            <a:r>
              <a:rPr lang="es-ES" dirty="0"/>
              <a:t>en donde se emplearon procedimientos similares a éste, De acuerdo al tipo de información disponible en la zona elegida para la investigación, la cual se </a:t>
            </a:r>
            <a:r>
              <a:rPr lang="es-ES" dirty="0" smtClean="0"/>
              <a:t>observa, </a:t>
            </a:r>
            <a:r>
              <a:rPr lang="es-ES" dirty="0"/>
              <a:t>se considera que el mejor </a:t>
            </a:r>
            <a:r>
              <a:rPr lang="es-ES" dirty="0" smtClean="0"/>
              <a:t>Marco </a:t>
            </a:r>
            <a:r>
              <a:rPr lang="es-ES" dirty="0"/>
              <a:t>de </a:t>
            </a:r>
            <a:r>
              <a:rPr lang="es-ES" dirty="0" smtClean="0"/>
              <a:t>Muestreo </a:t>
            </a:r>
            <a:r>
              <a:rPr lang="es-ES" dirty="0"/>
              <a:t>para este caso es el muestro por conglomerados (manzanas), que después de elegir los conglomerados se continuará con la muestra total de ellos. En este </a:t>
            </a:r>
            <a:r>
              <a:rPr lang="es-ES" dirty="0" smtClean="0"/>
              <a:t>Método </a:t>
            </a:r>
            <a:r>
              <a:rPr lang="es-ES" dirty="0"/>
              <a:t>de </a:t>
            </a:r>
            <a:r>
              <a:rPr lang="es-ES" dirty="0" smtClean="0"/>
              <a:t>Muestreo </a:t>
            </a:r>
            <a:r>
              <a:rPr lang="es-ES" dirty="0"/>
              <a:t>se han considerado a las manzanas como conglomerados, debidamente numeradas desde la parte superior derecha y continuando hacia la izquierda, sobre el </a:t>
            </a:r>
            <a:r>
              <a:rPr lang="es-ES" dirty="0" smtClean="0"/>
              <a:t>área </a:t>
            </a:r>
            <a:r>
              <a:rPr lang="es-ES" dirty="0"/>
              <a:t>de </a:t>
            </a:r>
            <a:r>
              <a:rPr lang="es-ES" dirty="0" smtClean="0"/>
              <a:t>estudio. </a:t>
            </a:r>
            <a:endParaRPr lang="es-MX" dirty="0"/>
          </a:p>
        </p:txBody>
      </p:sp>
    </p:spTree>
    <p:extLst>
      <p:ext uri="{BB962C8B-B14F-4D97-AF65-F5344CB8AC3E}">
        <p14:creationId xmlns:p14="http://schemas.microsoft.com/office/powerpoint/2010/main" val="4059036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73901" y="1934917"/>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5041" y="-1792093"/>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dirty="0">
              <a:solidFill>
                <a:schemeClr val="lt1"/>
              </a:solidFill>
              <a:effectLst>
                <a:outerShdw blurRad="38100" dist="38100" dir="2700000" algn="tl">
                  <a:srgbClr val="000000">
                    <a:alpha val="43137"/>
                  </a:srgbClr>
                </a:outerShdw>
              </a:effectLst>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2055"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648" y="308718"/>
            <a:ext cx="1864948" cy="1949867"/>
          </a:xfrm>
          <a:prstGeom prst="rect">
            <a:avLst/>
          </a:prstGeom>
          <a:noFill/>
          <a:extLst>
            <a:ext uri="{909E8E84-426E-40DD-AFC4-6F175D3DCCD1}">
              <a14:hiddenFill xmlns:a14="http://schemas.microsoft.com/office/drawing/2010/main">
                <a:solidFill>
                  <a:srgbClr val="FFFFFF"/>
                </a:solidFill>
              </a14:hiddenFill>
            </a:ext>
          </a:extLst>
        </p:spPr>
      </p:pic>
      <p:sp>
        <p:nvSpPr>
          <p:cNvPr id="20" name="19 Forma libre"/>
          <p:cNvSpPr/>
          <p:nvPr/>
        </p:nvSpPr>
        <p:spPr>
          <a:xfrm>
            <a:off x="3032845" y="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CuadroTexto 23"/>
          <p:cNvSpPr txBox="1"/>
          <p:nvPr/>
        </p:nvSpPr>
        <p:spPr>
          <a:xfrm>
            <a:off x="2573178" y="1188510"/>
            <a:ext cx="6542614" cy="646331"/>
          </a:xfrm>
          <a:prstGeom prst="rect">
            <a:avLst/>
          </a:prstGeom>
        </p:spPr>
        <p:txBody>
          <a:bodyPr wrap="square" rtlCol="0">
            <a:spAutoFit/>
          </a:bodyPr>
          <a:lstStyle/>
          <a:p>
            <a:pPr algn="ctr"/>
            <a:r>
              <a:rPr lang="es-MX" sz="3600" b="1" dirty="0">
                <a:latin typeface="Arial Narrow" pitchFamily="34" charset="0"/>
              </a:rPr>
              <a:t>Sumario</a:t>
            </a:r>
          </a:p>
        </p:txBody>
      </p:sp>
      <p:sp>
        <p:nvSpPr>
          <p:cNvPr id="25" name="CuadroTexto 24"/>
          <p:cNvSpPr txBox="1"/>
          <p:nvPr/>
        </p:nvSpPr>
        <p:spPr>
          <a:xfrm>
            <a:off x="2678520" y="1771832"/>
            <a:ext cx="6542614" cy="5278368"/>
          </a:xfrm>
          <a:prstGeom prst="rect">
            <a:avLst/>
          </a:prstGeom>
        </p:spPr>
        <p:txBody>
          <a:bodyPr wrap="square" rtlCol="0">
            <a:spAutoFit/>
          </a:bodyPr>
          <a:lstStyle/>
          <a:p>
            <a:pPr marL="457200" indent="-457200">
              <a:spcAft>
                <a:spcPts val="600"/>
              </a:spcAft>
              <a:buFont typeface="+mj-lt"/>
              <a:buAutoNum type="arabicPeriod"/>
            </a:pPr>
            <a:r>
              <a:rPr lang="es-MX" sz="2400" b="1" dirty="0">
                <a:latin typeface="Arial Narrow" pitchFamily="34" charset="0"/>
              </a:rPr>
              <a:t>Introducción</a:t>
            </a:r>
          </a:p>
          <a:p>
            <a:pPr marL="457200" indent="-457200">
              <a:spcAft>
                <a:spcPts val="600"/>
              </a:spcAft>
              <a:buFont typeface="+mj-lt"/>
              <a:buAutoNum type="arabicPeriod"/>
            </a:pPr>
            <a:r>
              <a:rPr lang="es-MX" sz="2400" b="1" dirty="0">
                <a:latin typeface="Arial Narrow" pitchFamily="34" charset="0"/>
              </a:rPr>
              <a:t>Objeto de </a:t>
            </a:r>
            <a:r>
              <a:rPr lang="es-MX" sz="2400" b="1" dirty="0" smtClean="0">
                <a:latin typeface="Arial Narrow" pitchFamily="34" charset="0"/>
              </a:rPr>
              <a:t>Estudio</a:t>
            </a:r>
            <a:endParaRPr lang="es-MX" sz="2400" b="1" dirty="0">
              <a:latin typeface="Arial Narrow" pitchFamily="34" charset="0"/>
            </a:endParaRPr>
          </a:p>
          <a:p>
            <a:pPr marL="457200" indent="-457200">
              <a:spcAft>
                <a:spcPts val="600"/>
              </a:spcAft>
              <a:buFont typeface="+mj-lt"/>
              <a:buAutoNum type="arabicPeriod"/>
            </a:pPr>
            <a:r>
              <a:rPr lang="es-MX" sz="2400" b="1" dirty="0">
                <a:latin typeface="Arial Narrow" pitchFamily="34" charset="0"/>
              </a:rPr>
              <a:t>Planteamiento del </a:t>
            </a:r>
            <a:r>
              <a:rPr lang="es-MX" sz="2400" b="1" dirty="0" smtClean="0">
                <a:latin typeface="Arial Narrow" pitchFamily="34" charset="0"/>
              </a:rPr>
              <a:t>Problema </a:t>
            </a:r>
            <a:r>
              <a:rPr lang="es-MX" sz="2400" b="1" dirty="0">
                <a:latin typeface="Arial Narrow" pitchFamily="34" charset="0"/>
              </a:rPr>
              <a:t>y Justificación</a:t>
            </a:r>
          </a:p>
          <a:p>
            <a:pPr marL="457200" indent="-457200">
              <a:spcAft>
                <a:spcPts val="600"/>
              </a:spcAft>
              <a:buFont typeface="+mj-lt"/>
              <a:buAutoNum type="arabicPeriod"/>
            </a:pPr>
            <a:r>
              <a:rPr lang="es-MX" sz="2400" b="1" dirty="0">
                <a:latin typeface="Arial Narrow" pitchFamily="34" charset="0"/>
              </a:rPr>
              <a:t>Objetivo General y Objetivos Particulares</a:t>
            </a:r>
          </a:p>
          <a:p>
            <a:pPr marL="457200" indent="-457200">
              <a:spcAft>
                <a:spcPts val="600"/>
              </a:spcAft>
              <a:buFont typeface="+mj-lt"/>
              <a:buAutoNum type="arabicPeriod"/>
            </a:pPr>
            <a:r>
              <a:rPr lang="es-MX" sz="2400" b="1" dirty="0">
                <a:latin typeface="Arial Narrow" pitchFamily="34" charset="0"/>
              </a:rPr>
              <a:t>Objetivos: General y Específicos</a:t>
            </a:r>
          </a:p>
          <a:p>
            <a:pPr marL="457200" indent="-457200">
              <a:spcAft>
                <a:spcPts val="600"/>
              </a:spcAft>
              <a:buFont typeface="+mj-lt"/>
              <a:buAutoNum type="arabicPeriod"/>
            </a:pPr>
            <a:r>
              <a:rPr lang="es-MX" sz="2400" b="1" dirty="0">
                <a:latin typeface="Arial Narrow" pitchFamily="34" charset="0"/>
              </a:rPr>
              <a:t>Hipótesis Central y Complementarias </a:t>
            </a:r>
          </a:p>
          <a:p>
            <a:pPr marL="457200" indent="-457200">
              <a:spcAft>
                <a:spcPts val="600"/>
              </a:spcAft>
              <a:buFont typeface="+mj-lt"/>
              <a:buAutoNum type="arabicPeriod"/>
            </a:pPr>
            <a:r>
              <a:rPr lang="es-MX" sz="2400" b="1" dirty="0">
                <a:latin typeface="Arial Narrow" pitchFamily="34" charset="0"/>
              </a:rPr>
              <a:t>Marco Teórico y Caracterización</a:t>
            </a:r>
          </a:p>
          <a:p>
            <a:pPr marL="457200" indent="-457200">
              <a:spcAft>
                <a:spcPts val="600"/>
              </a:spcAft>
              <a:buFont typeface="+mj-lt"/>
              <a:buAutoNum type="arabicPeriod"/>
            </a:pPr>
            <a:r>
              <a:rPr lang="es-MX" sz="2400" b="1" dirty="0">
                <a:latin typeface="Arial Narrow" pitchFamily="34" charset="0"/>
              </a:rPr>
              <a:t>Metodología de la Investigación e </a:t>
            </a:r>
            <a:r>
              <a:rPr lang="es-MX" sz="2400" b="1" dirty="0" smtClean="0">
                <a:latin typeface="Arial Narrow" pitchFamily="34" charset="0"/>
              </a:rPr>
              <a:t>Intervención</a:t>
            </a:r>
            <a:endParaRPr lang="es-MX" sz="2400" b="1" dirty="0">
              <a:latin typeface="Arial Narrow" pitchFamily="34" charset="0"/>
            </a:endParaRPr>
          </a:p>
          <a:p>
            <a:pPr marL="457200" indent="-457200">
              <a:spcAft>
                <a:spcPts val="600"/>
              </a:spcAft>
              <a:buFont typeface="+mj-lt"/>
              <a:buAutoNum type="arabicPeriod"/>
            </a:pPr>
            <a:r>
              <a:rPr lang="es-MX" sz="2400" b="1" dirty="0">
                <a:latin typeface="Arial Narrow" pitchFamily="34" charset="0"/>
              </a:rPr>
              <a:t>Cronograma de </a:t>
            </a:r>
            <a:r>
              <a:rPr lang="es-MX" sz="2400" b="1" dirty="0" smtClean="0">
                <a:latin typeface="Arial Narrow" pitchFamily="34" charset="0"/>
              </a:rPr>
              <a:t>Actividades</a:t>
            </a:r>
            <a:endParaRPr lang="es-MX" sz="2400" b="1" dirty="0">
              <a:latin typeface="Arial Narrow" pitchFamily="34" charset="0"/>
            </a:endParaRPr>
          </a:p>
          <a:p>
            <a:pPr marL="457200" indent="-457200">
              <a:spcAft>
                <a:spcPts val="600"/>
              </a:spcAft>
              <a:buFont typeface="+mj-lt"/>
              <a:buAutoNum type="arabicPeriod"/>
            </a:pPr>
            <a:r>
              <a:rPr lang="es-MX" sz="2400" b="1" dirty="0">
                <a:latin typeface="Arial Narrow" pitchFamily="34" charset="0"/>
              </a:rPr>
              <a:t>Bibliografía</a:t>
            </a:r>
          </a:p>
          <a:p>
            <a:pPr marL="457200" indent="-457200">
              <a:spcAft>
                <a:spcPts val="600"/>
              </a:spcAft>
              <a:buFont typeface="+mj-lt"/>
              <a:buAutoNum type="arabicPeriod"/>
            </a:pPr>
            <a:r>
              <a:rPr lang="es-MX" sz="2400" b="1" dirty="0">
                <a:latin typeface="Arial Narrow" pitchFamily="34" charset="0"/>
              </a:rPr>
              <a:t>Contenido de la </a:t>
            </a:r>
            <a:r>
              <a:rPr lang="es-MX" sz="2400" b="1" dirty="0" smtClean="0">
                <a:latin typeface="Arial Narrow" pitchFamily="34" charset="0"/>
              </a:rPr>
              <a:t>Tesis</a:t>
            </a:r>
            <a:endParaRPr lang="es-MX" sz="2400" b="1" dirty="0">
              <a:latin typeface="Arial Narrow" pitchFamily="34" charset="0"/>
            </a:endParaRPr>
          </a:p>
          <a:p>
            <a:pPr marL="457200" indent="-457200">
              <a:spcAft>
                <a:spcPts val="600"/>
              </a:spcAft>
              <a:buFont typeface="+mj-lt"/>
              <a:buAutoNum type="arabicPeriod"/>
            </a:pPr>
            <a:endParaRPr lang="es-MX" b="1" dirty="0">
              <a:latin typeface="Arial Narrow" pitchFamily="34" charset="0"/>
            </a:endParaRPr>
          </a:p>
        </p:txBody>
      </p:sp>
      <p:pic>
        <p:nvPicPr>
          <p:cNvPr id="2" name="Imagen 1"/>
          <p:cNvPicPr>
            <a:picLocks noChangeAspect="1"/>
          </p:cNvPicPr>
          <p:nvPr/>
        </p:nvPicPr>
        <p:blipFill>
          <a:blip r:embed="rId3"/>
          <a:stretch>
            <a:fillRect/>
          </a:stretch>
        </p:blipFill>
        <p:spPr>
          <a:xfrm>
            <a:off x="276709" y="2683861"/>
            <a:ext cx="1694056" cy="1579027"/>
          </a:xfrm>
          <a:prstGeom prst="rect">
            <a:avLst/>
          </a:prstGeom>
        </p:spPr>
      </p:pic>
    </p:spTree>
    <p:extLst>
      <p:ext uri="{BB962C8B-B14F-4D97-AF65-F5344CB8AC3E}">
        <p14:creationId xmlns:p14="http://schemas.microsoft.com/office/powerpoint/2010/main" val="334768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55576" y="1095698"/>
            <a:ext cx="6336704" cy="646331"/>
          </a:xfrm>
          <a:prstGeom prst="rect">
            <a:avLst/>
          </a:prstGeom>
        </p:spPr>
        <p:txBody>
          <a:bodyPr wrap="square" rtlCol="0">
            <a:spAutoFit/>
          </a:bodyPr>
          <a:lstStyle/>
          <a:p>
            <a:pPr algn="ctr"/>
            <a:r>
              <a:rPr lang="es-MX" sz="3600" b="1" dirty="0" smtClean="0">
                <a:latin typeface="Arial Narrow" pitchFamily="34" charset="0"/>
              </a:rPr>
              <a:t>Introducción</a:t>
            </a:r>
            <a:endParaRPr lang="es-MX" sz="3600" b="1" dirty="0">
              <a:latin typeface="Arial Narrow" pitchFamily="34" charset="0"/>
            </a:endParaRPr>
          </a:p>
        </p:txBody>
      </p:sp>
      <p:sp>
        <p:nvSpPr>
          <p:cNvPr id="12"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755576" y="1988840"/>
            <a:ext cx="7416824" cy="3139321"/>
          </a:xfrm>
          <a:prstGeom prst="rect">
            <a:avLst/>
          </a:prstGeom>
        </p:spPr>
        <p:txBody>
          <a:bodyPr wrap="square">
            <a:spAutoFit/>
          </a:bodyPr>
          <a:lstStyle/>
          <a:p>
            <a:pPr algn="just"/>
            <a:r>
              <a:rPr lang="es-ES" dirty="0"/>
              <a:t>El estado de Chipas es una región que está constituida por zonas afectadas por fenómenos naturales constantes que potencian el peligro y un nivel de marginación alto caracterizado por construcciones tradicionales elaboradas con sistemas constructivos y materiales tan diversas como el adobe, el bajareque, la madera, la mampostería de tabique y block de concreto, con y sin refuerzo y en menor medida de concreto y acero. Esta diversidad permite que existan patologías distintas en cada una de sus ciudades tanto por las características constructivas locales como por las condiciones de los materiales empleados, así como la inmigración del campo a la ciudad y de algunas zonas de Centroamérica como en el caso de las ciudades fronterizas, que propician un incremento de la vulnerabilidad. </a:t>
            </a:r>
            <a:endParaRPr lang="es-MX" dirty="0"/>
          </a:p>
        </p:txBody>
      </p:sp>
    </p:spTree>
    <p:extLst>
      <p:ext uri="{BB962C8B-B14F-4D97-AF65-F5344CB8AC3E}">
        <p14:creationId xmlns:p14="http://schemas.microsoft.com/office/powerpoint/2010/main" val="1857205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1338519"/>
            <a:ext cx="6192688" cy="646331"/>
          </a:xfrm>
          <a:prstGeom prst="rect">
            <a:avLst/>
          </a:prstGeom>
        </p:spPr>
        <p:txBody>
          <a:bodyPr wrap="square" rtlCol="0">
            <a:spAutoFit/>
          </a:bodyPr>
          <a:lstStyle/>
          <a:p>
            <a:pPr algn="ctr"/>
            <a:r>
              <a:rPr lang="es-MX" sz="3600" b="1" dirty="0">
                <a:latin typeface="Arial Narrow" pitchFamily="34" charset="0"/>
              </a:rPr>
              <a:t>Objeto de E</a:t>
            </a:r>
            <a:r>
              <a:rPr lang="es-MX" sz="3600" b="1" dirty="0" smtClean="0">
                <a:latin typeface="Arial Narrow" pitchFamily="34" charset="0"/>
              </a:rPr>
              <a:t>studio</a:t>
            </a:r>
            <a:endParaRPr lang="es-MX" sz="3600" b="1" dirty="0">
              <a:latin typeface="Arial Narrow" pitchFamily="34" charset="0"/>
            </a:endParaRPr>
          </a:p>
        </p:txBody>
      </p:sp>
      <p:sp>
        <p:nvSpPr>
          <p:cNvPr id="12"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611560" y="1984849"/>
            <a:ext cx="8208912" cy="4524315"/>
          </a:xfrm>
          <a:prstGeom prst="rect">
            <a:avLst/>
          </a:prstGeom>
        </p:spPr>
        <p:txBody>
          <a:bodyPr wrap="square">
            <a:spAutoFit/>
          </a:bodyPr>
          <a:lstStyle/>
          <a:p>
            <a:pPr algn="just"/>
            <a:r>
              <a:rPr lang="es-ES" sz="1600" dirty="0">
                <a:latin typeface="Arial" panose="020B0604020202020204" pitchFamily="34" charset="0"/>
                <a:cs typeface="Arial" panose="020B0604020202020204" pitchFamily="34" charset="0"/>
              </a:rPr>
              <a:t>En este proyecto, los peligros se han clasificado en tres categorías siguiendo la metodología del ICR : Peligros estático- estructurales (factores sísmicos, deslizamientos de tierra, inundaciones, dinámica de litoral, avalanchas, actividad volcánica, aguas subterráneas, o factores geotécnicos); peligros ambientales-aire como la erosión (por viento, lluvia, mar o río) ,la contaminación (por la congestión de vehículos, las carreteras de tránsito ,o de la industria), el clima (la lluvia, las temperaturas y el punto de rocío), las vibraciones, y los factores antrópicos (los incendios, la accesibilidad al monumento y la presión del turismo o de la población) . Por otro lado, los factores con efectos potencialmente positivos en la reducción del deterioro del monumento también se han considerado, estos factores pueden ser la protección urbanística que controla cualquier actuación en el interior y en el entorno de los monumentos, las barreras vegetales que protegen el monumento de la contaminación y las cubiertas de protección que evitan las inclemencias del tiempo. Cada peligro tiene una frecuencia determinada y una intensidad que puede variar en las diferentes ciudades. Las frecuencias e intensidades de los peligros en las ciudades históricas han sido determinadas utilizando una escala relativa, con un máximo de cinco niveles. Estos peligros son superpuestos con el correspondiente valor ponderado del Delphi con el fin de generar tres tipos diferentes de mapas de peligros individuales (estático-estructurales, ambientales y antrópicos). </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1126485"/>
            <a:ext cx="6336704" cy="646331"/>
          </a:xfrm>
          <a:prstGeom prst="rect">
            <a:avLst/>
          </a:prstGeom>
        </p:spPr>
        <p:txBody>
          <a:bodyPr wrap="square" rtlCol="0">
            <a:spAutoFit/>
          </a:bodyPr>
          <a:lstStyle/>
          <a:p>
            <a:pPr algn="ctr"/>
            <a:r>
              <a:rPr lang="es-MX" sz="3600" b="1" dirty="0">
                <a:latin typeface="Arial Narrow" pitchFamily="34" charset="0"/>
              </a:rPr>
              <a:t>Planteamiento del </a:t>
            </a:r>
            <a:r>
              <a:rPr lang="es-MX" sz="3600" b="1" dirty="0" smtClean="0">
                <a:latin typeface="Arial Narrow" pitchFamily="34" charset="0"/>
              </a:rPr>
              <a:t>problema</a:t>
            </a:r>
            <a:endParaRPr lang="es-MX" sz="3600" b="1" dirty="0">
              <a:latin typeface="Arial Narrow" pitchFamily="34" charset="0"/>
            </a:endParaRPr>
          </a:p>
        </p:txBody>
      </p:sp>
      <p:sp>
        <p:nvSpPr>
          <p:cNvPr id="9"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 DE GRADO</a:t>
            </a: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467544" y="2348880"/>
            <a:ext cx="8208912" cy="2862322"/>
          </a:xfrm>
          <a:prstGeom prst="rect">
            <a:avLst/>
          </a:prstGeom>
        </p:spPr>
        <p:txBody>
          <a:bodyPr wrap="square">
            <a:spAutoFit/>
          </a:bodyPr>
          <a:lstStyle/>
          <a:p>
            <a:pPr algn="just"/>
            <a:r>
              <a:rPr lang="es-MX" dirty="0">
                <a:solidFill>
                  <a:srgbClr val="333333"/>
                </a:solidFill>
                <a:latin typeface="Arial" panose="020B0604020202020204" pitchFamily="34" charset="0"/>
                <a:ea typeface="Times New Roman" panose="02020603050405020304" pitchFamily="18" charset="0"/>
              </a:rPr>
              <a:t>La vulnerabilidad también es evaluada por una matriz de Leopold basada en variables intrínsecas y en la vida de los monumentos. Por primera vez, la influencia de diferentes agentes de deterioro ha sido ponderada mediante un Delphi basado en la opinión de arquitectos. Por otro lado, se obtuvieron los factores de relación entre los peligros y la vulnerabilidad mediante un método Delphi tras consultar a un grupo multidisciplinar de siete expertos: arqueólogos, geólogos, químicos, arquitectos, ingenieros y </a:t>
            </a:r>
            <a:r>
              <a:rPr lang="es-MX" dirty="0" smtClean="0">
                <a:solidFill>
                  <a:srgbClr val="333333"/>
                </a:solidFill>
                <a:latin typeface="Arial" panose="020B0604020202020204" pitchFamily="34" charset="0"/>
                <a:ea typeface="Times New Roman" panose="02020603050405020304" pitchFamily="18" charset="0"/>
              </a:rPr>
              <a:t>ambientólogos</a:t>
            </a:r>
            <a:r>
              <a:rPr lang="es-MX" dirty="0">
                <a:solidFill>
                  <a:srgbClr val="333333"/>
                </a:solidFill>
                <a:latin typeface="Arial" panose="020B0604020202020204" pitchFamily="34" charset="0"/>
                <a:ea typeface="Times New Roman" panose="02020603050405020304" pitchFamily="18" charset="0"/>
              </a:rPr>
              <a:t>. Cada mapa individual mapa de peligro y la evaluación de la vulnerabilidad son multiplicados por un valor ponderado y se añaden para obtener el mapa final de riesgo de las ciudades históricas. </a:t>
            </a:r>
            <a:endParaRPr lang="es-MX" dirty="0"/>
          </a:p>
        </p:txBody>
      </p:sp>
    </p:spTree>
    <p:extLst>
      <p:ext uri="{BB962C8B-B14F-4D97-AF65-F5344CB8AC3E}">
        <p14:creationId xmlns:p14="http://schemas.microsoft.com/office/powerpoint/2010/main" val="1366199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78459" y="1116033"/>
            <a:ext cx="4536504" cy="584775"/>
          </a:xfrm>
          <a:prstGeom prst="rect">
            <a:avLst/>
          </a:prstGeom>
        </p:spPr>
        <p:txBody>
          <a:bodyPr wrap="square" rtlCol="0">
            <a:spAutoFit/>
          </a:bodyPr>
          <a:lstStyle/>
          <a:p>
            <a:pPr algn="ctr"/>
            <a:r>
              <a:rPr lang="es-MX" sz="3200" b="1" dirty="0" smtClean="0">
                <a:latin typeface="Arial Narrow" pitchFamily="34" charset="0"/>
              </a:rPr>
              <a:t>Justificación</a:t>
            </a:r>
            <a:endParaRPr lang="es-MX" sz="3200" b="1" dirty="0">
              <a:latin typeface="Arial Narrow" pitchFamily="34" charset="0"/>
            </a:endParaRPr>
          </a:p>
        </p:txBody>
      </p:sp>
      <p:sp>
        <p:nvSpPr>
          <p:cNvPr id="12"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827584" y="1700808"/>
            <a:ext cx="7632848" cy="4524315"/>
          </a:xfrm>
          <a:prstGeom prst="rect">
            <a:avLst/>
          </a:prstGeom>
        </p:spPr>
        <p:txBody>
          <a:bodyPr wrap="square">
            <a:spAutoFit/>
          </a:bodyPr>
          <a:lstStyle/>
          <a:p>
            <a:pPr algn="just"/>
            <a:r>
              <a:rPr lang="es-ES" dirty="0"/>
              <a:t>CONDICIONES DE LOS CENTROS HISTÓRICOS DE TUXTLA </a:t>
            </a:r>
            <a:r>
              <a:rPr lang="es-ES" dirty="0" smtClean="0"/>
              <a:t>GUTIÉRREZ</a:t>
            </a:r>
          </a:p>
          <a:p>
            <a:pPr algn="just"/>
            <a:endParaRPr lang="es-ES" dirty="0"/>
          </a:p>
          <a:p>
            <a:pPr algn="just"/>
            <a:r>
              <a:rPr lang="es-ES" dirty="0"/>
              <a:t>Los sistemas constructivos empleados en los centros históricos de </a:t>
            </a:r>
            <a:r>
              <a:rPr lang="es-ES" dirty="0" smtClean="0"/>
              <a:t>Tuxtla Gutiérrez </a:t>
            </a:r>
            <a:r>
              <a:rPr lang="es-ES" dirty="0"/>
              <a:t>son muy diversos y se caracterizan por la variedad de materiales, niveles de mantenimiento y conservación, pero se generaliza un uso cada vez más comercial, el cual tiene a modificar la estructura existente en la mayoría de los casos sin intervención </a:t>
            </a:r>
            <a:r>
              <a:rPr lang="es-ES" dirty="0" smtClean="0"/>
              <a:t>estructural.    </a:t>
            </a:r>
            <a:endParaRPr lang="es-ES" dirty="0"/>
          </a:p>
          <a:p>
            <a:pPr algn="just"/>
            <a:r>
              <a:rPr lang="es-ES" dirty="0" smtClean="0"/>
              <a:t>Características </a:t>
            </a:r>
            <a:r>
              <a:rPr lang="es-ES" dirty="0"/>
              <a:t>del centro histórico de </a:t>
            </a:r>
            <a:r>
              <a:rPr lang="es-ES" dirty="0" smtClean="0"/>
              <a:t>Tuxtla Gutiérrez, Chiapas</a:t>
            </a:r>
            <a:r>
              <a:rPr lang="es-ES" dirty="0"/>
              <a:t>. </a:t>
            </a:r>
          </a:p>
          <a:p>
            <a:pPr algn="just"/>
            <a:r>
              <a:rPr lang="es-ES" dirty="0"/>
              <a:t>Las estructuras del centro histórico de éstas ciudades se caracterizan por tener poca o nula cantidad de refuerzo, pero tenían una cantidad importante de muros que por la necesidad comercial ha sido modificado lo que predice tendrán un comportamiento estructural muy pobre durante eventos sísmicos moderados e intensos, ya que un porcentaje muy bajo de estos proyectos se hacen respetando un código, sin supervisión técnica ni materiales adecuados, menos aun partiendo de un proyecto ejecutivo que considera lo estructural como parte integral. </a:t>
            </a:r>
          </a:p>
        </p:txBody>
      </p:sp>
    </p:spTree>
    <p:extLst>
      <p:ext uri="{BB962C8B-B14F-4D97-AF65-F5344CB8AC3E}">
        <p14:creationId xmlns:p14="http://schemas.microsoft.com/office/powerpoint/2010/main" val="2437319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539552" y="1412776"/>
            <a:ext cx="7128792" cy="72008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700" b="1" dirty="0">
                <a:latin typeface="Arial" panose="020B0604020202020204" pitchFamily="34" charset="0"/>
                <a:cs typeface="Arial" panose="020B0604020202020204" pitchFamily="34" charset="0"/>
              </a:rPr>
              <a:t>Objetivo </a:t>
            </a:r>
            <a:r>
              <a:rPr lang="es-MX" sz="3700" b="1" dirty="0" smtClean="0">
                <a:latin typeface="Arial" panose="020B0604020202020204" pitchFamily="34" charset="0"/>
                <a:cs typeface="Arial" panose="020B0604020202020204" pitchFamily="34" charset="0"/>
              </a:rPr>
              <a:t>General</a:t>
            </a:r>
            <a:endParaRPr lang="es-MX" sz="3700"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p:txBody>
      </p:sp>
      <p:sp>
        <p:nvSpPr>
          <p:cNvPr id="7"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683568" y="2564904"/>
            <a:ext cx="8208912" cy="3693319"/>
          </a:xfrm>
          <a:prstGeom prst="rect">
            <a:avLst/>
          </a:prstGeom>
        </p:spPr>
        <p:txBody>
          <a:bodyPr wrap="square">
            <a:spAutoFit/>
          </a:bodyPr>
          <a:lstStyle/>
          <a:p>
            <a:pPr algn="just"/>
            <a:r>
              <a:rPr lang="es-ES" dirty="0"/>
              <a:t>En gran parte el problema de las patologías que presentan las construcciones en los centros históricos de </a:t>
            </a:r>
            <a:r>
              <a:rPr lang="es-ES" dirty="0" smtClean="0"/>
              <a:t>Tuxtla Gutiérrez, </a:t>
            </a:r>
            <a:r>
              <a:rPr lang="es-ES" dirty="0"/>
              <a:t>se originan porque no existe investigación y experimentación de un nivel importante y constante, con lo cual se deriva la carencia de información para integrar </a:t>
            </a:r>
            <a:r>
              <a:rPr lang="es-ES" dirty="0" smtClean="0"/>
              <a:t>Reglamentos</a:t>
            </a:r>
            <a:r>
              <a:rPr lang="es-ES" dirty="0"/>
              <a:t>, </a:t>
            </a:r>
            <a:r>
              <a:rPr lang="es-ES" dirty="0" smtClean="0"/>
              <a:t>Normas </a:t>
            </a:r>
            <a:r>
              <a:rPr lang="es-ES" dirty="0"/>
              <a:t>y </a:t>
            </a:r>
            <a:r>
              <a:rPr lang="es-ES" dirty="0" smtClean="0"/>
              <a:t>Procedimientos </a:t>
            </a:r>
            <a:r>
              <a:rPr lang="es-ES" dirty="0"/>
              <a:t>con las particularidades que deben tenerse en cada región y se termina, en el mejor de los casos, refiriéndose a reglamentos nacionales o internacionales que no siempre dan respuesta clara a las necesidades locales y eso es una constante para la mampostería. </a:t>
            </a:r>
          </a:p>
          <a:p>
            <a:pPr algn="just"/>
            <a:r>
              <a:rPr lang="es-ES" dirty="0"/>
              <a:t>Las consecuencias de los sismos ocurridos en la región sureste del país han cobrado vidas, trascendiendo en los grupos con mayor grado de marginación de la población, que por desconocimiento y carencia de recursos, recurre a la autoconstrucción con materiales de baja calidad y pobre comportamiento estructural para edificar su vivienda. La experiencia empírica no necesariamente da respuestas correctas a los procedimientos constructivos que han venido usándose. </a:t>
            </a:r>
          </a:p>
        </p:txBody>
      </p:sp>
    </p:spTree>
    <p:extLst>
      <p:ext uri="{BB962C8B-B14F-4D97-AF65-F5344CB8AC3E}">
        <p14:creationId xmlns:p14="http://schemas.microsoft.com/office/powerpoint/2010/main" val="641817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827584" y="1173088"/>
            <a:ext cx="7200800" cy="671736"/>
          </a:xfrm>
          <a:prstGeom prst="rect">
            <a:avLst/>
          </a:prstGeom>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Objetivos </a:t>
            </a:r>
            <a:r>
              <a:rPr lang="es-MX" b="1" dirty="0" smtClean="0">
                <a:latin typeface="Arial" panose="020B0604020202020204" pitchFamily="34" charset="0"/>
                <a:cs typeface="Arial" panose="020B0604020202020204" pitchFamily="34" charset="0"/>
              </a:rPr>
              <a:t>Particulares</a:t>
            </a:r>
            <a:endParaRPr lang="es-MX" b="1" dirty="0">
              <a:latin typeface="Arial" panose="020B0604020202020204" pitchFamily="34" charset="0"/>
              <a:cs typeface="Arial" panose="020B0604020202020204" pitchFamily="34" charset="0"/>
            </a:endParaRPr>
          </a:p>
        </p:txBody>
      </p:sp>
      <p:sp>
        <p:nvSpPr>
          <p:cNvPr id="7"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3" name="Rectángulo 2"/>
          <p:cNvSpPr/>
          <p:nvPr/>
        </p:nvSpPr>
        <p:spPr>
          <a:xfrm>
            <a:off x="827584" y="1954516"/>
            <a:ext cx="7488832" cy="2031325"/>
          </a:xfrm>
          <a:prstGeom prst="rect">
            <a:avLst/>
          </a:prstGeom>
        </p:spPr>
        <p:txBody>
          <a:bodyPr wrap="square">
            <a:spAutoFit/>
          </a:bodyPr>
          <a:lstStyle/>
          <a:p>
            <a:pPr algn="just"/>
            <a:r>
              <a:rPr lang="es-ES" dirty="0"/>
              <a:t>En </a:t>
            </a:r>
            <a:r>
              <a:rPr lang="es-ES" dirty="0" smtClean="0"/>
              <a:t>esta Tesis </a:t>
            </a:r>
            <a:r>
              <a:rPr lang="es-ES" dirty="0"/>
              <a:t>se ha hecho énfasis en la necesidad del conocimiento de las propiedades índices y las características regionales para el diseño y la construcción de estructuras de mampostería, por lo que adicional a identificar el problema y conociendo nuestro compromiso como entidades de educación superior, dos de las universidades públicas de la región (Universidad de Ciencias y Artes de Chiapas y Universidad Autónoma de Chiapas), trabajamos actualmente en normas técnicas mínimas para Tuxtla Gutiérrez. </a:t>
            </a:r>
            <a:endParaRPr lang="es-MX" dirty="0"/>
          </a:p>
        </p:txBody>
      </p:sp>
    </p:spTree>
    <p:extLst>
      <p:ext uri="{BB962C8B-B14F-4D97-AF65-F5344CB8AC3E}">
        <p14:creationId xmlns:p14="http://schemas.microsoft.com/office/powerpoint/2010/main" val="2316251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627784" y="1086138"/>
            <a:ext cx="2592288" cy="867930"/>
          </a:xfrm>
          <a:prstGeom prst="rect">
            <a:avLst/>
          </a:prstGeom>
          <a:noFill/>
        </p:spPr>
        <p:txBody>
          <a:bodyPr wrap="square" rtlCol="0">
            <a:spAutoFit/>
          </a:bodyPr>
          <a:lstStyle/>
          <a:p>
            <a:pPr algn="just">
              <a:lnSpc>
                <a:spcPct val="90000"/>
              </a:lnSpc>
            </a:pPr>
            <a:r>
              <a:rPr lang="es-MX" sz="2800" b="1" dirty="0">
                <a:latin typeface="Arial" panose="020B0604020202020204" pitchFamily="34" charset="0"/>
                <a:cs typeface="Arial" panose="020B0604020202020204" pitchFamily="34" charset="0"/>
              </a:rPr>
              <a:t>Hipótesis: H1</a:t>
            </a:r>
          </a:p>
          <a:p>
            <a:pPr algn="just">
              <a:lnSpc>
                <a:spcPct val="90000"/>
              </a:lnSpc>
            </a:pPr>
            <a:endParaRPr lang="es-MX" sz="2800" dirty="0">
              <a:latin typeface="Arial" panose="020B0604020202020204" pitchFamily="34" charset="0"/>
              <a:cs typeface="Arial" panose="020B0604020202020204" pitchFamily="34" charset="0"/>
            </a:endParaRPr>
          </a:p>
        </p:txBody>
      </p:sp>
      <p:sp>
        <p:nvSpPr>
          <p:cNvPr id="7" name="19 Forma libre"/>
          <p:cNvSpPr/>
          <p:nvPr/>
        </p:nvSpPr>
        <p:spPr>
          <a:xfrm>
            <a:off x="8776" y="892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Title 13"/>
          <p:cNvSpPr txBox="1">
            <a:spLocks/>
          </p:cNvSpPr>
          <p:nvPr/>
        </p:nvSpPr>
        <p:spPr>
          <a:xfrm>
            <a:off x="217571" y="0"/>
            <a:ext cx="5544616"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l"/>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EXAMEN</a:t>
            </a:r>
            <a:r>
              <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 DE </a:t>
            </a:r>
            <a:r>
              <a:rPr lang="en-US" b="1" cap="none" spc="50" dirty="0" err="1">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rPr>
              <a:t>GRADO</a:t>
            </a:r>
            <a:endParaRPr lang="en-US"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Arial Black" pitchFamily="34" charset="0"/>
            </a:endParaRPr>
          </a:p>
          <a:p>
            <a:pPr algn="l"/>
            <a:r>
              <a:rPr lang="en-US" sz="1800" b="1" cap="none"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MAESTRÍA EN GESTIÓN INTEGRAL DE RIESGOS Y PROTECCIÓN CIVIL</a:t>
            </a:r>
          </a:p>
        </p:txBody>
      </p:sp>
      <p:sp>
        <p:nvSpPr>
          <p:cNvPr id="2" name="Rectángulo 1"/>
          <p:cNvSpPr/>
          <p:nvPr/>
        </p:nvSpPr>
        <p:spPr>
          <a:xfrm>
            <a:off x="323528" y="1962988"/>
            <a:ext cx="8496944" cy="2862322"/>
          </a:xfrm>
          <a:prstGeom prst="rect">
            <a:avLst/>
          </a:prstGeom>
        </p:spPr>
        <p:txBody>
          <a:bodyPr wrap="square">
            <a:spAutoFit/>
          </a:bodyPr>
          <a:lstStyle/>
          <a:p>
            <a:pPr algn="just"/>
            <a:r>
              <a:rPr lang="es-ES" dirty="0"/>
              <a:t>Las construcciones de mampostería posteriores a los años 20 del siglo pasado, especialmente a partir de la década de los cuarenta, aparentan ser relativamente seguras aunque en muchos casos han tenido que reforzarse con una amalgama de concreto reforzado y mampostería. Pese a que no han sufrido daño notorio ante la presencia de sismos esto no las exime de la conveniencia de un buen programa de evaluación y diagnóstico estructural.  </a:t>
            </a:r>
          </a:p>
          <a:p>
            <a:pPr algn="just"/>
            <a:r>
              <a:rPr lang="es-ES" dirty="0"/>
              <a:t>En el estudio de campo mencionado se detectó la necesidad de concientizar a la gente de readecuar algunas de las estructuras censadas aunque actualmente tienda a creerse que no hay necesidad porque las edificaciones, o bien han resistido terremotos anteriores, o por ser nuevas son invulnerables a sismos.  </a:t>
            </a:r>
          </a:p>
        </p:txBody>
      </p:sp>
    </p:spTree>
    <p:extLst>
      <p:ext uri="{BB962C8B-B14F-4D97-AF65-F5344CB8AC3E}">
        <p14:creationId xmlns:p14="http://schemas.microsoft.com/office/powerpoint/2010/main" val="280433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6980</TotalTime>
  <Words>2575</Words>
  <Application>Microsoft Office PowerPoint</Application>
  <PresentationFormat>Presentación en pantalla (4:3)</PresentationFormat>
  <Paragraphs>101</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Arial Black</vt:lpstr>
      <vt:lpstr>Arial Narrow</vt:lpstr>
      <vt:lpstr>Calibri</vt:lpstr>
      <vt:lpstr>Calibri Light</vt:lpstr>
      <vt:lpstr>Source Sans Pro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309</cp:revision>
  <cp:lastPrinted>2019-04-23T21:35:39Z</cp:lastPrinted>
  <dcterms:created xsi:type="dcterms:W3CDTF">2018-12-27T18:55:01Z</dcterms:created>
  <dcterms:modified xsi:type="dcterms:W3CDTF">2019-12-18T19:54:30Z</dcterms:modified>
</cp:coreProperties>
</file>