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2"/>
  </p:notesMasterIdLst>
  <p:sldIdLst>
    <p:sldId id="270" r:id="rId2"/>
    <p:sldId id="284" r:id="rId3"/>
    <p:sldId id="283" r:id="rId4"/>
    <p:sldId id="280" r:id="rId5"/>
    <p:sldId id="277" r:id="rId6"/>
    <p:sldId id="278" r:id="rId7"/>
    <p:sldId id="279" r:id="rId8"/>
    <p:sldId id="281" r:id="rId9"/>
    <p:sldId id="285" r:id="rId10"/>
    <p:sldId id="282" r:id="rId11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86" autoAdjust="0"/>
  </p:normalViewPr>
  <p:slideViewPr>
    <p:cSldViewPr>
      <p:cViewPr varScale="1">
        <p:scale>
          <a:sx n="87" d="100"/>
          <a:sy n="87" d="100"/>
        </p:scale>
        <p:origin x="14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C8330E-B11D-41A8-AE1A-FA9EB8DC5D2B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FF9E39-106B-42B2-8543-73392752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6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7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8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775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6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50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5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761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779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87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27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239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28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7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emf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4695" y="-2345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8" name="5 CuadroTexto"/>
          <p:cNvSpPr txBox="1"/>
          <p:nvPr/>
        </p:nvSpPr>
        <p:spPr>
          <a:xfrm>
            <a:off x="611559" y="6011996"/>
            <a:ext cx="7920881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Ocozocoautla de Espinosa, Chiapas;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Diciembre de 2019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Rectángulo"/>
          <p:cNvSpPr/>
          <p:nvPr/>
        </p:nvSpPr>
        <p:spPr>
          <a:xfrm>
            <a:off x="2648370" y="142692"/>
            <a:ext cx="37936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31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MAESTRÍA</a:t>
            </a: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1597469" y="873834"/>
            <a:ext cx="589546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sz="2400" b="1" dirty="0">
                <a:ln w="50800"/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EN GESTIÓN INTEGRAL DE RIESGOS Y PROTECCIÓN CIVIL</a:t>
            </a:r>
          </a:p>
        </p:txBody>
      </p:sp>
      <p:sp>
        <p:nvSpPr>
          <p:cNvPr id="17" name="Title 13"/>
          <p:cNvSpPr>
            <a:spLocks noGrp="1"/>
          </p:cNvSpPr>
          <p:nvPr/>
        </p:nvSpPr>
        <p:spPr bwMode="auto">
          <a:xfrm>
            <a:off x="1496253" y="1973699"/>
            <a:ext cx="615149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59595"/>
                </a:solidFill>
                <a:latin typeface="Source Sans Pro Light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COLOQUIO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PRESENTA: Jose Martin Perez Pinto</a:t>
            </a: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TESIS</a:t>
            </a: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del tema: </a:t>
            </a:r>
          </a:p>
          <a:p>
            <a:pPr algn="ctr"/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Ayuda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humanitaria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factor para la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movilizacion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los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desplazados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sus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comunidades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origen</a:t>
            </a:r>
            <a:endParaRPr lang="en-US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9" y="205008"/>
            <a:ext cx="1552850" cy="132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0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273412"/>
            <a:ext cx="1552850" cy="1322296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0C8015B-D955-476D-95ED-8D7D090947D3}"/>
              </a:ext>
            </a:extLst>
          </p:cNvPr>
          <p:cNvSpPr txBox="1"/>
          <p:nvPr/>
        </p:nvSpPr>
        <p:spPr>
          <a:xfrm>
            <a:off x="3203849" y="179430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/>
          </a:p>
          <a:p>
            <a:endParaRPr lang="es-MX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60FD425-03F3-490C-B277-389337F6DDE8}"/>
              </a:ext>
            </a:extLst>
          </p:cNvPr>
          <p:cNvSpPr txBox="1"/>
          <p:nvPr/>
        </p:nvSpPr>
        <p:spPr>
          <a:xfrm>
            <a:off x="3007136" y="2659559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78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4695" y="-2345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8" name="5 CuadroTexto"/>
          <p:cNvSpPr txBox="1"/>
          <p:nvPr/>
        </p:nvSpPr>
        <p:spPr>
          <a:xfrm>
            <a:off x="611559" y="6011996"/>
            <a:ext cx="7920881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Ocozocoautla de Espinosa, Chiapas;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Diciembre de 2019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Rectángulo"/>
          <p:cNvSpPr/>
          <p:nvPr/>
        </p:nvSpPr>
        <p:spPr>
          <a:xfrm>
            <a:off x="2648370" y="142692"/>
            <a:ext cx="37936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31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MAESTRÍA</a:t>
            </a: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1597469" y="873834"/>
            <a:ext cx="589546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sz="2400" b="1" dirty="0">
                <a:ln w="50800"/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EN GESTIÓN INTEGRAL DE RIESGOS Y PROTECCIÓN CIVIL</a:t>
            </a:r>
          </a:p>
        </p:txBody>
      </p:sp>
      <p:pic>
        <p:nvPicPr>
          <p:cNvPr id="20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9" y="205008"/>
            <a:ext cx="1552850" cy="1322296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324731" y="3430521"/>
            <a:ext cx="127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INDICE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03648" y="1939294"/>
            <a:ext cx="36743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RESUMEN</a:t>
            </a:r>
          </a:p>
          <a:p>
            <a:r>
              <a:rPr lang="es-MX" dirty="0" smtClean="0"/>
              <a:t>PALABRAS CLAVES</a:t>
            </a:r>
          </a:p>
          <a:p>
            <a:r>
              <a:rPr lang="es-MX" dirty="0" smtClean="0"/>
              <a:t>1.-INTRODUCCION</a:t>
            </a:r>
          </a:p>
          <a:p>
            <a:r>
              <a:rPr lang="es-MX" dirty="0" smtClean="0"/>
              <a:t>2.-ANTECENTES</a:t>
            </a:r>
          </a:p>
          <a:p>
            <a:r>
              <a:rPr lang="es-MX" dirty="0" smtClean="0"/>
              <a:t>2.1.-OBJETO DE ESTUDIO</a:t>
            </a:r>
          </a:p>
          <a:p>
            <a:r>
              <a:rPr lang="es-MX" dirty="0" smtClean="0"/>
              <a:t>2,2 PLANTEAMIENTO DEL PROBLEMA</a:t>
            </a:r>
          </a:p>
          <a:p>
            <a:r>
              <a:rPr lang="es-MX" dirty="0" smtClean="0"/>
              <a:t>2.3.- JUSTIFICACION</a:t>
            </a:r>
          </a:p>
          <a:p>
            <a:r>
              <a:rPr lang="es-MX" dirty="0" smtClean="0"/>
              <a:t>2.4.-OBJETIVO GENERAL</a:t>
            </a:r>
          </a:p>
          <a:p>
            <a:r>
              <a:rPr lang="es-MX" dirty="0" smtClean="0"/>
              <a:t>2.4.1.-OBJETIVOS ESPECIFICOS</a:t>
            </a:r>
          </a:p>
          <a:p>
            <a:r>
              <a:rPr lang="es-MX" dirty="0" smtClean="0"/>
              <a:t>2.5 METODOLOGIA</a:t>
            </a:r>
          </a:p>
          <a:p>
            <a:r>
              <a:rPr lang="es-MX" dirty="0" smtClean="0"/>
              <a:t>3.- MARCO DE REFERENCIA</a:t>
            </a:r>
          </a:p>
          <a:p>
            <a:r>
              <a:rPr lang="es-MX" dirty="0" smtClean="0"/>
              <a:t>3.1.1.- CONCEPTOS BASICOS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220072" y="1982632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3.1.2.-LA AYUDA HUMANITARIA EN RELACION AL DESPLAZAMIENTO.</a:t>
            </a:r>
            <a:endParaRPr lang="es-MX" dirty="0"/>
          </a:p>
          <a:p>
            <a:r>
              <a:rPr lang="es-MX" dirty="0" smtClean="0"/>
              <a:t>3.1.3.- EL DESPLAZAMIENTO POR CONFLICTO ARMADO</a:t>
            </a:r>
            <a:endParaRPr lang="es-MX" dirty="0"/>
          </a:p>
          <a:p>
            <a:r>
              <a:rPr lang="es-MX" dirty="0" smtClean="0"/>
              <a:t>3.1.4 EL DESPLAZAMIENTO FORZADO EN MEXICO.</a:t>
            </a:r>
            <a:endParaRPr lang="es-MX" dirty="0"/>
          </a:p>
          <a:p>
            <a:r>
              <a:rPr lang="es-MX" dirty="0" smtClean="0"/>
              <a:t>3.1.5.- EL DESPLAZAMIENTO FORZADO EN CHIAPAS.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7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273412"/>
            <a:ext cx="1552850" cy="132229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5472"/>
            <a:ext cx="7704856" cy="38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273412"/>
            <a:ext cx="1552850" cy="1322296"/>
          </a:xfrm>
          <a:prstGeom prst="rect">
            <a:avLst/>
          </a:prstGeom>
          <a:noFill/>
        </p:spPr>
      </p:pic>
      <p:pic>
        <p:nvPicPr>
          <p:cNvPr id="1027" name="Picture 3" descr="C:\Users\ELIAS\Desktop\informe fotografico DAE\fotos chacchiutan\IMG_20171201_124019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9" y="1936232"/>
            <a:ext cx="2418716" cy="19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IAS\Desktop\informe fotografico DAE\fotos chacchiutan\IMG_20171203_102842305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20" y="1916832"/>
            <a:ext cx="2987824" cy="16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IAS\Desktop\informe fotografico DAE\fotos chacchiutan\IMG_20171218_113336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03247"/>
            <a:ext cx="2850903" cy="16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IAS\Desktop\informe fotografico DAE\fotos eri\20180531_1905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30" y="4005064"/>
            <a:ext cx="2198893" cy="21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LIAS\Desktop\informe fotografico DAE\fotos eri\20180531_1906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9" y="4002491"/>
            <a:ext cx="2418715" cy="18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273412"/>
            <a:ext cx="1552850" cy="1322296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ABE23DD-A58D-4315-9FB7-1EB554D306D9}"/>
              </a:ext>
            </a:extLst>
          </p:cNvPr>
          <p:cNvSpPr txBox="1"/>
          <p:nvPr/>
        </p:nvSpPr>
        <p:spPr>
          <a:xfrm>
            <a:off x="3347864" y="1748134"/>
            <a:ext cx="320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OBJETIVOS</a:t>
            </a:r>
            <a:r>
              <a:rPr lang="es-MX" dirty="0"/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65528" y="2348880"/>
            <a:ext cx="6854203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b="1" dirty="0">
                <a:ea typeface="Calibri"/>
                <a:cs typeface="Times New Roman"/>
              </a:rPr>
              <a:t>Objetivos </a:t>
            </a:r>
            <a:endParaRPr lang="es-ES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ea typeface="Calibri"/>
                <a:cs typeface="Times New Roman"/>
              </a:rPr>
              <a:t>Analizar si la ayuda humanitaria es un factor para el retorno </a:t>
            </a:r>
            <a:endParaRPr lang="es-ES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b="1" dirty="0">
                <a:ea typeface="Calibri"/>
                <a:cs typeface="Times New Roman"/>
              </a:rPr>
              <a:t>Objetivo específico.</a:t>
            </a:r>
            <a:endParaRPr lang="es-ES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ea typeface="Calibri"/>
                <a:cs typeface="Times New Roman"/>
              </a:rPr>
              <a:t>Identificar los conocimientos y actitudes que las personas en situación de desplazamiento forzado tienen y construyen sobre la ayuda humanitaria.</a:t>
            </a:r>
            <a:endParaRPr lang="es-ES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ea typeface="Calibri"/>
                <a:cs typeface="Times New Roman"/>
              </a:rPr>
              <a:t>Describir las practicas desarrolladas por las personas en situación de desplazamiento relacionada con la ayuda humanitaria </a:t>
            </a:r>
            <a:endParaRPr lang="es-ES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ea typeface="Calibri"/>
                <a:cs typeface="Times New Roman"/>
              </a:rPr>
              <a:t>Analizar la forma en que la ayuda humanitaria redefine a la persona en situación de desplazamiento.</a:t>
            </a:r>
            <a:endParaRPr lang="es-E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59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273412"/>
            <a:ext cx="1552850" cy="1322296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5564D9C-D529-4E33-BBC3-BA42B6B55A5D}"/>
              </a:ext>
            </a:extLst>
          </p:cNvPr>
          <p:cNvSpPr txBox="1"/>
          <p:nvPr/>
        </p:nvSpPr>
        <p:spPr>
          <a:xfrm>
            <a:off x="2218379" y="2025131"/>
            <a:ext cx="45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PLANTEAMIENTO </a:t>
            </a:r>
            <a:r>
              <a:rPr lang="es-MX" b="1" dirty="0"/>
              <a:t>DEL PROBLEMA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7E26867-2998-474C-83B1-1BE0B244D536}"/>
              </a:ext>
            </a:extLst>
          </p:cNvPr>
          <p:cNvSpPr txBox="1"/>
          <p:nvPr/>
        </p:nvSpPr>
        <p:spPr>
          <a:xfrm>
            <a:off x="827584" y="3086093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¿Es el gasto elevado que se genera por los diferentes grupos desplazados para la ayuda humanitaria lo que no permite reubicarlos e integrarlos a la sociedad como la participación de la sociedad y gobierno?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14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273412"/>
            <a:ext cx="1552850" cy="1322296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0C8015B-D955-476D-95ED-8D7D090947D3}"/>
              </a:ext>
            </a:extLst>
          </p:cNvPr>
          <p:cNvSpPr txBox="1"/>
          <p:nvPr/>
        </p:nvSpPr>
        <p:spPr>
          <a:xfrm>
            <a:off x="3203849" y="179430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JUSTIFICACION</a:t>
            </a:r>
          </a:p>
          <a:p>
            <a:endParaRPr lang="es-MX" sz="2400" dirty="0"/>
          </a:p>
        </p:txBody>
      </p:sp>
      <p:sp>
        <p:nvSpPr>
          <p:cNvPr id="2" name="1 Rectángulo"/>
          <p:cNvSpPr/>
          <p:nvPr/>
        </p:nvSpPr>
        <p:spPr>
          <a:xfrm>
            <a:off x="505849" y="2492896"/>
            <a:ext cx="18722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Fenómenos  sociorganizativos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3059832" y="3429947"/>
            <a:ext cx="27866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El buen vivir </a:t>
            </a:r>
            <a:r>
              <a:rPr lang="es-MX" dirty="0" smtClean="0"/>
              <a:t>como </a:t>
            </a:r>
            <a:r>
              <a:rPr lang="es-MX" dirty="0"/>
              <a:t>derecho fundamental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350945" y="2515547"/>
            <a:ext cx="1801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fortalecer las capacidades del Instituto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74440" y="4707101"/>
            <a:ext cx="21853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 costo a corto, mediano o largo plazo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364089" y="4941168"/>
            <a:ext cx="316835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Obtener Soluciones Duraderas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70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273412"/>
            <a:ext cx="1552850" cy="1322296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0C8015B-D955-476D-95ED-8D7D090947D3}"/>
              </a:ext>
            </a:extLst>
          </p:cNvPr>
          <p:cNvSpPr txBox="1"/>
          <p:nvPr/>
        </p:nvSpPr>
        <p:spPr>
          <a:xfrm>
            <a:off x="3203849" y="179430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METODOLOGIA</a:t>
            </a:r>
          </a:p>
          <a:p>
            <a:endParaRPr lang="es-MX" sz="24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494DB74C-0795-4966-9644-F909189DCE9C}"/>
              </a:ext>
            </a:extLst>
          </p:cNvPr>
          <p:cNvSpPr/>
          <p:nvPr/>
        </p:nvSpPr>
        <p:spPr>
          <a:xfrm>
            <a:off x="361833" y="2121245"/>
            <a:ext cx="2160241" cy="1008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METODO CUALITATIVO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FA186A42-A08E-4290-A644-D06901D992CC}"/>
              </a:ext>
            </a:extLst>
          </p:cNvPr>
          <p:cNvCxnSpPr>
            <a:stCxn id="2" idx="4"/>
          </p:cNvCxnSpPr>
          <p:nvPr/>
        </p:nvCxnSpPr>
        <p:spPr>
          <a:xfrm flipH="1">
            <a:off x="1441953" y="3129348"/>
            <a:ext cx="1" cy="299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FC449C3E-17F4-4D69-99AD-FCC079298BA1}"/>
              </a:ext>
            </a:extLst>
          </p:cNvPr>
          <p:cNvCxnSpPr>
            <a:stCxn id="2" idx="6"/>
          </p:cNvCxnSpPr>
          <p:nvPr/>
        </p:nvCxnSpPr>
        <p:spPr>
          <a:xfrm flipV="1">
            <a:off x="2522074" y="2625296"/>
            <a:ext cx="68177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2834D7F-9472-4CFB-8F1E-95AB139EE928}"/>
              </a:ext>
            </a:extLst>
          </p:cNvPr>
          <p:cNvSpPr/>
          <p:nvPr/>
        </p:nvSpPr>
        <p:spPr>
          <a:xfrm>
            <a:off x="795713" y="3429000"/>
            <a:ext cx="12924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MAX WEBER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CD4EA30-BCE3-4C6E-9E68-AC77F1743D70}"/>
              </a:ext>
            </a:extLst>
          </p:cNvPr>
          <p:cNvSpPr/>
          <p:nvPr/>
        </p:nvSpPr>
        <p:spPr>
          <a:xfrm>
            <a:off x="3347864" y="2348880"/>
            <a:ext cx="2520280" cy="648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Revisión de información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773144D-06B6-4466-9116-4A0D91AF0F8B}"/>
              </a:ext>
            </a:extLst>
          </p:cNvPr>
          <p:cNvSpPr/>
          <p:nvPr/>
        </p:nvSpPr>
        <p:spPr>
          <a:xfrm>
            <a:off x="6405904" y="2121245"/>
            <a:ext cx="1944215" cy="108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Entrevistas directa con personas desplazadas</a:t>
            </a: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xmlns="" id="{5F05A003-E96F-4450-91E9-995FE34D6A2F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5206726" y="1342496"/>
            <a:ext cx="312424" cy="40301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4AE55BF7-C84A-4D62-AD2E-A7B1B2CCF557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5868144" y="2661302"/>
            <a:ext cx="537760" cy="11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99264628-0D93-405D-B934-5AD6B800F209}"/>
              </a:ext>
            </a:extLst>
          </p:cNvPr>
          <p:cNvSpPr/>
          <p:nvPr/>
        </p:nvSpPr>
        <p:spPr>
          <a:xfrm>
            <a:off x="2555929" y="3806941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Escuchar discursos directos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DE082904-973C-4392-A3E8-32BDBD2DBF64}"/>
              </a:ext>
            </a:extLst>
          </p:cNvPr>
          <p:cNvCxnSpPr/>
          <p:nvPr/>
        </p:nvCxnSpPr>
        <p:spPr>
          <a:xfrm>
            <a:off x="3347864" y="3536945"/>
            <a:ext cx="0" cy="360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BA181376-DD67-4DEC-AFA1-E694C2D04F2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500145" y="4264141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80D71285-6677-4F7B-AF8A-2AD8FC7E4BE5}"/>
              </a:ext>
            </a:extLst>
          </p:cNvPr>
          <p:cNvSpPr/>
          <p:nvPr/>
        </p:nvSpPr>
        <p:spPr>
          <a:xfrm>
            <a:off x="4774308" y="3791585"/>
            <a:ext cx="1849562" cy="945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Observación </a:t>
            </a:r>
            <a:r>
              <a:rPr lang="es-MX" dirty="0"/>
              <a:t>del comportamiento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236296" y="3791585"/>
            <a:ext cx="1413860" cy="1253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Análisis de la información</a:t>
            </a:r>
            <a:endParaRPr lang="es-MX" dirty="0"/>
          </a:p>
        </p:txBody>
      </p:sp>
      <p:cxnSp>
        <p:nvCxnSpPr>
          <p:cNvPr id="16" name="15 Conector recto de flecha"/>
          <p:cNvCxnSpPr>
            <a:stCxn id="32" idx="3"/>
          </p:cNvCxnSpPr>
          <p:nvPr/>
        </p:nvCxnSpPr>
        <p:spPr>
          <a:xfrm>
            <a:off x="6623870" y="4264141"/>
            <a:ext cx="6124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dondear rectángulo de esquina del mismo lado"/>
          <p:cNvSpPr/>
          <p:nvPr/>
        </p:nvSpPr>
        <p:spPr>
          <a:xfrm>
            <a:off x="340170" y="4587476"/>
            <a:ext cx="1878209" cy="150582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OBSERVACION OBJETIVA</a:t>
            </a:r>
            <a:endParaRPr lang="es-MX" dirty="0"/>
          </a:p>
        </p:txBody>
      </p:sp>
      <p:cxnSp>
        <p:nvCxnSpPr>
          <p:cNvPr id="23" name="22 Conector recto de flecha"/>
          <p:cNvCxnSpPr>
            <a:stCxn id="9" idx="2"/>
          </p:cNvCxnSpPr>
          <p:nvPr/>
        </p:nvCxnSpPr>
        <p:spPr>
          <a:xfrm>
            <a:off x="1441953" y="4343400"/>
            <a:ext cx="1" cy="24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3635896" y="5340386"/>
            <a:ext cx="41044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LINEA DE INVESTIGACION ETNOGRAFICO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92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273412"/>
            <a:ext cx="1552850" cy="132229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987824" y="1994661"/>
            <a:ext cx="237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BIBLIOGRAFIAS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97160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9" y="2492896"/>
            <a:ext cx="7218838" cy="311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6934</TotalTime>
  <Words>387</Words>
  <Application>Microsoft Office PowerPoint</Application>
  <PresentationFormat>Presentación en pantalla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Source Sans Pro Light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UTE-MANUELITA</dc:creator>
  <cp:lastModifiedBy>pcivil</cp:lastModifiedBy>
  <cp:revision>331</cp:revision>
  <cp:lastPrinted>2019-04-23T21:35:39Z</cp:lastPrinted>
  <dcterms:created xsi:type="dcterms:W3CDTF">2018-12-27T18:55:01Z</dcterms:created>
  <dcterms:modified xsi:type="dcterms:W3CDTF">2019-12-16T19:40:17Z</dcterms:modified>
</cp:coreProperties>
</file>