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1"/>
  </p:sldMasterIdLst>
  <p:notesMasterIdLst>
    <p:notesMasterId r:id="rId11"/>
  </p:notesMasterIdLst>
  <p:sldIdLst>
    <p:sldId id="270" r:id="rId2"/>
    <p:sldId id="284" r:id="rId3"/>
    <p:sldId id="277" r:id="rId4"/>
    <p:sldId id="278" r:id="rId5"/>
    <p:sldId id="279" r:id="rId6"/>
    <p:sldId id="280" r:id="rId7"/>
    <p:sldId id="281" r:id="rId8"/>
    <p:sldId id="282" r:id="rId9"/>
    <p:sldId id="283" r:id="rId10"/>
  </p:sldIdLst>
  <p:sldSz cx="9144000" cy="6858000" type="screen4x3"/>
  <p:notesSz cx="7010400" cy="9296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11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71" autoAdjust="0"/>
    <p:restoredTop sz="94686" autoAdjust="0"/>
  </p:normalViewPr>
  <p:slideViewPr>
    <p:cSldViewPr>
      <p:cViewPr varScale="1">
        <p:scale>
          <a:sx n="92" d="100"/>
          <a:sy n="92" d="100"/>
        </p:scale>
        <p:origin x="1662"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ES"/>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3C8330E-B11D-41A8-AE1A-FA9EB8DC5D2B}" type="datetimeFigureOut">
              <a:rPr lang="es-ES" smtClean="0"/>
              <a:t>16/12/2019</a:t>
            </a:fld>
            <a:endParaRPr lang="es-ES"/>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ES"/>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6FF9E39-106B-42B2-8543-73392752CC23}" type="slidenum">
              <a:rPr lang="es-ES" smtClean="0"/>
              <a:t>‹Nº›</a:t>
            </a:fld>
            <a:endParaRPr lang="es-ES"/>
          </a:p>
        </p:txBody>
      </p:sp>
    </p:spTree>
    <p:extLst>
      <p:ext uri="{BB962C8B-B14F-4D97-AF65-F5344CB8AC3E}">
        <p14:creationId xmlns:p14="http://schemas.microsoft.com/office/powerpoint/2010/main" val="775627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95DE5150-FB7F-4CC3-8543-5E8F127D845C}" type="datetimeFigureOut">
              <a:rPr lang="es-ES" smtClean="0"/>
              <a:t>16/12/2019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5C1D8A2-9CC0-471F-ABD8-15BF627DB4C1}" type="slidenum">
              <a:rPr lang="es-ES" smtClean="0"/>
              <a:t>‹Nº›</a:t>
            </a:fld>
            <a:endParaRPr lang="es-E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3072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5DE5150-FB7F-4CC3-8543-5E8F127D845C}" type="datetimeFigureOut">
              <a:rPr lang="es-ES" smtClean="0"/>
              <a:t>16/12/2019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1298852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5DE5150-FB7F-4CC3-8543-5E8F127D845C}" type="datetimeFigureOut">
              <a:rPr lang="es-ES" smtClean="0"/>
              <a:t>16/12/2019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2485775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26372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5DE5150-FB7F-4CC3-8543-5E8F127D845C}" type="datetimeFigureOut">
              <a:rPr lang="es-ES" smtClean="0"/>
              <a:t>16/12/2019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3084509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5DE5150-FB7F-4CC3-8543-5E8F127D845C}" type="datetimeFigureOut">
              <a:rPr lang="es-ES" smtClean="0"/>
              <a:t>16/12/2019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5C1D8A2-9CC0-471F-ABD8-15BF627DB4C1}" type="slidenum">
              <a:rPr lang="es-ES" smtClean="0"/>
              <a:t>‹Nº›</a:t>
            </a:fld>
            <a:endParaRPr lang="es-E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6056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5DE5150-FB7F-4CC3-8543-5E8F127D845C}" type="datetimeFigureOut">
              <a:rPr lang="es-ES" smtClean="0"/>
              <a:t>16/12/2019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61676120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822960" y="2582334"/>
            <a:ext cx="3703320" cy="32867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63440" y="2582334"/>
            <a:ext cx="3703320" cy="32867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5DE5150-FB7F-4CC3-8543-5E8F127D845C}" type="datetimeFigureOut">
              <a:rPr lang="es-ES" smtClean="0"/>
              <a:t>16/12/2019</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179077943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5DE5150-FB7F-4CC3-8543-5E8F127D845C}" type="datetimeFigureOut">
              <a:rPr lang="es-ES" smtClean="0"/>
              <a:t>16/12/2019</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1136872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5DE5150-FB7F-4CC3-8543-5E8F127D845C}" type="datetimeFigureOut">
              <a:rPr lang="es-ES" smtClean="0"/>
              <a:t>16/12/2019</a:t>
            </a:fld>
            <a:endParaRPr lang="es-E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ES"/>
          </a:p>
        </p:txBody>
      </p:sp>
      <p:sp>
        <p:nvSpPr>
          <p:cNvPr id="9" name="Slide Number Placeholder 8"/>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1595279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95DE5150-FB7F-4CC3-8543-5E8F127D845C}" type="datetimeFigureOut">
              <a:rPr lang="es-ES" smtClean="0"/>
              <a:t>16/12/2019</a:t>
            </a:fld>
            <a:endParaRPr lang="es-E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s-E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5C1D8A2-9CC0-471F-ABD8-15BF627DB4C1}" type="slidenum">
              <a:rPr lang="es-ES" smtClean="0"/>
              <a:t>‹Nº›</a:t>
            </a:fld>
            <a:endParaRPr lang="es-ES"/>
          </a:p>
        </p:txBody>
      </p:sp>
    </p:spTree>
    <p:extLst>
      <p:ext uri="{BB962C8B-B14F-4D97-AF65-F5344CB8AC3E}">
        <p14:creationId xmlns:p14="http://schemas.microsoft.com/office/powerpoint/2010/main" val="369323914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5DE5150-FB7F-4CC3-8543-5E8F127D845C}" type="datetimeFigureOut">
              <a:rPr lang="es-ES" smtClean="0"/>
              <a:t>16/12/2019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3326287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5DE5150-FB7F-4CC3-8543-5E8F127D845C}" type="datetimeFigureOut">
              <a:rPr lang="es-ES" smtClean="0"/>
              <a:t>16/12/2019</a:t>
            </a:fld>
            <a:endParaRPr lang="es-E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E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05C1D8A2-9CC0-471F-ABD8-15BF627DB4C1}" type="slidenum">
              <a:rPr lang="es-ES" smtClean="0"/>
              <a:t>‹Nº›</a:t>
            </a:fld>
            <a:endParaRPr lang="es-E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1275777"/>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 id="2147483837"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2364695" y="-23450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9" name="Rectangle 4"/>
          <p:cNvSpPr>
            <a:spLocks noChangeArrowheads="1"/>
          </p:cNvSpPr>
          <p:nvPr/>
        </p:nvSpPr>
        <p:spPr bwMode="auto">
          <a:xfrm>
            <a:off x="2364695" y="22269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8" name="5 CuadroTexto"/>
          <p:cNvSpPr txBox="1"/>
          <p:nvPr/>
        </p:nvSpPr>
        <p:spPr>
          <a:xfrm>
            <a:off x="611559" y="6011996"/>
            <a:ext cx="7920881" cy="369332"/>
          </a:xfrm>
          <a:prstGeom prst="rect">
            <a:avLst/>
          </a:prstGeom>
          <a:noFill/>
          <a:ln w="38100">
            <a:noFill/>
          </a:ln>
        </p:spPr>
        <p:txBody>
          <a:bodyPr wrap="square" rtlCol="0">
            <a:spAutoFit/>
          </a:bodyPr>
          <a:lstStyle/>
          <a:p>
            <a:pPr algn="ctr"/>
            <a:r>
              <a:rPr lang="es-MX" b="1" dirty="0" smtClean="0">
                <a:solidFill>
                  <a:schemeClr val="bg2">
                    <a:lumMod val="25000"/>
                  </a:schemeClr>
                </a:solidFill>
                <a:latin typeface="Arial" panose="020B0604020202020204" pitchFamily="34" charset="0"/>
                <a:cs typeface="Arial" panose="020B0604020202020204" pitchFamily="34" charset="0"/>
              </a:rPr>
              <a:t>Ocozocoautla de Espinosa, Chiapas</a:t>
            </a:r>
            <a:r>
              <a:rPr lang="es-MX" b="1" dirty="0">
                <a:solidFill>
                  <a:schemeClr val="bg2">
                    <a:lumMod val="25000"/>
                  </a:schemeClr>
                </a:solidFill>
                <a:latin typeface="Arial" panose="020B0604020202020204" pitchFamily="34" charset="0"/>
                <a:cs typeface="Arial" panose="020B0604020202020204" pitchFamily="34" charset="0"/>
              </a:rPr>
              <a:t>; </a:t>
            </a:r>
            <a:r>
              <a:rPr lang="es-MX" b="1" dirty="0" smtClean="0">
                <a:solidFill>
                  <a:srgbClr val="FF0000"/>
                </a:solidFill>
                <a:latin typeface="Arial" panose="020B0604020202020204" pitchFamily="34" charset="0"/>
                <a:cs typeface="Arial" panose="020B0604020202020204" pitchFamily="34" charset="0"/>
              </a:rPr>
              <a:t>20 o 21 </a:t>
            </a:r>
            <a:r>
              <a:rPr lang="es-MX" b="1" dirty="0" smtClean="0">
                <a:solidFill>
                  <a:schemeClr val="bg2">
                    <a:lumMod val="25000"/>
                  </a:schemeClr>
                </a:solidFill>
                <a:latin typeface="Arial" panose="020B0604020202020204" pitchFamily="34" charset="0"/>
                <a:cs typeface="Arial" panose="020B0604020202020204" pitchFamily="34" charset="0"/>
              </a:rPr>
              <a:t>de Diciembre de </a:t>
            </a:r>
            <a:r>
              <a:rPr lang="es-MX" b="1" dirty="0">
                <a:solidFill>
                  <a:schemeClr val="bg2">
                    <a:lumMod val="25000"/>
                  </a:schemeClr>
                </a:solidFill>
                <a:latin typeface="Arial" panose="020B0604020202020204" pitchFamily="34" charset="0"/>
                <a:cs typeface="Arial" panose="020B0604020202020204" pitchFamily="34" charset="0"/>
              </a:rPr>
              <a:t>2019</a:t>
            </a:r>
            <a:endParaRPr lang="es-ES" b="1" dirty="0">
              <a:solidFill>
                <a:schemeClr val="bg2">
                  <a:lumMod val="25000"/>
                </a:schemeClr>
              </a:solidFill>
              <a:latin typeface="Arial" panose="020B0604020202020204" pitchFamily="34" charset="0"/>
              <a:cs typeface="Arial" panose="020B0604020202020204" pitchFamily="34" charset="0"/>
            </a:endParaRPr>
          </a:p>
        </p:txBody>
      </p:sp>
      <p:sp>
        <p:nvSpPr>
          <p:cNvPr id="19" name="1 Rectángulo"/>
          <p:cNvSpPr/>
          <p:nvPr/>
        </p:nvSpPr>
        <p:spPr>
          <a:xfrm>
            <a:off x="2648370" y="142692"/>
            <a:ext cx="3793667" cy="769441"/>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4400" b="1" cap="none" spc="310" dirty="0">
                <a:ln w="11430"/>
                <a:solidFill>
                  <a:schemeClr val="bg2">
                    <a:lumMod val="25000"/>
                  </a:schemeClr>
                </a:solidFill>
                <a:effectLst>
                  <a:outerShdw blurRad="38100" dist="38100" dir="2700000" algn="tl">
                    <a:srgbClr val="000000">
                      <a:alpha val="43137"/>
                    </a:srgbClr>
                  </a:outerShdw>
                </a:effectLst>
                <a:latin typeface="Arial Black" pitchFamily="34" charset="0"/>
              </a:rPr>
              <a:t>MAESTRÍA</a:t>
            </a:r>
          </a:p>
        </p:txBody>
      </p:sp>
      <p:sp>
        <p:nvSpPr>
          <p:cNvPr id="22" name="Title 13"/>
          <p:cNvSpPr txBox="1">
            <a:spLocks/>
          </p:cNvSpPr>
          <p:nvPr/>
        </p:nvSpPr>
        <p:spPr>
          <a:xfrm>
            <a:off x="1597469" y="873834"/>
            <a:ext cx="5895467" cy="830997"/>
          </a:xfrm>
          <a:prstGeom prst="rect">
            <a:avLst/>
          </a:prstGeom>
          <a:noFill/>
          <a:ln>
            <a:noFill/>
          </a:ln>
        </p:spPr>
        <p:txBody>
          <a:bodyPr vert="horz" wrap="square" lIns="91440" tIns="45720" rIns="91440" bIns="45720" numCol="1" anchor="ctr" anchorCtr="0" compatLnSpc="1">
            <a:prstTxWarp prst="textNoShape">
              <a:avLst/>
            </a:prstTxWarp>
            <a:spAutoFit/>
            <a:scene3d>
              <a:camera prst="orthographicFront"/>
              <a:lightRig rig="balanced" dir="t">
                <a:rot lat="0" lon="0" rev="2100000"/>
              </a:lightRig>
            </a:scene3d>
            <a:sp3d extrusionH="57150" prstMaterial="metal">
              <a:bevelT w="38100" h="25400"/>
              <a:contourClr>
                <a:schemeClr val="bg2"/>
              </a:contourClr>
            </a:sp3d>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sz="2400" b="1" dirty="0">
                <a:ln w="50800"/>
                <a:solidFill>
                  <a:schemeClr val="bg2">
                    <a:lumMod val="25000"/>
                  </a:schemeClr>
                </a:solidFill>
                <a:latin typeface="Arial Black" pitchFamily="34" charset="0"/>
              </a:rPr>
              <a:t>EN </a:t>
            </a:r>
            <a:r>
              <a:rPr lang="en-US" sz="2400" b="1" dirty="0" smtClean="0">
                <a:ln w="50800"/>
                <a:solidFill>
                  <a:schemeClr val="bg2">
                    <a:lumMod val="25000"/>
                  </a:schemeClr>
                </a:solidFill>
                <a:latin typeface="Arial Black" pitchFamily="34" charset="0"/>
              </a:rPr>
              <a:t>GESTIÓN </a:t>
            </a:r>
            <a:r>
              <a:rPr lang="en-US" sz="2400" b="1" dirty="0">
                <a:ln w="50800"/>
                <a:solidFill>
                  <a:schemeClr val="bg2">
                    <a:lumMod val="25000"/>
                  </a:schemeClr>
                </a:solidFill>
                <a:latin typeface="Arial Black" pitchFamily="34" charset="0"/>
              </a:rPr>
              <a:t>INTEGRAL DE RIESGOS Y PROTECCIÓN </a:t>
            </a:r>
            <a:r>
              <a:rPr lang="en-US" sz="2400" b="1" dirty="0" smtClean="0">
                <a:ln w="50800"/>
                <a:solidFill>
                  <a:schemeClr val="bg2">
                    <a:lumMod val="25000"/>
                  </a:schemeClr>
                </a:solidFill>
                <a:latin typeface="Arial Black" pitchFamily="34" charset="0"/>
              </a:rPr>
              <a:t>CIVIL</a:t>
            </a:r>
            <a:endParaRPr lang="en-US" sz="2400" b="1" dirty="0">
              <a:ln w="50800"/>
              <a:solidFill>
                <a:schemeClr val="bg2">
                  <a:lumMod val="25000"/>
                </a:schemeClr>
              </a:solidFill>
              <a:latin typeface="Arial Black" pitchFamily="34" charset="0"/>
            </a:endParaRPr>
          </a:p>
        </p:txBody>
      </p:sp>
      <p:sp>
        <p:nvSpPr>
          <p:cNvPr id="17" name="Title 13"/>
          <p:cNvSpPr>
            <a:spLocks noGrp="1"/>
          </p:cNvSpPr>
          <p:nvPr/>
        </p:nvSpPr>
        <p:spPr bwMode="auto">
          <a:xfrm>
            <a:off x="1496253" y="2250697"/>
            <a:ext cx="6151492" cy="3447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fontAlgn="base">
              <a:spcBef>
                <a:spcPct val="0"/>
              </a:spcBef>
              <a:spcAft>
                <a:spcPct val="0"/>
              </a:spcAft>
              <a:defRPr sz="3200" kern="1200">
                <a:solidFill>
                  <a:srgbClr val="959595"/>
                </a:solidFill>
                <a:latin typeface="Source Sans Pro Light" pitchFamily="34" charset="0"/>
                <a:ea typeface="+mj-ea"/>
                <a:cs typeface="+mj-cs"/>
              </a:defRPr>
            </a:lvl1pPr>
            <a:lvl2pPr algn="l" rtl="0" fontAlgn="base">
              <a:spcBef>
                <a:spcPct val="0"/>
              </a:spcBef>
              <a:spcAft>
                <a:spcPct val="0"/>
              </a:spcAft>
              <a:defRPr sz="3200">
                <a:solidFill>
                  <a:srgbClr val="959595"/>
                </a:solidFill>
                <a:latin typeface="Source Sans Pro Light" pitchFamily="34" charset="0"/>
              </a:defRPr>
            </a:lvl2pPr>
            <a:lvl3pPr algn="l" rtl="0" fontAlgn="base">
              <a:spcBef>
                <a:spcPct val="0"/>
              </a:spcBef>
              <a:spcAft>
                <a:spcPct val="0"/>
              </a:spcAft>
              <a:defRPr sz="3200">
                <a:solidFill>
                  <a:srgbClr val="959595"/>
                </a:solidFill>
                <a:latin typeface="Source Sans Pro Light" pitchFamily="34" charset="0"/>
              </a:defRPr>
            </a:lvl3pPr>
            <a:lvl4pPr algn="l" rtl="0" fontAlgn="base">
              <a:spcBef>
                <a:spcPct val="0"/>
              </a:spcBef>
              <a:spcAft>
                <a:spcPct val="0"/>
              </a:spcAft>
              <a:defRPr sz="3200">
                <a:solidFill>
                  <a:srgbClr val="959595"/>
                </a:solidFill>
                <a:latin typeface="Source Sans Pro Light" pitchFamily="34" charset="0"/>
              </a:defRPr>
            </a:lvl4pPr>
            <a:lvl5pPr algn="l" rtl="0" fontAlgn="base">
              <a:spcBef>
                <a:spcPct val="0"/>
              </a:spcBef>
              <a:spcAft>
                <a:spcPct val="0"/>
              </a:spcAft>
              <a:defRPr sz="3200">
                <a:solidFill>
                  <a:srgbClr val="959595"/>
                </a:solidFill>
                <a:latin typeface="Source Sans Pro Light" pitchFamily="34" charset="0"/>
              </a:defRPr>
            </a:lvl5pPr>
            <a:lvl6pPr marL="457200" algn="l" rtl="0" fontAlgn="base">
              <a:spcBef>
                <a:spcPct val="0"/>
              </a:spcBef>
              <a:spcAft>
                <a:spcPct val="0"/>
              </a:spcAft>
              <a:defRPr sz="3200">
                <a:solidFill>
                  <a:srgbClr val="959595"/>
                </a:solidFill>
                <a:latin typeface="Source Sans Pro Light" pitchFamily="34" charset="0"/>
              </a:defRPr>
            </a:lvl6pPr>
            <a:lvl7pPr marL="914400" algn="l" rtl="0" fontAlgn="base">
              <a:spcBef>
                <a:spcPct val="0"/>
              </a:spcBef>
              <a:spcAft>
                <a:spcPct val="0"/>
              </a:spcAft>
              <a:defRPr sz="3200">
                <a:solidFill>
                  <a:srgbClr val="959595"/>
                </a:solidFill>
                <a:latin typeface="Source Sans Pro Light" pitchFamily="34" charset="0"/>
              </a:defRPr>
            </a:lvl7pPr>
            <a:lvl8pPr marL="1371600" algn="l" rtl="0" fontAlgn="base">
              <a:spcBef>
                <a:spcPct val="0"/>
              </a:spcBef>
              <a:spcAft>
                <a:spcPct val="0"/>
              </a:spcAft>
              <a:defRPr sz="3200">
                <a:solidFill>
                  <a:srgbClr val="959595"/>
                </a:solidFill>
                <a:latin typeface="Source Sans Pro Light" pitchFamily="34" charset="0"/>
              </a:defRPr>
            </a:lvl8pPr>
            <a:lvl9pPr marL="1828800" algn="l" rtl="0" fontAlgn="base">
              <a:spcBef>
                <a:spcPct val="0"/>
              </a:spcBef>
              <a:spcAft>
                <a:spcPct val="0"/>
              </a:spcAft>
              <a:defRPr sz="3200">
                <a:solidFill>
                  <a:srgbClr val="959595"/>
                </a:solidFill>
                <a:latin typeface="Source Sans Pro Light" pitchFamily="34" charset="0"/>
              </a:defRPr>
            </a:lvl9pPr>
          </a:lstStyle>
          <a:p>
            <a:pPr algn="ctr"/>
            <a:r>
              <a:rPr lang="en-US" b="1" dirty="0" smtClean="0">
                <a:solidFill>
                  <a:schemeClr val="bg2">
                    <a:lumMod val="25000"/>
                  </a:schemeClr>
                </a:solidFill>
                <a:effectLst>
                  <a:outerShdw blurRad="38100" dist="38100" dir="2700000" algn="tl">
                    <a:srgbClr val="000000">
                      <a:alpha val="43137"/>
                    </a:srgbClr>
                  </a:outerShdw>
                </a:effectLst>
                <a:latin typeface="Arial Black" pitchFamily="34" charset="0"/>
                <a:cs typeface="Arial" pitchFamily="34" charset="0"/>
              </a:rPr>
              <a:t>COLOQUIO</a:t>
            </a:r>
            <a:endParaRPr lang="en-US" b="1" dirty="0">
              <a:solidFill>
                <a:schemeClr val="bg2">
                  <a:lumMod val="25000"/>
                </a:schemeClr>
              </a:solidFill>
              <a:effectLst>
                <a:outerShdw blurRad="38100" dist="38100" dir="2700000" algn="tl">
                  <a:srgbClr val="000000">
                    <a:alpha val="43137"/>
                  </a:srgbClr>
                </a:outerShdw>
              </a:effectLst>
              <a:latin typeface="Arial Black" pitchFamily="34" charset="0"/>
              <a:cs typeface="Arial" pitchFamily="34" charset="0"/>
            </a:endParaRPr>
          </a:p>
          <a:p>
            <a:pPr algn="ctr"/>
            <a:endParaRPr lang="en-US" sz="2400" b="1" dirty="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endParaRPr>
          </a:p>
          <a:p>
            <a:pPr algn="ctr"/>
            <a:r>
              <a:rPr lang="en-US" sz="2400" b="1" dirty="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rPr>
              <a:t>PRESENTA</a:t>
            </a:r>
            <a:r>
              <a:rPr lang="en-US" sz="2400" b="1" dirty="0" smtClean="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rPr>
              <a:t>: Jeú Pavón Pérez</a:t>
            </a:r>
            <a:endParaRPr lang="en-US" sz="2400" b="1" dirty="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endParaRPr>
          </a:p>
          <a:p>
            <a:pPr algn="ctr"/>
            <a:endParaRPr lang="en-US" sz="2000" b="1" dirty="0" smtClean="0">
              <a:solidFill>
                <a:schemeClr val="bg2">
                  <a:lumMod val="25000"/>
                </a:schemeClr>
              </a:solidFill>
              <a:effectLst>
                <a:outerShdw blurRad="38100" dist="38100" dir="2700000" algn="tl">
                  <a:srgbClr val="000000">
                    <a:alpha val="43137"/>
                  </a:srgbClr>
                </a:outerShdw>
              </a:effectLst>
              <a:latin typeface="Arial Black" pitchFamily="34" charset="0"/>
              <a:cs typeface="Arial" pitchFamily="34" charset="0"/>
            </a:endParaRPr>
          </a:p>
          <a:p>
            <a:pPr algn="ctr"/>
            <a:endParaRPr lang="en-US" sz="2000" b="1" dirty="0">
              <a:solidFill>
                <a:schemeClr val="bg2">
                  <a:lumMod val="25000"/>
                </a:schemeClr>
              </a:solidFill>
              <a:effectLst>
                <a:outerShdw blurRad="38100" dist="38100" dir="2700000" algn="tl">
                  <a:srgbClr val="000000">
                    <a:alpha val="43137"/>
                  </a:srgbClr>
                </a:outerShdw>
              </a:effectLst>
              <a:latin typeface="Arial Black" pitchFamily="34" charset="0"/>
              <a:cs typeface="Arial" pitchFamily="34" charset="0"/>
            </a:endParaRPr>
          </a:p>
          <a:p>
            <a:pPr algn="ctr"/>
            <a:r>
              <a:rPr lang="en-US" sz="2000" b="1" dirty="0" smtClean="0">
                <a:solidFill>
                  <a:schemeClr val="bg2">
                    <a:lumMod val="25000"/>
                  </a:schemeClr>
                </a:solidFill>
                <a:effectLst>
                  <a:outerShdw blurRad="38100" dist="38100" dir="2700000" algn="tl">
                    <a:srgbClr val="000000">
                      <a:alpha val="43137"/>
                    </a:srgbClr>
                  </a:outerShdw>
                </a:effectLst>
                <a:latin typeface="Arial Black" pitchFamily="34" charset="0"/>
                <a:cs typeface="Arial" pitchFamily="34" charset="0"/>
              </a:rPr>
              <a:t>TESIS</a:t>
            </a:r>
            <a:endParaRPr lang="en-US" sz="2000" b="1" dirty="0">
              <a:solidFill>
                <a:schemeClr val="bg2">
                  <a:lumMod val="25000"/>
                </a:schemeClr>
              </a:solidFill>
              <a:effectLst>
                <a:outerShdw blurRad="38100" dist="38100" dir="2700000" algn="tl">
                  <a:srgbClr val="000000">
                    <a:alpha val="43137"/>
                  </a:srgbClr>
                </a:outerShdw>
              </a:effectLst>
              <a:latin typeface="Arial Black" pitchFamily="34" charset="0"/>
              <a:cs typeface="Arial" pitchFamily="34" charset="0"/>
            </a:endParaRPr>
          </a:p>
          <a:p>
            <a:pPr algn="ctr"/>
            <a:r>
              <a:rPr lang="es-MX" sz="2000" b="1" dirty="0" smtClean="0">
                <a:solidFill>
                  <a:schemeClr val="bg2">
                    <a:lumMod val="25000"/>
                  </a:schemeClr>
                </a:solidFill>
                <a:effectLst>
                  <a:outerShdw blurRad="38100" dist="38100" dir="2700000" algn="tl">
                    <a:srgbClr val="000000">
                      <a:alpha val="43137"/>
                    </a:srgbClr>
                  </a:outerShdw>
                </a:effectLst>
              </a:rPr>
              <a:t>“Construcción social de la vulnerabilidad ante amenazas hidrometeorológicas en la colonia Candelaria de Chiapa de Corzo”</a:t>
            </a:r>
            <a:endParaRPr lang="es-MX" sz="2000" b="1" dirty="0">
              <a:solidFill>
                <a:schemeClr val="bg2">
                  <a:lumMod val="25000"/>
                </a:schemeClr>
              </a:solidFill>
              <a:effectLst>
                <a:outerShdw blurRad="38100" dist="38100" dir="2700000" algn="tl">
                  <a:srgbClr val="000000">
                    <a:alpha val="43137"/>
                  </a:srgbClr>
                </a:outerShdw>
              </a:effectLst>
            </a:endParaRPr>
          </a:p>
          <a:p>
            <a:pPr algn="ctr"/>
            <a:endParaRPr lang="en-US" sz="1800" b="1" dirty="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endParaRPr>
          </a:p>
        </p:txBody>
      </p:sp>
      <p:pic>
        <p:nvPicPr>
          <p:cNvPr id="20"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24"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Tree>
    <p:extLst>
      <p:ext uri="{BB962C8B-B14F-4D97-AF65-F5344CB8AC3E}">
        <p14:creationId xmlns:p14="http://schemas.microsoft.com/office/powerpoint/2010/main" val="2410027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p:cNvSpPr>
          <p:nvPr/>
        </p:nvSpPr>
        <p:spPr>
          <a:xfrm>
            <a:off x="2218379" y="256282"/>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spc="50" dirty="0" smtClean="0">
                <a:ln w="13500">
                  <a:solidFill>
                    <a:srgbClr val="E48312">
                      <a:shade val="2500"/>
                      <a:alpha val="6500"/>
                    </a:srgbClr>
                  </a:solidFill>
                  <a:prstDash val="solid"/>
                </a:ln>
                <a:solidFill>
                  <a:srgbClr val="CCDDEA">
                    <a:lumMod val="25000"/>
                    <a:alpha val="95000"/>
                  </a:srgbClr>
                </a:solidFill>
                <a:effectLst>
                  <a:outerShdw blurRad="38100" dist="38100" dir="2700000" algn="tl">
                    <a:srgbClr val="000000">
                      <a:alpha val="43137"/>
                    </a:srgbClr>
                  </a:outerShdw>
                </a:effectLst>
                <a:latin typeface="Arial Black" pitchFamily="34" charset="0"/>
              </a:rPr>
              <a:t>COLOQUIO</a:t>
            </a:r>
            <a:endParaRPr lang="en-US" b="1" spc="50" dirty="0">
              <a:ln w="13500">
                <a:solidFill>
                  <a:srgbClr val="E48312">
                    <a:shade val="2500"/>
                    <a:alpha val="6500"/>
                  </a:srgbClr>
                </a:solidFill>
                <a:prstDash val="solid"/>
              </a:ln>
              <a:solidFill>
                <a:srgbClr val="CCDDEA">
                  <a:lumMod val="25000"/>
                  <a:alpha val="95000"/>
                </a:srgbClr>
              </a:solidFill>
              <a:effectLst>
                <a:outerShdw blurRad="38100" dist="38100" dir="2700000" algn="tl">
                  <a:srgbClr val="000000">
                    <a:alpha val="43137"/>
                  </a:srgbClr>
                </a:outerShdw>
              </a:effectLst>
              <a:latin typeface="Arial Black" pitchFamily="34" charset="0"/>
            </a:endParaRPr>
          </a:p>
          <a:p>
            <a:pPr algn="ctr"/>
            <a:r>
              <a:rPr lang="en-US" sz="1800" b="1" spc="50" dirty="0">
                <a:ln w="13500">
                  <a:solidFill>
                    <a:srgbClr val="E48312">
                      <a:shade val="2500"/>
                      <a:alpha val="6500"/>
                    </a:srgbClr>
                  </a:solidFill>
                  <a:prstDash val="solid"/>
                </a:ln>
                <a:solidFill>
                  <a:srgbClr val="CCDDEA">
                    <a:lumMod val="25000"/>
                    <a:alpha val="95000"/>
                  </a:srgbClr>
                </a:solidFill>
                <a:effectLst>
                  <a:outerShdw blurRad="38100" dist="38100" dir="2700000" algn="tl">
                    <a:srgbClr val="000000">
                      <a:alpha val="43137"/>
                    </a:srgbClr>
                  </a:outerShdw>
                </a:effectLst>
              </a:rPr>
              <a:t>MAESTRÍA EN GESTIÓN INTEGRAL DE RIESGOS Y PROTECCIÓN CIVIL</a:t>
            </a:r>
          </a:p>
        </p:txBody>
      </p:sp>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s-ES" sz="2000" b="1">
                <a:solidFill>
                  <a:srgbClr val="000000"/>
                </a:solidFill>
                <a:latin typeface="Arial" panose="020B0604020202020204" pitchFamily="34" charset="0"/>
                <a:ea typeface="Arial" panose="020B0604020202020204" pitchFamily="34" charset="0"/>
              </a:rPr>
              <a:t/>
            </a:r>
            <a:br>
              <a:rPr lang="es-ES" sz="2000" b="1">
                <a:solidFill>
                  <a:srgbClr val="000000"/>
                </a:solidFill>
                <a:latin typeface="Arial" panose="020B0604020202020204" pitchFamily="34" charset="0"/>
                <a:ea typeface="Arial" panose="020B0604020202020204" pitchFamily="34" charset="0"/>
              </a:rPr>
            </a:br>
            <a:endParaRPr lang="es-ES">
              <a:solidFill>
                <a:srgbClr val="000000"/>
              </a:solidFill>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solidFill>
                <a:srgbClr val="000000"/>
              </a:solidFill>
            </a:endParaRPr>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es-ES" sz="2000" b="1">
              <a:solidFill>
                <a:srgbClr val="000000"/>
              </a:solidFill>
              <a:latin typeface="Arial" panose="020B0604020202020204" pitchFamily="34" charset="0"/>
              <a:ea typeface="Arial" panose="020B0604020202020204" pitchFamily="34" charset="0"/>
            </a:endParaRPr>
          </a:p>
          <a:p>
            <a:pPr eaLnBrk="0" fontAlgn="base" hangingPunct="0">
              <a:spcBef>
                <a:spcPct val="0"/>
              </a:spcBef>
              <a:spcAft>
                <a:spcPct val="0"/>
              </a:spcAft>
            </a:pPr>
            <a:endParaRPr lang="es-ES">
              <a:solidFill>
                <a:srgbClr val="000000"/>
              </a:solidFill>
              <a:latin typeface="Arial" panose="020B0604020202020204" pitchFamily="34" charset="0"/>
            </a:endParaRPr>
          </a:p>
        </p:txBody>
      </p:sp>
      <p:pic>
        <p:nvPicPr>
          <p:cNvPr id="17"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
        <p:nvSpPr>
          <p:cNvPr id="2" name="1 CuadroTexto"/>
          <p:cNvSpPr txBox="1"/>
          <p:nvPr/>
        </p:nvSpPr>
        <p:spPr>
          <a:xfrm>
            <a:off x="2627784" y="1772816"/>
            <a:ext cx="3600400" cy="553998"/>
          </a:xfrm>
          <a:prstGeom prst="rect">
            <a:avLst/>
          </a:prstGeom>
          <a:noFill/>
        </p:spPr>
        <p:txBody>
          <a:bodyPr wrap="square" rtlCol="0">
            <a:spAutoFit/>
          </a:bodyPr>
          <a:lstStyle/>
          <a:p>
            <a:r>
              <a:rPr lang="es-MX" sz="3000" b="1" dirty="0" smtClean="0">
                <a:solidFill>
                  <a:srgbClr val="000000"/>
                </a:solidFill>
              </a:rPr>
              <a:t>OBJETO DE ESTUDIO</a:t>
            </a:r>
          </a:p>
        </p:txBody>
      </p:sp>
      <p:sp>
        <p:nvSpPr>
          <p:cNvPr id="3" name="2 CuadroTexto"/>
          <p:cNvSpPr txBox="1"/>
          <p:nvPr/>
        </p:nvSpPr>
        <p:spPr>
          <a:xfrm>
            <a:off x="2627784" y="2463740"/>
            <a:ext cx="3456384" cy="92333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s-MX" dirty="0" smtClean="0">
                <a:solidFill>
                  <a:prstClr val="white"/>
                </a:solidFill>
              </a:rPr>
              <a:t>Procesos y dinámicas sociales en la colonia “Candelaria” de Chiapa de Corzo, Chiapas</a:t>
            </a:r>
            <a:endParaRPr lang="es-MX" dirty="0">
              <a:solidFill>
                <a:prstClr val="white"/>
              </a:solidFill>
            </a:endParaRPr>
          </a:p>
        </p:txBody>
      </p:sp>
      <p:sp>
        <p:nvSpPr>
          <p:cNvPr id="7" name="6 Rectángulo redondeado"/>
          <p:cNvSpPr/>
          <p:nvPr/>
        </p:nvSpPr>
        <p:spPr>
          <a:xfrm>
            <a:off x="2627784" y="3789040"/>
            <a:ext cx="3456383"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smtClean="0">
                <a:solidFill>
                  <a:prstClr val="white"/>
                </a:solidFill>
              </a:rPr>
              <a:t>Descripción desde la comprensión de su hábitat</a:t>
            </a:r>
            <a:endParaRPr lang="es-MX" sz="1600" dirty="0">
              <a:solidFill>
                <a:prstClr val="white"/>
              </a:solidFill>
            </a:endParaRPr>
          </a:p>
        </p:txBody>
      </p:sp>
      <p:sp>
        <p:nvSpPr>
          <p:cNvPr id="9" name="8 Rectángulo redondeado"/>
          <p:cNvSpPr/>
          <p:nvPr/>
        </p:nvSpPr>
        <p:spPr>
          <a:xfrm>
            <a:off x="2627783" y="4797153"/>
            <a:ext cx="3456385"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prstClr val="white"/>
                </a:solidFill>
              </a:rPr>
              <a:t>Vulnerabilidad de la población ante amenazas de origen hidrometeorológico</a:t>
            </a:r>
            <a:endParaRPr lang="es-MX" dirty="0">
              <a:solidFill>
                <a:prstClr val="white"/>
              </a:solidFill>
            </a:endParaRPr>
          </a:p>
        </p:txBody>
      </p:sp>
      <p:cxnSp>
        <p:nvCxnSpPr>
          <p:cNvPr id="19" name="18 Conector recto"/>
          <p:cNvCxnSpPr>
            <a:stCxn id="3" idx="2"/>
            <a:endCxn id="7" idx="0"/>
          </p:cNvCxnSpPr>
          <p:nvPr/>
        </p:nvCxnSpPr>
        <p:spPr>
          <a:xfrm>
            <a:off x="4355976" y="3387070"/>
            <a:ext cx="0" cy="401970"/>
          </a:xfrm>
          <a:prstGeom prst="line">
            <a:avLst/>
          </a:prstGeom>
        </p:spPr>
        <p:style>
          <a:lnRef idx="3">
            <a:schemeClr val="accent1"/>
          </a:lnRef>
          <a:fillRef idx="0">
            <a:schemeClr val="accent1"/>
          </a:fillRef>
          <a:effectRef idx="2">
            <a:schemeClr val="accent1"/>
          </a:effectRef>
          <a:fontRef idx="minor">
            <a:schemeClr val="tx1"/>
          </a:fontRef>
        </p:style>
      </p:cxnSp>
      <p:cxnSp>
        <p:nvCxnSpPr>
          <p:cNvPr id="23" name="22 Conector recto"/>
          <p:cNvCxnSpPr>
            <a:stCxn id="7" idx="2"/>
            <a:endCxn id="9" idx="0"/>
          </p:cNvCxnSpPr>
          <p:nvPr/>
        </p:nvCxnSpPr>
        <p:spPr>
          <a:xfrm>
            <a:off x="4355976" y="4509120"/>
            <a:ext cx="0" cy="288033"/>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594488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p:cNvSpPr>
          <p:nvPr/>
        </p:nvSpPr>
        <p:spPr>
          <a:xfrm>
            <a:off x="2218379" y="256282"/>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smtClean="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endParaRP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17"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
        <p:nvSpPr>
          <p:cNvPr id="10" name="9 CuadroTexto"/>
          <p:cNvSpPr txBox="1"/>
          <p:nvPr/>
        </p:nvSpPr>
        <p:spPr>
          <a:xfrm>
            <a:off x="1858819" y="1772816"/>
            <a:ext cx="5521493" cy="553998"/>
          </a:xfrm>
          <a:prstGeom prst="rect">
            <a:avLst/>
          </a:prstGeom>
          <a:noFill/>
        </p:spPr>
        <p:txBody>
          <a:bodyPr wrap="square" rtlCol="0">
            <a:spAutoFit/>
          </a:bodyPr>
          <a:lstStyle/>
          <a:p>
            <a:r>
              <a:rPr lang="es-MX" sz="3000" b="1" dirty="0" smtClean="0"/>
              <a:t>PLANTEAMIENTO DEL PROBLEMA</a:t>
            </a:r>
            <a:endParaRPr lang="es-MX" sz="3000" b="1" dirty="0"/>
          </a:p>
        </p:txBody>
      </p:sp>
      <p:sp>
        <p:nvSpPr>
          <p:cNvPr id="19" name="18 CuadroTexto"/>
          <p:cNvSpPr txBox="1"/>
          <p:nvPr/>
        </p:nvSpPr>
        <p:spPr>
          <a:xfrm>
            <a:off x="1403648" y="2348880"/>
            <a:ext cx="6480720" cy="3693319"/>
          </a:xfrm>
          <a:prstGeom prst="rect">
            <a:avLst/>
          </a:prstGeom>
          <a:noFill/>
        </p:spPr>
        <p:txBody>
          <a:bodyPr wrap="square" rtlCol="0">
            <a:spAutoFit/>
          </a:bodyPr>
          <a:lstStyle/>
          <a:p>
            <a:pPr marL="285750" indent="-285750">
              <a:buFont typeface="Arial" panose="020B0604020202020204" pitchFamily="34" charset="0"/>
              <a:buChar char="•"/>
            </a:pPr>
            <a:r>
              <a:rPr lang="es-MX" dirty="0" smtClean="0"/>
              <a:t>En la periferia de la cabecera municipal de Chiapa de Corzo se presenta un acelerado crecimiento poblacional el cual ha desembocado en la aparición de numerosos centros de población irregulares en zonas no aptas  para habitar. </a:t>
            </a:r>
            <a:r>
              <a:rPr lang="es-MX" dirty="0"/>
              <a:t> </a:t>
            </a:r>
            <a:endParaRPr lang="es-MX" dirty="0" smtClean="0"/>
          </a:p>
          <a:p>
            <a:pPr marL="285750" indent="-285750">
              <a:buFont typeface="Arial" panose="020B0604020202020204" pitchFamily="34" charset="0"/>
              <a:buChar char="•"/>
            </a:pPr>
            <a:r>
              <a:rPr lang="es-MX" dirty="0" smtClean="0"/>
              <a:t>En este contexto, en la colonia Candelaria, ubicada en las márgenes del Río Chiquito se se han detectado condiciones de vulnerabilidad ante amenazas de tipo hidrometeorológico, habiendo sufrido ya inundaciones en su parte  más cercana al cauce del mencionado río. </a:t>
            </a:r>
          </a:p>
          <a:p>
            <a:pPr marL="285750" indent="-285750">
              <a:buFont typeface="Arial" panose="020B0604020202020204" pitchFamily="34" charset="0"/>
              <a:buChar char="•"/>
            </a:pPr>
            <a:r>
              <a:rPr lang="es-MX" b="1" dirty="0" smtClean="0"/>
              <a:t>Pregunta de Investigación</a:t>
            </a:r>
            <a:r>
              <a:rPr lang="es-MX" dirty="0" smtClean="0"/>
              <a:t>:</a:t>
            </a:r>
          </a:p>
          <a:p>
            <a:r>
              <a:rPr lang="es-MX" dirty="0"/>
              <a:t>¿Cuáles son los procesos sociales que inciden en la construcción de la vulnerabilidad ante amenazas de tipo hidrometeorológico en la colonia “Candelaria” de la cabecera municipal de Chiapa de Corzo</a:t>
            </a:r>
            <a:r>
              <a:rPr lang="es-MX" dirty="0" smtClean="0"/>
              <a:t>?</a:t>
            </a:r>
            <a:endParaRPr lang="es-MX" dirty="0"/>
          </a:p>
        </p:txBody>
      </p:sp>
    </p:spTree>
    <p:extLst>
      <p:ext uri="{BB962C8B-B14F-4D97-AF65-F5344CB8AC3E}">
        <p14:creationId xmlns:p14="http://schemas.microsoft.com/office/powerpoint/2010/main" val="475530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p:cNvSpPr>
          <p:nvPr/>
        </p:nvSpPr>
        <p:spPr>
          <a:xfrm>
            <a:off x="2218379" y="256282"/>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smtClean="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endParaRP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17"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
        <p:nvSpPr>
          <p:cNvPr id="16" name="15 Rectángulo redondeado"/>
          <p:cNvSpPr/>
          <p:nvPr/>
        </p:nvSpPr>
        <p:spPr>
          <a:xfrm>
            <a:off x="3083132" y="1700808"/>
            <a:ext cx="3036799" cy="80649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MX" b="1" dirty="0" smtClean="0">
                <a:solidFill>
                  <a:schemeClr val="tx1"/>
                </a:solidFill>
              </a:rPr>
              <a:t>Justificación del Proyecto de Investigación</a:t>
            </a:r>
          </a:p>
        </p:txBody>
      </p:sp>
      <p:sp>
        <p:nvSpPr>
          <p:cNvPr id="19" name="18 Rectángulo redondeado"/>
          <p:cNvSpPr/>
          <p:nvPr/>
        </p:nvSpPr>
        <p:spPr>
          <a:xfrm>
            <a:off x="142687" y="4159270"/>
            <a:ext cx="1765017" cy="207804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400" b="1" dirty="0" smtClean="0">
                <a:solidFill>
                  <a:schemeClr val="bg1"/>
                </a:solidFill>
              </a:rPr>
              <a:t>Consolidar la práctica de los elementos de la Gestión Integral de Riesgo de Desastre en el territorio local.</a:t>
            </a:r>
            <a:endParaRPr lang="es-MX" sz="1400" b="1" dirty="0">
              <a:solidFill>
                <a:schemeClr val="bg1"/>
              </a:solidFill>
            </a:endParaRPr>
          </a:p>
        </p:txBody>
      </p:sp>
      <p:sp>
        <p:nvSpPr>
          <p:cNvPr id="20" name="19 Rectángulo redondeado"/>
          <p:cNvSpPr/>
          <p:nvPr/>
        </p:nvSpPr>
        <p:spPr>
          <a:xfrm>
            <a:off x="2447959" y="4159270"/>
            <a:ext cx="1764001" cy="207804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400" b="1" dirty="0" smtClean="0">
                <a:solidFill>
                  <a:schemeClr val="bg1"/>
                </a:solidFill>
              </a:rPr>
              <a:t>Diagnóstico </a:t>
            </a:r>
            <a:r>
              <a:rPr lang="es-MX" sz="1400" b="1" dirty="0">
                <a:solidFill>
                  <a:schemeClr val="bg1"/>
                </a:solidFill>
              </a:rPr>
              <a:t>de las vulnerabilidades, amenazas y riesgos para la </a:t>
            </a:r>
            <a:r>
              <a:rPr lang="es-MX" sz="1400" b="1" dirty="0" smtClean="0">
                <a:solidFill>
                  <a:schemeClr val="bg1"/>
                </a:solidFill>
              </a:rPr>
              <a:t>población, para una adecuada percepción del riesgo y  desarrollo de capacidades</a:t>
            </a:r>
            <a:r>
              <a:rPr lang="es-MX" sz="1400" dirty="0" smtClean="0">
                <a:solidFill>
                  <a:schemeClr val="bg1"/>
                </a:solidFill>
              </a:rPr>
              <a:t>.</a:t>
            </a:r>
            <a:endParaRPr lang="es-MX" sz="1400" dirty="0">
              <a:solidFill>
                <a:schemeClr val="bg1"/>
              </a:solidFill>
            </a:endParaRPr>
          </a:p>
        </p:txBody>
      </p:sp>
      <p:sp>
        <p:nvSpPr>
          <p:cNvPr id="21" name="20 Rectángulo redondeado"/>
          <p:cNvSpPr/>
          <p:nvPr/>
        </p:nvSpPr>
        <p:spPr>
          <a:xfrm>
            <a:off x="4788025" y="4159271"/>
            <a:ext cx="1764196" cy="207804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400" dirty="0" smtClean="0"/>
              <a:t> Contribuir a la  construcción de capacidades de la población en riesgo e incidir en los procesos de desarrollo local.</a:t>
            </a:r>
            <a:endParaRPr lang="es-MX" sz="1400" b="1" dirty="0">
              <a:solidFill>
                <a:srgbClr val="C00000"/>
              </a:solidFill>
            </a:endParaRPr>
          </a:p>
        </p:txBody>
      </p:sp>
      <p:sp>
        <p:nvSpPr>
          <p:cNvPr id="22" name="21 Rectángulo redondeado"/>
          <p:cNvSpPr/>
          <p:nvPr/>
        </p:nvSpPr>
        <p:spPr>
          <a:xfrm>
            <a:off x="7056472" y="4149080"/>
            <a:ext cx="1764000" cy="207804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1400" b="1" dirty="0">
                <a:solidFill>
                  <a:schemeClr val="bg1"/>
                </a:solidFill>
              </a:rPr>
              <a:t>P</a:t>
            </a:r>
            <a:r>
              <a:rPr lang="es-MX" sz="1400" b="1" dirty="0" smtClean="0">
                <a:solidFill>
                  <a:schemeClr val="bg1"/>
                </a:solidFill>
              </a:rPr>
              <a:t>oblación local .</a:t>
            </a:r>
          </a:p>
          <a:p>
            <a:pPr algn="ctr"/>
            <a:r>
              <a:rPr lang="es-MX" sz="1400" b="1" dirty="0">
                <a:solidFill>
                  <a:schemeClr val="bg1"/>
                </a:solidFill>
              </a:rPr>
              <a:t>A</a:t>
            </a:r>
            <a:r>
              <a:rPr lang="es-MX" sz="1400" b="1" dirty="0" smtClean="0">
                <a:solidFill>
                  <a:schemeClr val="bg1"/>
                </a:solidFill>
              </a:rPr>
              <a:t>utoridades  municipales y locales.</a:t>
            </a:r>
          </a:p>
          <a:p>
            <a:pPr algn="ctr"/>
            <a:r>
              <a:rPr lang="es-MX" sz="1400" b="1" dirty="0" smtClean="0">
                <a:solidFill>
                  <a:schemeClr val="bg1"/>
                </a:solidFill>
              </a:rPr>
              <a:t>Organizaciones de la sociedad civil</a:t>
            </a:r>
            <a:endParaRPr lang="es-MX" sz="1400" b="1" dirty="0">
              <a:solidFill>
                <a:schemeClr val="bg1"/>
              </a:solidFill>
            </a:endParaRPr>
          </a:p>
        </p:txBody>
      </p:sp>
      <p:cxnSp>
        <p:nvCxnSpPr>
          <p:cNvPr id="23" name="22 Conector recto"/>
          <p:cNvCxnSpPr/>
          <p:nvPr/>
        </p:nvCxnSpPr>
        <p:spPr>
          <a:xfrm>
            <a:off x="1062020" y="2924944"/>
            <a:ext cx="6876452" cy="0"/>
          </a:xfrm>
          <a:prstGeom prst="line">
            <a:avLst/>
          </a:prstGeom>
        </p:spPr>
        <p:style>
          <a:lnRef idx="3">
            <a:schemeClr val="dk1"/>
          </a:lnRef>
          <a:fillRef idx="0">
            <a:schemeClr val="dk1"/>
          </a:fillRef>
          <a:effectRef idx="2">
            <a:schemeClr val="dk1"/>
          </a:effectRef>
          <a:fontRef idx="minor">
            <a:schemeClr val="tx1"/>
          </a:fontRef>
        </p:style>
      </p:cxnSp>
      <p:cxnSp>
        <p:nvCxnSpPr>
          <p:cNvPr id="24" name="23 Conector recto de flecha"/>
          <p:cNvCxnSpPr/>
          <p:nvPr/>
        </p:nvCxnSpPr>
        <p:spPr>
          <a:xfrm>
            <a:off x="7938472" y="2922726"/>
            <a:ext cx="0" cy="50405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5" name="24 Conector recto de flecha"/>
          <p:cNvCxnSpPr/>
          <p:nvPr/>
        </p:nvCxnSpPr>
        <p:spPr>
          <a:xfrm>
            <a:off x="1062020" y="2924944"/>
            <a:ext cx="2" cy="43426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6" name="25 Conector recto de flecha"/>
          <p:cNvCxnSpPr/>
          <p:nvPr/>
        </p:nvCxnSpPr>
        <p:spPr>
          <a:xfrm>
            <a:off x="3365768" y="2924944"/>
            <a:ext cx="0" cy="43426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7" name="26 Conector recto de flecha"/>
          <p:cNvCxnSpPr>
            <a:endCxn id="29" idx="0"/>
          </p:cNvCxnSpPr>
          <p:nvPr/>
        </p:nvCxnSpPr>
        <p:spPr>
          <a:xfrm>
            <a:off x="5670122" y="2924944"/>
            <a:ext cx="1" cy="50405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8" name="27 Conector recto"/>
          <p:cNvCxnSpPr>
            <a:stCxn id="16" idx="2"/>
          </p:cNvCxnSpPr>
          <p:nvPr/>
        </p:nvCxnSpPr>
        <p:spPr>
          <a:xfrm>
            <a:off x="4601532" y="2507302"/>
            <a:ext cx="0" cy="417642"/>
          </a:xfrm>
          <a:prstGeom prst="line">
            <a:avLst/>
          </a:prstGeom>
        </p:spPr>
        <p:style>
          <a:lnRef idx="3">
            <a:schemeClr val="dk1"/>
          </a:lnRef>
          <a:fillRef idx="0">
            <a:schemeClr val="dk1"/>
          </a:fillRef>
          <a:effectRef idx="2">
            <a:schemeClr val="dk1"/>
          </a:effectRef>
          <a:fontRef idx="minor">
            <a:schemeClr val="tx1"/>
          </a:fontRef>
        </p:style>
      </p:cxnSp>
      <p:sp>
        <p:nvSpPr>
          <p:cNvPr id="7" name="6 Rectángulo"/>
          <p:cNvSpPr/>
          <p:nvPr/>
        </p:nvSpPr>
        <p:spPr>
          <a:xfrm>
            <a:off x="143704" y="3356992"/>
            <a:ext cx="1764000" cy="39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smtClean="0"/>
              <a:t>Relevancia profesional</a:t>
            </a:r>
            <a:endParaRPr lang="es-MX" sz="1400" dirty="0"/>
          </a:p>
        </p:txBody>
      </p:sp>
      <p:sp>
        <p:nvSpPr>
          <p:cNvPr id="9" name="8 Rectángulo"/>
          <p:cNvSpPr/>
          <p:nvPr/>
        </p:nvSpPr>
        <p:spPr>
          <a:xfrm>
            <a:off x="2447959" y="3392442"/>
            <a:ext cx="1764001" cy="3965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smtClean="0"/>
              <a:t>Relevancia social</a:t>
            </a:r>
            <a:endParaRPr lang="es-MX" sz="1400" dirty="0"/>
          </a:p>
        </p:txBody>
      </p:sp>
      <p:sp>
        <p:nvSpPr>
          <p:cNvPr id="29" name="28 Rectángulo"/>
          <p:cNvSpPr/>
          <p:nvPr/>
        </p:nvSpPr>
        <p:spPr>
          <a:xfrm>
            <a:off x="4788025" y="3429000"/>
            <a:ext cx="1764196" cy="3965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 </a:t>
            </a:r>
            <a:r>
              <a:rPr lang="es-MX" sz="1400" dirty="0" smtClean="0"/>
              <a:t>Interés personal</a:t>
            </a:r>
            <a:endParaRPr lang="es-MX" sz="1400" dirty="0"/>
          </a:p>
        </p:txBody>
      </p:sp>
      <p:cxnSp>
        <p:nvCxnSpPr>
          <p:cNvPr id="31" name="30 Conector recto de flecha"/>
          <p:cNvCxnSpPr>
            <a:stCxn id="7" idx="2"/>
            <a:endCxn id="19" idx="0"/>
          </p:cNvCxnSpPr>
          <p:nvPr/>
        </p:nvCxnSpPr>
        <p:spPr>
          <a:xfrm flipH="1">
            <a:off x="1025196" y="3752992"/>
            <a:ext cx="508" cy="40627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3" name="32 Conector recto de flecha"/>
          <p:cNvCxnSpPr>
            <a:stCxn id="9" idx="2"/>
            <a:endCxn id="20" idx="0"/>
          </p:cNvCxnSpPr>
          <p:nvPr/>
        </p:nvCxnSpPr>
        <p:spPr>
          <a:xfrm>
            <a:off x="3329960" y="3789040"/>
            <a:ext cx="0" cy="37023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8" name="37 Conector recto de flecha"/>
          <p:cNvCxnSpPr>
            <a:stCxn id="29" idx="2"/>
            <a:endCxn id="21" idx="0"/>
          </p:cNvCxnSpPr>
          <p:nvPr/>
        </p:nvCxnSpPr>
        <p:spPr>
          <a:xfrm>
            <a:off x="5670123" y="3825598"/>
            <a:ext cx="0" cy="33367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0" name="39 Conector recto de flecha"/>
          <p:cNvCxnSpPr>
            <a:stCxn id="42" idx="2"/>
            <a:endCxn id="22" idx="0"/>
          </p:cNvCxnSpPr>
          <p:nvPr/>
        </p:nvCxnSpPr>
        <p:spPr>
          <a:xfrm>
            <a:off x="7938472" y="3825000"/>
            <a:ext cx="0" cy="32408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42" name="41 Rectángulo"/>
          <p:cNvSpPr/>
          <p:nvPr/>
        </p:nvSpPr>
        <p:spPr>
          <a:xfrm>
            <a:off x="7056472" y="3429000"/>
            <a:ext cx="1764000" cy="39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smtClean="0"/>
              <a:t>Beneficiarios</a:t>
            </a:r>
            <a:endParaRPr lang="es-MX" sz="1400" dirty="0"/>
          </a:p>
        </p:txBody>
      </p:sp>
    </p:spTree>
    <p:extLst>
      <p:ext uri="{BB962C8B-B14F-4D97-AF65-F5344CB8AC3E}">
        <p14:creationId xmlns:p14="http://schemas.microsoft.com/office/powerpoint/2010/main" val="3890359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p:cNvSpPr>
          <p:nvPr/>
        </p:nvSpPr>
        <p:spPr>
          <a:xfrm>
            <a:off x="2218379" y="256282"/>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smtClean="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endParaRP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17"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
        <p:nvSpPr>
          <p:cNvPr id="10" name="9 CuadroTexto"/>
          <p:cNvSpPr txBox="1"/>
          <p:nvPr/>
        </p:nvSpPr>
        <p:spPr>
          <a:xfrm>
            <a:off x="3491880" y="1772816"/>
            <a:ext cx="2232248" cy="553998"/>
          </a:xfrm>
          <a:prstGeom prst="rect">
            <a:avLst/>
          </a:prstGeom>
          <a:noFill/>
        </p:spPr>
        <p:txBody>
          <a:bodyPr wrap="square" rtlCol="0">
            <a:spAutoFit/>
          </a:bodyPr>
          <a:lstStyle/>
          <a:p>
            <a:r>
              <a:rPr lang="es-MX" sz="3000" b="1" dirty="0" smtClean="0"/>
              <a:t>OBJETIVOS</a:t>
            </a:r>
            <a:endParaRPr lang="es-MX" sz="3000" b="1" dirty="0"/>
          </a:p>
        </p:txBody>
      </p:sp>
      <p:sp>
        <p:nvSpPr>
          <p:cNvPr id="12" name="11 CuadroTexto"/>
          <p:cNvSpPr txBox="1"/>
          <p:nvPr/>
        </p:nvSpPr>
        <p:spPr>
          <a:xfrm>
            <a:off x="611559" y="2276872"/>
            <a:ext cx="7540525" cy="3600986"/>
          </a:xfrm>
          <a:prstGeom prst="rect">
            <a:avLst/>
          </a:prstGeom>
          <a:noFill/>
        </p:spPr>
        <p:txBody>
          <a:bodyPr wrap="square" rtlCol="0">
            <a:spAutoFit/>
          </a:bodyPr>
          <a:lstStyle/>
          <a:p>
            <a:r>
              <a:rPr lang="es-MX" sz="2400" b="1" dirty="0" smtClean="0"/>
              <a:t>Objetivo General</a:t>
            </a:r>
          </a:p>
          <a:p>
            <a:pPr marL="285750" indent="-285750">
              <a:buFont typeface="Arial" panose="020B0604020202020204" pitchFamily="34" charset="0"/>
              <a:buChar char="•"/>
            </a:pPr>
            <a:r>
              <a:rPr lang="es-MX" b="1" dirty="0" smtClean="0"/>
              <a:t>Determinar  qué procesos y dinámicas sociales son los que influyen en la construcción social de la vulnerabilidad ante fenómenos hidrometeorológicos en la colonia “Candelaria” de Chiapa de Corzo, Chiapas.</a:t>
            </a:r>
          </a:p>
          <a:p>
            <a:endParaRPr lang="es-MX" dirty="0" smtClean="0"/>
          </a:p>
          <a:p>
            <a:r>
              <a:rPr lang="es-MX" sz="2400" b="1" dirty="0" smtClean="0"/>
              <a:t>Objetivos específicos:</a:t>
            </a:r>
          </a:p>
          <a:p>
            <a:pPr marL="285750" indent="-285750">
              <a:buFont typeface="Arial" panose="020B0604020202020204" pitchFamily="34" charset="0"/>
              <a:buChar char="•"/>
            </a:pPr>
            <a:r>
              <a:rPr lang="es-MX" b="1" dirty="0" smtClean="0"/>
              <a:t>Identificar los procesos  locales y estructurales que inciden en la construcción social de la vulnerabilidad ante fenómenos hidrometeorológicos en la colonia “Candelaria”.</a:t>
            </a:r>
          </a:p>
          <a:p>
            <a:pPr marL="285750" indent="-285750">
              <a:buFont typeface="Arial" panose="020B0604020202020204" pitchFamily="34" charset="0"/>
              <a:buChar char="•"/>
            </a:pPr>
            <a:r>
              <a:rPr lang="es-MX" b="1" dirty="0" smtClean="0"/>
              <a:t>Analizar las amenazas , vulnerabilidades y capacidades de la población de la colonia “Candelaria”.</a:t>
            </a:r>
            <a:endParaRPr lang="es-MX" b="1" dirty="0"/>
          </a:p>
        </p:txBody>
      </p:sp>
    </p:spTree>
    <p:extLst>
      <p:ext uri="{BB962C8B-B14F-4D97-AF65-F5344CB8AC3E}">
        <p14:creationId xmlns:p14="http://schemas.microsoft.com/office/powerpoint/2010/main" val="17646915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p:cNvSpPr>
          <p:nvPr/>
        </p:nvSpPr>
        <p:spPr>
          <a:xfrm>
            <a:off x="2218379" y="256282"/>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smtClean="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endParaRP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17"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
        <p:nvSpPr>
          <p:cNvPr id="10" name="9 CuadroTexto"/>
          <p:cNvSpPr txBox="1"/>
          <p:nvPr/>
        </p:nvSpPr>
        <p:spPr>
          <a:xfrm>
            <a:off x="2146851" y="1340768"/>
            <a:ext cx="3793301" cy="553998"/>
          </a:xfrm>
          <a:prstGeom prst="rect">
            <a:avLst/>
          </a:prstGeom>
          <a:noFill/>
        </p:spPr>
        <p:txBody>
          <a:bodyPr wrap="square" rtlCol="0">
            <a:spAutoFit/>
          </a:bodyPr>
          <a:lstStyle/>
          <a:p>
            <a:r>
              <a:rPr lang="es-MX" sz="3000" b="1" dirty="0" smtClean="0"/>
              <a:t>         MARCO TEÓRICO</a:t>
            </a:r>
            <a:endParaRPr lang="es-MX" sz="3000" b="1" dirty="0"/>
          </a:p>
        </p:txBody>
      </p:sp>
      <p:sp>
        <p:nvSpPr>
          <p:cNvPr id="2" name="1 Rectángulo redondeado"/>
          <p:cNvSpPr/>
          <p:nvPr/>
        </p:nvSpPr>
        <p:spPr>
          <a:xfrm>
            <a:off x="971600" y="5733256"/>
            <a:ext cx="1800200" cy="57606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400" dirty="0" smtClean="0"/>
              <a:t>Deslizamiento de laderas</a:t>
            </a:r>
            <a:endParaRPr lang="es-MX" sz="1400" dirty="0"/>
          </a:p>
        </p:txBody>
      </p:sp>
      <p:sp>
        <p:nvSpPr>
          <p:cNvPr id="3" name="2 Rectángulo redondeado"/>
          <p:cNvSpPr/>
          <p:nvPr/>
        </p:nvSpPr>
        <p:spPr>
          <a:xfrm>
            <a:off x="899592" y="3068960"/>
            <a:ext cx="1944216" cy="57606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600" dirty="0" smtClean="0"/>
              <a:t>Amenazas o peligros</a:t>
            </a:r>
            <a:endParaRPr lang="es-MX" sz="1600" dirty="0"/>
          </a:p>
        </p:txBody>
      </p:sp>
      <p:sp>
        <p:nvSpPr>
          <p:cNvPr id="4" name="3 Rectángulo redondeado"/>
          <p:cNvSpPr/>
          <p:nvPr/>
        </p:nvSpPr>
        <p:spPr>
          <a:xfrm>
            <a:off x="35496" y="4797152"/>
            <a:ext cx="1656184" cy="57606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400" dirty="0" smtClean="0"/>
              <a:t>Inundaciones </a:t>
            </a:r>
            <a:endParaRPr lang="es-MX" sz="1400" dirty="0"/>
          </a:p>
        </p:txBody>
      </p:sp>
      <p:sp>
        <p:nvSpPr>
          <p:cNvPr id="5" name="4 Rectángulo redondeado"/>
          <p:cNvSpPr/>
          <p:nvPr/>
        </p:nvSpPr>
        <p:spPr>
          <a:xfrm>
            <a:off x="971600" y="3933056"/>
            <a:ext cx="1800200" cy="57606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400" dirty="0" smtClean="0"/>
              <a:t>De tipo Hidrometeorológico</a:t>
            </a:r>
            <a:endParaRPr lang="es-MX" sz="1400" dirty="0"/>
          </a:p>
        </p:txBody>
      </p:sp>
      <p:sp>
        <p:nvSpPr>
          <p:cNvPr id="7" name="6 Rectángulo redondeado"/>
          <p:cNvSpPr/>
          <p:nvPr/>
        </p:nvSpPr>
        <p:spPr>
          <a:xfrm>
            <a:off x="2123728" y="4797151"/>
            <a:ext cx="1800200" cy="57606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400" dirty="0" smtClean="0"/>
              <a:t>Lluvias intensas</a:t>
            </a:r>
            <a:endParaRPr lang="es-MX" sz="1400" dirty="0"/>
          </a:p>
        </p:txBody>
      </p:sp>
      <p:sp>
        <p:nvSpPr>
          <p:cNvPr id="8" name="7 Rectángulo redondeado"/>
          <p:cNvSpPr/>
          <p:nvPr/>
        </p:nvSpPr>
        <p:spPr>
          <a:xfrm>
            <a:off x="4427984" y="4509120"/>
            <a:ext cx="1980220" cy="79200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s-MX" sz="1400" dirty="0" smtClean="0"/>
              <a:t>Asociada  con la percepción</a:t>
            </a:r>
            <a:endParaRPr lang="es-MX" sz="1400" dirty="0"/>
          </a:p>
        </p:txBody>
      </p:sp>
      <p:sp>
        <p:nvSpPr>
          <p:cNvPr id="9" name="8 Rectángulo redondeado"/>
          <p:cNvSpPr/>
          <p:nvPr/>
        </p:nvSpPr>
        <p:spPr>
          <a:xfrm>
            <a:off x="6642231" y="4509120"/>
            <a:ext cx="2430269" cy="79200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s-MX" sz="1400" dirty="0" smtClean="0"/>
              <a:t>Asociada con la construcción de la vulnerabilidad y desigualdad</a:t>
            </a:r>
            <a:endParaRPr lang="es-MX" sz="1400" dirty="0"/>
          </a:p>
        </p:txBody>
      </p:sp>
      <p:sp>
        <p:nvSpPr>
          <p:cNvPr id="11" name="10 Rectángulo redondeado"/>
          <p:cNvSpPr/>
          <p:nvPr/>
        </p:nvSpPr>
        <p:spPr>
          <a:xfrm>
            <a:off x="3491880" y="2492896"/>
            <a:ext cx="1800200" cy="57606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MX" dirty="0" smtClean="0"/>
              <a:t>Riesgo</a:t>
            </a:r>
            <a:endParaRPr lang="es-MX" dirty="0"/>
          </a:p>
        </p:txBody>
      </p:sp>
      <p:sp>
        <p:nvSpPr>
          <p:cNvPr id="16" name="15 Rectángulo redondeado"/>
          <p:cNvSpPr/>
          <p:nvPr/>
        </p:nvSpPr>
        <p:spPr>
          <a:xfrm>
            <a:off x="5724128" y="3789040"/>
            <a:ext cx="1800200" cy="576064"/>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s-MX" sz="1400" dirty="0" smtClean="0"/>
              <a:t>Construcción Social del Riesgo</a:t>
            </a:r>
            <a:endParaRPr lang="es-MX" sz="1400" dirty="0"/>
          </a:p>
        </p:txBody>
      </p:sp>
      <p:sp>
        <p:nvSpPr>
          <p:cNvPr id="19" name="18 Rectángulo redondeado"/>
          <p:cNvSpPr/>
          <p:nvPr/>
        </p:nvSpPr>
        <p:spPr>
          <a:xfrm>
            <a:off x="5724128" y="3068960"/>
            <a:ext cx="1800200" cy="576064"/>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s-MX" sz="1600" dirty="0" smtClean="0"/>
              <a:t>Vulnerabilidad</a:t>
            </a:r>
            <a:endParaRPr lang="es-MX" sz="1600" dirty="0"/>
          </a:p>
        </p:txBody>
      </p:sp>
      <p:sp>
        <p:nvSpPr>
          <p:cNvPr id="20" name="19 Rectángulo redondeado"/>
          <p:cNvSpPr/>
          <p:nvPr/>
        </p:nvSpPr>
        <p:spPr>
          <a:xfrm>
            <a:off x="2987824" y="1772816"/>
            <a:ext cx="2817469" cy="5760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b="1" dirty="0" smtClean="0"/>
              <a:t>Gestión de Riesgo de Desastres</a:t>
            </a:r>
            <a:endParaRPr lang="es-MX" b="1" dirty="0"/>
          </a:p>
        </p:txBody>
      </p:sp>
      <p:sp>
        <p:nvSpPr>
          <p:cNvPr id="21" name="20 Rectángulo redondeado"/>
          <p:cNvSpPr/>
          <p:nvPr/>
        </p:nvSpPr>
        <p:spPr>
          <a:xfrm>
            <a:off x="5256077" y="5445180"/>
            <a:ext cx="2772308" cy="86414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s-MX" sz="1300" dirty="0" smtClean="0"/>
              <a:t>Identificación de procesos sociales</a:t>
            </a:r>
            <a:r>
              <a:rPr lang="es-MX" sz="1300" dirty="0"/>
              <a:t> </a:t>
            </a:r>
            <a:r>
              <a:rPr lang="es-MX" sz="1300" dirty="0" smtClean="0"/>
              <a:t>a través de la descripción de la población desde la comprensión de su hábitat</a:t>
            </a:r>
            <a:endParaRPr lang="es-MX" sz="1300" dirty="0"/>
          </a:p>
        </p:txBody>
      </p:sp>
      <p:cxnSp>
        <p:nvCxnSpPr>
          <p:cNvPr id="23" name="22 Conector recto"/>
          <p:cNvCxnSpPr>
            <a:stCxn id="20" idx="2"/>
            <a:endCxn id="11" idx="0"/>
          </p:cNvCxnSpPr>
          <p:nvPr/>
        </p:nvCxnSpPr>
        <p:spPr>
          <a:xfrm flipH="1">
            <a:off x="4391980" y="2348880"/>
            <a:ext cx="4579" cy="144016"/>
          </a:xfrm>
          <a:prstGeom prst="line">
            <a:avLst/>
          </a:prstGeom>
        </p:spPr>
        <p:style>
          <a:lnRef idx="3">
            <a:schemeClr val="dk1"/>
          </a:lnRef>
          <a:fillRef idx="0">
            <a:schemeClr val="dk1"/>
          </a:fillRef>
          <a:effectRef idx="2">
            <a:schemeClr val="dk1"/>
          </a:effectRef>
          <a:fontRef idx="minor">
            <a:schemeClr val="tx1"/>
          </a:fontRef>
        </p:style>
      </p:cxnSp>
      <p:cxnSp>
        <p:nvCxnSpPr>
          <p:cNvPr id="26" name="25 Conector recto"/>
          <p:cNvCxnSpPr>
            <a:stCxn id="11" idx="1"/>
          </p:cNvCxnSpPr>
          <p:nvPr/>
        </p:nvCxnSpPr>
        <p:spPr>
          <a:xfrm flipH="1">
            <a:off x="1871700" y="2780928"/>
            <a:ext cx="1620180" cy="0"/>
          </a:xfrm>
          <a:prstGeom prst="line">
            <a:avLst/>
          </a:prstGeom>
        </p:spPr>
        <p:style>
          <a:lnRef idx="3">
            <a:schemeClr val="dk1"/>
          </a:lnRef>
          <a:fillRef idx="0">
            <a:schemeClr val="dk1"/>
          </a:fillRef>
          <a:effectRef idx="2">
            <a:schemeClr val="dk1"/>
          </a:effectRef>
          <a:fontRef idx="minor">
            <a:schemeClr val="tx1"/>
          </a:fontRef>
        </p:style>
      </p:cxnSp>
      <p:cxnSp>
        <p:nvCxnSpPr>
          <p:cNvPr id="37" name="36 Conector recto"/>
          <p:cNvCxnSpPr>
            <a:stCxn id="3" idx="0"/>
          </p:cNvCxnSpPr>
          <p:nvPr/>
        </p:nvCxnSpPr>
        <p:spPr>
          <a:xfrm flipV="1">
            <a:off x="1871700" y="2780928"/>
            <a:ext cx="0" cy="288032"/>
          </a:xfrm>
          <a:prstGeom prst="line">
            <a:avLst/>
          </a:prstGeom>
        </p:spPr>
        <p:style>
          <a:lnRef idx="3">
            <a:schemeClr val="dk1"/>
          </a:lnRef>
          <a:fillRef idx="0">
            <a:schemeClr val="dk1"/>
          </a:fillRef>
          <a:effectRef idx="2">
            <a:schemeClr val="dk1"/>
          </a:effectRef>
          <a:fontRef idx="minor">
            <a:schemeClr val="tx1"/>
          </a:fontRef>
        </p:style>
      </p:cxnSp>
      <p:cxnSp>
        <p:nvCxnSpPr>
          <p:cNvPr id="42" name="41 Conector recto"/>
          <p:cNvCxnSpPr>
            <a:stCxn id="11" idx="3"/>
          </p:cNvCxnSpPr>
          <p:nvPr/>
        </p:nvCxnSpPr>
        <p:spPr>
          <a:xfrm>
            <a:off x="5292080" y="2780928"/>
            <a:ext cx="1332148" cy="0"/>
          </a:xfrm>
          <a:prstGeom prst="line">
            <a:avLst/>
          </a:prstGeom>
        </p:spPr>
        <p:style>
          <a:lnRef idx="3">
            <a:schemeClr val="dk1"/>
          </a:lnRef>
          <a:fillRef idx="0">
            <a:schemeClr val="dk1"/>
          </a:fillRef>
          <a:effectRef idx="2">
            <a:schemeClr val="dk1"/>
          </a:effectRef>
          <a:fontRef idx="minor">
            <a:schemeClr val="tx1"/>
          </a:fontRef>
        </p:style>
      </p:cxnSp>
      <p:cxnSp>
        <p:nvCxnSpPr>
          <p:cNvPr id="44" name="43 Conector recto"/>
          <p:cNvCxnSpPr>
            <a:endCxn id="19" idx="0"/>
          </p:cNvCxnSpPr>
          <p:nvPr/>
        </p:nvCxnSpPr>
        <p:spPr>
          <a:xfrm>
            <a:off x="6624228" y="2780928"/>
            <a:ext cx="0" cy="288032"/>
          </a:xfrm>
          <a:prstGeom prst="line">
            <a:avLst/>
          </a:prstGeom>
        </p:spPr>
        <p:style>
          <a:lnRef idx="3">
            <a:schemeClr val="dk1"/>
          </a:lnRef>
          <a:fillRef idx="0">
            <a:schemeClr val="dk1"/>
          </a:fillRef>
          <a:effectRef idx="2">
            <a:schemeClr val="dk1"/>
          </a:effectRef>
          <a:fontRef idx="minor">
            <a:schemeClr val="tx1"/>
          </a:fontRef>
        </p:style>
      </p:cxnSp>
      <p:cxnSp>
        <p:nvCxnSpPr>
          <p:cNvPr id="46" name="45 Conector recto"/>
          <p:cNvCxnSpPr/>
          <p:nvPr/>
        </p:nvCxnSpPr>
        <p:spPr>
          <a:xfrm>
            <a:off x="6624228" y="3649865"/>
            <a:ext cx="0" cy="144016"/>
          </a:xfrm>
          <a:prstGeom prst="line">
            <a:avLst/>
          </a:prstGeom>
        </p:spPr>
        <p:style>
          <a:lnRef idx="3">
            <a:schemeClr val="dk1"/>
          </a:lnRef>
          <a:fillRef idx="0">
            <a:schemeClr val="dk1"/>
          </a:fillRef>
          <a:effectRef idx="2">
            <a:schemeClr val="dk1"/>
          </a:effectRef>
          <a:fontRef idx="minor">
            <a:schemeClr val="tx1"/>
          </a:fontRef>
        </p:style>
      </p:cxnSp>
      <p:cxnSp>
        <p:nvCxnSpPr>
          <p:cNvPr id="48" name="47 Conector recto"/>
          <p:cNvCxnSpPr>
            <a:stCxn id="3" idx="2"/>
            <a:endCxn id="5" idx="0"/>
          </p:cNvCxnSpPr>
          <p:nvPr/>
        </p:nvCxnSpPr>
        <p:spPr>
          <a:xfrm>
            <a:off x="1871700" y="3645024"/>
            <a:ext cx="0" cy="288032"/>
          </a:xfrm>
          <a:prstGeom prst="line">
            <a:avLst/>
          </a:prstGeom>
        </p:spPr>
        <p:style>
          <a:lnRef idx="3">
            <a:schemeClr val="dk1"/>
          </a:lnRef>
          <a:fillRef idx="0">
            <a:schemeClr val="dk1"/>
          </a:fillRef>
          <a:effectRef idx="2">
            <a:schemeClr val="dk1"/>
          </a:effectRef>
          <a:fontRef idx="minor">
            <a:schemeClr val="tx1"/>
          </a:fontRef>
        </p:style>
      </p:cxnSp>
      <p:cxnSp>
        <p:nvCxnSpPr>
          <p:cNvPr id="50" name="49 Conector recto"/>
          <p:cNvCxnSpPr>
            <a:endCxn id="9" idx="0"/>
          </p:cNvCxnSpPr>
          <p:nvPr/>
        </p:nvCxnSpPr>
        <p:spPr>
          <a:xfrm>
            <a:off x="7857365" y="4077072"/>
            <a:ext cx="1" cy="432048"/>
          </a:xfrm>
          <a:prstGeom prst="line">
            <a:avLst/>
          </a:prstGeom>
        </p:spPr>
        <p:style>
          <a:lnRef idx="3">
            <a:schemeClr val="dk1"/>
          </a:lnRef>
          <a:fillRef idx="0">
            <a:schemeClr val="dk1"/>
          </a:fillRef>
          <a:effectRef idx="2">
            <a:schemeClr val="dk1"/>
          </a:effectRef>
          <a:fontRef idx="minor">
            <a:schemeClr val="tx1"/>
          </a:fontRef>
        </p:style>
      </p:cxnSp>
      <p:cxnSp>
        <p:nvCxnSpPr>
          <p:cNvPr id="55" name="54 Conector recto"/>
          <p:cNvCxnSpPr>
            <a:stCxn id="16" idx="3"/>
          </p:cNvCxnSpPr>
          <p:nvPr/>
        </p:nvCxnSpPr>
        <p:spPr>
          <a:xfrm>
            <a:off x="7524328" y="4077072"/>
            <a:ext cx="333037" cy="0"/>
          </a:xfrm>
          <a:prstGeom prst="line">
            <a:avLst/>
          </a:prstGeom>
        </p:spPr>
        <p:style>
          <a:lnRef idx="3">
            <a:schemeClr val="dk1"/>
          </a:lnRef>
          <a:fillRef idx="0">
            <a:schemeClr val="dk1"/>
          </a:fillRef>
          <a:effectRef idx="2">
            <a:schemeClr val="dk1"/>
          </a:effectRef>
          <a:fontRef idx="minor">
            <a:schemeClr val="tx1"/>
          </a:fontRef>
        </p:style>
      </p:cxnSp>
      <p:cxnSp>
        <p:nvCxnSpPr>
          <p:cNvPr id="59" name="58 Conector recto"/>
          <p:cNvCxnSpPr>
            <a:stCxn id="8" idx="0"/>
          </p:cNvCxnSpPr>
          <p:nvPr/>
        </p:nvCxnSpPr>
        <p:spPr>
          <a:xfrm flipV="1">
            <a:off x="5418094" y="4077072"/>
            <a:ext cx="0" cy="432048"/>
          </a:xfrm>
          <a:prstGeom prst="line">
            <a:avLst/>
          </a:prstGeom>
        </p:spPr>
        <p:style>
          <a:lnRef idx="3">
            <a:schemeClr val="dk1"/>
          </a:lnRef>
          <a:fillRef idx="0">
            <a:schemeClr val="dk1"/>
          </a:fillRef>
          <a:effectRef idx="2">
            <a:schemeClr val="dk1"/>
          </a:effectRef>
          <a:fontRef idx="minor">
            <a:schemeClr val="tx1"/>
          </a:fontRef>
        </p:style>
      </p:cxnSp>
      <p:cxnSp>
        <p:nvCxnSpPr>
          <p:cNvPr id="61" name="60 Conector recto"/>
          <p:cNvCxnSpPr>
            <a:stCxn id="16" idx="1"/>
          </p:cNvCxnSpPr>
          <p:nvPr/>
        </p:nvCxnSpPr>
        <p:spPr>
          <a:xfrm flipH="1">
            <a:off x="5418094" y="4077072"/>
            <a:ext cx="306034" cy="0"/>
          </a:xfrm>
          <a:prstGeom prst="line">
            <a:avLst/>
          </a:prstGeom>
        </p:spPr>
        <p:style>
          <a:lnRef idx="3">
            <a:schemeClr val="dk1"/>
          </a:lnRef>
          <a:fillRef idx="0">
            <a:schemeClr val="dk1"/>
          </a:fillRef>
          <a:effectRef idx="2">
            <a:schemeClr val="dk1"/>
          </a:effectRef>
          <a:fontRef idx="minor">
            <a:schemeClr val="tx1"/>
          </a:fontRef>
        </p:style>
      </p:cxnSp>
      <p:cxnSp>
        <p:nvCxnSpPr>
          <p:cNvPr id="63" name="62 Conector recto"/>
          <p:cNvCxnSpPr>
            <a:stCxn id="8" idx="2"/>
            <a:endCxn id="21" idx="0"/>
          </p:cNvCxnSpPr>
          <p:nvPr/>
        </p:nvCxnSpPr>
        <p:spPr>
          <a:xfrm>
            <a:off x="5418094" y="5301120"/>
            <a:ext cx="1224137" cy="144060"/>
          </a:xfrm>
          <a:prstGeom prst="line">
            <a:avLst/>
          </a:prstGeom>
        </p:spPr>
        <p:style>
          <a:lnRef idx="3">
            <a:schemeClr val="dk1"/>
          </a:lnRef>
          <a:fillRef idx="0">
            <a:schemeClr val="dk1"/>
          </a:fillRef>
          <a:effectRef idx="2">
            <a:schemeClr val="dk1"/>
          </a:effectRef>
          <a:fontRef idx="minor">
            <a:schemeClr val="tx1"/>
          </a:fontRef>
        </p:style>
      </p:cxnSp>
      <p:cxnSp>
        <p:nvCxnSpPr>
          <p:cNvPr id="65" name="64 Conector recto"/>
          <p:cNvCxnSpPr>
            <a:endCxn id="21" idx="0"/>
          </p:cNvCxnSpPr>
          <p:nvPr/>
        </p:nvCxnSpPr>
        <p:spPr>
          <a:xfrm flipH="1">
            <a:off x="6642231" y="5301120"/>
            <a:ext cx="1386156" cy="144060"/>
          </a:xfrm>
          <a:prstGeom prst="line">
            <a:avLst/>
          </a:prstGeom>
        </p:spPr>
        <p:style>
          <a:lnRef idx="3">
            <a:schemeClr val="dk1"/>
          </a:lnRef>
          <a:fillRef idx="0">
            <a:schemeClr val="dk1"/>
          </a:fillRef>
          <a:effectRef idx="2">
            <a:schemeClr val="dk1"/>
          </a:effectRef>
          <a:fontRef idx="minor">
            <a:schemeClr val="tx1"/>
          </a:fontRef>
        </p:style>
      </p:cxnSp>
      <p:cxnSp>
        <p:nvCxnSpPr>
          <p:cNvPr id="67" name="66 Conector recto"/>
          <p:cNvCxnSpPr>
            <a:stCxn id="5" idx="2"/>
            <a:endCxn id="4" idx="0"/>
          </p:cNvCxnSpPr>
          <p:nvPr/>
        </p:nvCxnSpPr>
        <p:spPr>
          <a:xfrm flipH="1">
            <a:off x="863588" y="4509120"/>
            <a:ext cx="1008112" cy="288032"/>
          </a:xfrm>
          <a:prstGeom prst="line">
            <a:avLst/>
          </a:prstGeom>
        </p:spPr>
        <p:style>
          <a:lnRef idx="3">
            <a:schemeClr val="dk1"/>
          </a:lnRef>
          <a:fillRef idx="0">
            <a:schemeClr val="dk1"/>
          </a:fillRef>
          <a:effectRef idx="2">
            <a:schemeClr val="dk1"/>
          </a:effectRef>
          <a:fontRef idx="minor">
            <a:schemeClr val="tx1"/>
          </a:fontRef>
        </p:style>
      </p:cxnSp>
      <p:cxnSp>
        <p:nvCxnSpPr>
          <p:cNvPr id="69" name="68 Conector recto"/>
          <p:cNvCxnSpPr>
            <a:stCxn id="5" idx="2"/>
            <a:endCxn id="7" idx="0"/>
          </p:cNvCxnSpPr>
          <p:nvPr/>
        </p:nvCxnSpPr>
        <p:spPr>
          <a:xfrm>
            <a:off x="1871700" y="4509120"/>
            <a:ext cx="1152128" cy="288031"/>
          </a:xfrm>
          <a:prstGeom prst="line">
            <a:avLst/>
          </a:prstGeom>
        </p:spPr>
        <p:style>
          <a:lnRef idx="3">
            <a:schemeClr val="dk1"/>
          </a:lnRef>
          <a:fillRef idx="0">
            <a:schemeClr val="dk1"/>
          </a:fillRef>
          <a:effectRef idx="2">
            <a:schemeClr val="dk1"/>
          </a:effectRef>
          <a:fontRef idx="minor">
            <a:schemeClr val="tx1"/>
          </a:fontRef>
        </p:style>
      </p:cxnSp>
      <p:cxnSp>
        <p:nvCxnSpPr>
          <p:cNvPr id="71" name="70 Conector recto"/>
          <p:cNvCxnSpPr>
            <a:stCxn id="5" idx="2"/>
            <a:endCxn id="2" idx="0"/>
          </p:cNvCxnSpPr>
          <p:nvPr/>
        </p:nvCxnSpPr>
        <p:spPr>
          <a:xfrm>
            <a:off x="1871700" y="4509120"/>
            <a:ext cx="0" cy="1224136"/>
          </a:xfrm>
          <a:prstGeom prst="line">
            <a:avLst/>
          </a:prstGeom>
        </p:spPr>
        <p:style>
          <a:lnRef idx="3">
            <a:schemeClr val="dk1"/>
          </a:lnRef>
          <a:fillRef idx="0">
            <a:schemeClr val="dk1"/>
          </a:fillRef>
          <a:effectRef idx="2">
            <a:schemeClr val="dk1"/>
          </a:effectRef>
          <a:fontRef idx="minor">
            <a:schemeClr val="tx1"/>
          </a:fontRef>
        </p:style>
      </p:cxnSp>
      <p:cxnSp>
        <p:nvCxnSpPr>
          <p:cNvPr id="78" name="77 Conector recto"/>
          <p:cNvCxnSpPr>
            <a:stCxn id="3" idx="3"/>
            <a:endCxn id="19" idx="1"/>
          </p:cNvCxnSpPr>
          <p:nvPr/>
        </p:nvCxnSpPr>
        <p:spPr>
          <a:xfrm>
            <a:off x="2843808" y="3356992"/>
            <a:ext cx="2880320" cy="0"/>
          </a:xfrm>
          <a:prstGeom prst="line">
            <a:avLst/>
          </a:prstGeom>
        </p:spPr>
        <p:style>
          <a:lnRef idx="1">
            <a:schemeClr val="dk1"/>
          </a:lnRef>
          <a:fillRef idx="0">
            <a:schemeClr val="dk1"/>
          </a:fillRef>
          <a:effectRef idx="0">
            <a:schemeClr val="dk1"/>
          </a:effectRef>
          <a:fontRef idx="minor">
            <a:schemeClr val="tx1"/>
          </a:fontRef>
        </p:style>
      </p:cxnSp>
      <p:sp>
        <p:nvSpPr>
          <p:cNvPr id="82" name="81 Más"/>
          <p:cNvSpPr/>
          <p:nvPr/>
        </p:nvSpPr>
        <p:spPr>
          <a:xfrm>
            <a:off x="4211960" y="3181618"/>
            <a:ext cx="457200" cy="350748"/>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28781381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p:cNvSpPr>
          <p:nvPr/>
        </p:nvSpPr>
        <p:spPr>
          <a:xfrm>
            <a:off x="2218379" y="256282"/>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smtClean="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endParaRP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17"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
        <p:nvSpPr>
          <p:cNvPr id="10" name="9 CuadroTexto"/>
          <p:cNvSpPr txBox="1"/>
          <p:nvPr/>
        </p:nvSpPr>
        <p:spPr>
          <a:xfrm>
            <a:off x="3191626" y="1268760"/>
            <a:ext cx="2760746" cy="553998"/>
          </a:xfrm>
          <a:prstGeom prst="rect">
            <a:avLst/>
          </a:prstGeom>
          <a:noFill/>
        </p:spPr>
        <p:txBody>
          <a:bodyPr wrap="square" rtlCol="0">
            <a:spAutoFit/>
          </a:bodyPr>
          <a:lstStyle/>
          <a:p>
            <a:r>
              <a:rPr lang="es-MX" sz="3000" b="1" dirty="0" smtClean="0"/>
              <a:t>METODOLOGÍA</a:t>
            </a:r>
            <a:endParaRPr lang="es-MX" sz="3000" b="1" dirty="0"/>
          </a:p>
        </p:txBody>
      </p:sp>
      <p:sp>
        <p:nvSpPr>
          <p:cNvPr id="12" name="11 CuadroTexto"/>
          <p:cNvSpPr txBox="1"/>
          <p:nvPr/>
        </p:nvSpPr>
        <p:spPr>
          <a:xfrm>
            <a:off x="1082394" y="2780928"/>
            <a:ext cx="2625510" cy="369332"/>
          </a:xfrm>
          <a:prstGeom prst="rect">
            <a:avLst/>
          </a:prstGeom>
          <a:noFill/>
        </p:spPr>
        <p:txBody>
          <a:bodyPr wrap="square" rtlCol="0">
            <a:spAutoFit/>
          </a:bodyPr>
          <a:lstStyle/>
          <a:p>
            <a:endParaRPr lang="es-MX"/>
          </a:p>
        </p:txBody>
      </p:sp>
      <p:sp>
        <p:nvSpPr>
          <p:cNvPr id="2" name="1 Rectángulo redondeado"/>
          <p:cNvSpPr/>
          <p:nvPr/>
        </p:nvSpPr>
        <p:spPr>
          <a:xfrm>
            <a:off x="395536" y="2132856"/>
            <a:ext cx="2409486" cy="6887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MX" sz="1600" dirty="0">
                <a:solidFill>
                  <a:prstClr val="black"/>
                </a:solidFill>
              </a:rPr>
              <a:t>Paradigma epistémico</a:t>
            </a:r>
          </a:p>
        </p:txBody>
      </p:sp>
      <p:sp>
        <p:nvSpPr>
          <p:cNvPr id="3" name="2 Rectángulo redondeado"/>
          <p:cNvSpPr/>
          <p:nvPr/>
        </p:nvSpPr>
        <p:spPr>
          <a:xfrm>
            <a:off x="395536" y="3068960"/>
            <a:ext cx="2409486" cy="143086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es-MX" sz="1400" b="1" dirty="0">
                <a:solidFill>
                  <a:prstClr val="black"/>
                </a:solidFill>
              </a:rPr>
              <a:t>Posición epistémica relativista de Max Weber: Acción social interpretada por medio de la acción de fines y medios o por la comprensión afectiva</a:t>
            </a:r>
          </a:p>
        </p:txBody>
      </p:sp>
      <p:sp>
        <p:nvSpPr>
          <p:cNvPr id="4" name="3 Rectángulo redondeado"/>
          <p:cNvSpPr/>
          <p:nvPr/>
        </p:nvSpPr>
        <p:spPr>
          <a:xfrm>
            <a:off x="395536" y="4838215"/>
            <a:ext cx="2409486" cy="125508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es-MX" sz="1400" b="1" dirty="0">
                <a:solidFill>
                  <a:prstClr val="black"/>
                </a:solidFill>
              </a:rPr>
              <a:t>Fenómenos naturales adquieren significado cuando se relacionan con la subjetividad de los actores, pasando así a ser parte de la acción social</a:t>
            </a:r>
          </a:p>
        </p:txBody>
      </p:sp>
      <p:sp>
        <p:nvSpPr>
          <p:cNvPr id="5" name="4 Rectángulo redondeado"/>
          <p:cNvSpPr/>
          <p:nvPr/>
        </p:nvSpPr>
        <p:spPr>
          <a:xfrm>
            <a:off x="3171680" y="2132856"/>
            <a:ext cx="2780692" cy="6887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MX" sz="1600" dirty="0">
                <a:solidFill>
                  <a:prstClr val="black"/>
                </a:solidFill>
              </a:rPr>
              <a:t>Perspectiva de la investigación</a:t>
            </a:r>
          </a:p>
        </p:txBody>
      </p:sp>
      <p:sp>
        <p:nvSpPr>
          <p:cNvPr id="7" name="6 Rectángulo redondeado"/>
          <p:cNvSpPr/>
          <p:nvPr/>
        </p:nvSpPr>
        <p:spPr>
          <a:xfrm>
            <a:off x="3171680" y="3429000"/>
            <a:ext cx="2780692" cy="68872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es-MX" sz="1400" b="1" dirty="0">
                <a:solidFill>
                  <a:prstClr val="black"/>
                </a:solidFill>
              </a:rPr>
              <a:t>Investigación  cualitativa etnográfica</a:t>
            </a:r>
          </a:p>
        </p:txBody>
      </p:sp>
      <p:sp>
        <p:nvSpPr>
          <p:cNvPr id="8" name="7 Rectángulo redondeado"/>
          <p:cNvSpPr/>
          <p:nvPr/>
        </p:nvSpPr>
        <p:spPr>
          <a:xfrm>
            <a:off x="3171680" y="4396703"/>
            <a:ext cx="2780692" cy="162458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es-MX" sz="1400" b="1" dirty="0">
                <a:solidFill>
                  <a:prstClr val="black"/>
                </a:solidFill>
              </a:rPr>
              <a:t>Pretende conocer el grado de relación y causalidad que existe entre los procesos sociales locales y estructurales y la generación de vulnerabilidad ante amenazas de origen hidrometeorológico</a:t>
            </a:r>
          </a:p>
        </p:txBody>
      </p:sp>
      <p:sp>
        <p:nvSpPr>
          <p:cNvPr id="9" name="8 Rectángulo redondeado"/>
          <p:cNvSpPr/>
          <p:nvPr/>
        </p:nvSpPr>
        <p:spPr>
          <a:xfrm>
            <a:off x="6338978" y="4632606"/>
            <a:ext cx="2445460" cy="102864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es-MX" sz="1400" b="1" dirty="0">
                <a:solidFill>
                  <a:prstClr val="black"/>
                </a:solidFill>
              </a:rPr>
              <a:t>Diario de campo</a:t>
            </a:r>
          </a:p>
          <a:p>
            <a:pPr lvl="0" algn="ctr"/>
            <a:r>
              <a:rPr lang="es-MX" sz="1400" b="1" dirty="0">
                <a:solidFill>
                  <a:prstClr val="black"/>
                </a:solidFill>
              </a:rPr>
              <a:t>Notas de campo</a:t>
            </a:r>
          </a:p>
          <a:p>
            <a:pPr lvl="0" algn="ctr"/>
            <a:r>
              <a:rPr lang="es-MX" sz="1400" b="1" dirty="0">
                <a:solidFill>
                  <a:prstClr val="black"/>
                </a:solidFill>
              </a:rPr>
              <a:t>Grabadoras</a:t>
            </a:r>
          </a:p>
          <a:p>
            <a:pPr lvl="0" algn="ctr"/>
            <a:r>
              <a:rPr lang="es-MX" sz="1400" b="1" dirty="0">
                <a:solidFill>
                  <a:prstClr val="black"/>
                </a:solidFill>
              </a:rPr>
              <a:t>Cámara fotográfica</a:t>
            </a:r>
          </a:p>
        </p:txBody>
      </p:sp>
      <p:sp>
        <p:nvSpPr>
          <p:cNvPr id="11" name="10 Rectángulo redondeado"/>
          <p:cNvSpPr/>
          <p:nvPr/>
        </p:nvSpPr>
        <p:spPr>
          <a:xfrm>
            <a:off x="6338977" y="3501008"/>
            <a:ext cx="2445461" cy="68872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ctr"/>
            <a:r>
              <a:rPr lang="es-MX" sz="1400" b="1" dirty="0">
                <a:solidFill>
                  <a:prstClr val="black"/>
                </a:solidFill>
              </a:rPr>
              <a:t>Trabajo de Campo</a:t>
            </a:r>
          </a:p>
          <a:p>
            <a:pPr lvl="0" algn="ctr"/>
            <a:r>
              <a:rPr lang="es-MX" sz="1400" b="1" dirty="0">
                <a:solidFill>
                  <a:prstClr val="black"/>
                </a:solidFill>
              </a:rPr>
              <a:t>Observación participante</a:t>
            </a:r>
          </a:p>
          <a:p>
            <a:pPr lvl="0" algn="ctr"/>
            <a:r>
              <a:rPr lang="es-MX" sz="1400" b="1" dirty="0">
                <a:solidFill>
                  <a:prstClr val="black"/>
                </a:solidFill>
              </a:rPr>
              <a:t>Entrevista en profundidad</a:t>
            </a:r>
          </a:p>
        </p:txBody>
      </p:sp>
      <p:sp>
        <p:nvSpPr>
          <p:cNvPr id="16" name="15 Rectángulo redondeado"/>
          <p:cNvSpPr/>
          <p:nvPr/>
        </p:nvSpPr>
        <p:spPr>
          <a:xfrm>
            <a:off x="6338978" y="2132856"/>
            <a:ext cx="2445459" cy="6887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MX" sz="1600" dirty="0">
                <a:solidFill>
                  <a:prstClr val="black"/>
                </a:solidFill>
              </a:rPr>
              <a:t>Técnicas e instrumentos</a:t>
            </a:r>
          </a:p>
        </p:txBody>
      </p:sp>
      <p:cxnSp>
        <p:nvCxnSpPr>
          <p:cNvPr id="20" name="19 Conector recto de flecha"/>
          <p:cNvCxnSpPr>
            <a:stCxn id="2" idx="2"/>
            <a:endCxn id="3" idx="0"/>
          </p:cNvCxnSpPr>
          <p:nvPr/>
        </p:nvCxnSpPr>
        <p:spPr>
          <a:xfrm>
            <a:off x="1600279" y="2821578"/>
            <a:ext cx="0" cy="24738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4" name="23 Conector recto de flecha"/>
          <p:cNvCxnSpPr>
            <a:stCxn id="3" idx="2"/>
            <a:endCxn id="4" idx="0"/>
          </p:cNvCxnSpPr>
          <p:nvPr/>
        </p:nvCxnSpPr>
        <p:spPr>
          <a:xfrm>
            <a:off x="1600279" y="4499829"/>
            <a:ext cx="0" cy="33838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8" name="27 Conector recto de flecha"/>
          <p:cNvCxnSpPr>
            <a:stCxn id="5" idx="2"/>
            <a:endCxn id="7" idx="0"/>
          </p:cNvCxnSpPr>
          <p:nvPr/>
        </p:nvCxnSpPr>
        <p:spPr>
          <a:xfrm>
            <a:off x="4562026" y="2821578"/>
            <a:ext cx="0" cy="60742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0" name="29 Conector recto de flecha"/>
          <p:cNvCxnSpPr>
            <a:stCxn id="7" idx="2"/>
            <a:endCxn id="8" idx="0"/>
          </p:cNvCxnSpPr>
          <p:nvPr/>
        </p:nvCxnSpPr>
        <p:spPr>
          <a:xfrm>
            <a:off x="4562026" y="4117722"/>
            <a:ext cx="0" cy="278981"/>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8" name="37 Conector recto de flecha"/>
          <p:cNvCxnSpPr>
            <a:stCxn id="16" idx="2"/>
            <a:endCxn id="11" idx="0"/>
          </p:cNvCxnSpPr>
          <p:nvPr/>
        </p:nvCxnSpPr>
        <p:spPr>
          <a:xfrm>
            <a:off x="7561708" y="2821578"/>
            <a:ext cx="0" cy="67943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40" name="39 Conector recto de flecha"/>
          <p:cNvCxnSpPr>
            <a:stCxn id="11" idx="2"/>
            <a:endCxn id="9" idx="0"/>
          </p:cNvCxnSpPr>
          <p:nvPr/>
        </p:nvCxnSpPr>
        <p:spPr>
          <a:xfrm>
            <a:off x="7561708" y="4189730"/>
            <a:ext cx="0" cy="44287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075571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p:cNvSpPr>
          <p:nvPr/>
        </p:nvSpPr>
        <p:spPr>
          <a:xfrm>
            <a:off x="2218379" y="256282"/>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smtClean="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endParaRP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17"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
        <p:nvSpPr>
          <p:cNvPr id="10" name="9 CuadroTexto"/>
          <p:cNvSpPr txBox="1"/>
          <p:nvPr/>
        </p:nvSpPr>
        <p:spPr>
          <a:xfrm>
            <a:off x="3491880" y="1772816"/>
            <a:ext cx="2232248" cy="553998"/>
          </a:xfrm>
          <a:prstGeom prst="rect">
            <a:avLst/>
          </a:prstGeom>
          <a:noFill/>
        </p:spPr>
        <p:txBody>
          <a:bodyPr wrap="square" rtlCol="0">
            <a:spAutoFit/>
          </a:bodyPr>
          <a:lstStyle/>
          <a:p>
            <a:r>
              <a:rPr lang="es-MX" sz="3000" b="1" dirty="0" smtClean="0"/>
              <a:t>CAPÍTULO 1</a:t>
            </a:r>
            <a:endParaRPr lang="es-MX" sz="3000" b="1" dirty="0"/>
          </a:p>
        </p:txBody>
      </p:sp>
      <p:sp>
        <p:nvSpPr>
          <p:cNvPr id="2" name="1 CuadroTexto"/>
          <p:cNvSpPr txBox="1"/>
          <p:nvPr/>
        </p:nvSpPr>
        <p:spPr>
          <a:xfrm>
            <a:off x="539552" y="2326814"/>
            <a:ext cx="8388903" cy="3847207"/>
          </a:xfrm>
          <a:prstGeom prst="rect">
            <a:avLst/>
          </a:prstGeom>
          <a:noFill/>
        </p:spPr>
        <p:txBody>
          <a:bodyPr wrap="square" rtlCol="0">
            <a:spAutoFit/>
          </a:bodyPr>
          <a:lstStyle/>
          <a:p>
            <a:r>
              <a:rPr lang="es-MX" sz="2400" b="1" dirty="0" smtClean="0"/>
              <a:t>Marco conceptual de la Gestión Integral de Riesgo</a:t>
            </a:r>
          </a:p>
          <a:p>
            <a:r>
              <a:rPr lang="es-MX" sz="2000" b="1" dirty="0" smtClean="0"/>
              <a:t>1.1 El riesgo de desastres como construcción social</a:t>
            </a:r>
          </a:p>
          <a:p>
            <a:pPr marL="285750" indent="-285750">
              <a:buFont typeface="Arial" panose="020B0604020202020204" pitchFamily="34" charset="0"/>
              <a:buChar char="•"/>
            </a:pPr>
            <a:r>
              <a:rPr lang="es-MX" sz="2000" dirty="0" smtClean="0"/>
              <a:t>1.1.1. La visión naturalista</a:t>
            </a:r>
          </a:p>
          <a:p>
            <a:pPr marL="285750" indent="-285750">
              <a:buFont typeface="Arial" panose="020B0604020202020204" pitchFamily="34" charset="0"/>
              <a:buChar char="•"/>
            </a:pPr>
            <a:r>
              <a:rPr lang="es-MX" sz="2000" dirty="0" smtClean="0"/>
              <a:t>1.1.2. La visión fisicalista</a:t>
            </a:r>
          </a:p>
          <a:p>
            <a:pPr marL="342900" indent="-342900">
              <a:buFont typeface="Arial" panose="020B0604020202020204" pitchFamily="34" charset="0"/>
              <a:buChar char="•"/>
            </a:pPr>
            <a:r>
              <a:rPr lang="es-MX" sz="2000" dirty="0" smtClean="0"/>
              <a:t>1.1.3. La teoría del riesgo de desastres</a:t>
            </a:r>
          </a:p>
          <a:p>
            <a:r>
              <a:rPr lang="es-MX" sz="2000" b="1" dirty="0" smtClean="0"/>
              <a:t>1.2 Construcción social de la vulnerabilidad</a:t>
            </a:r>
          </a:p>
          <a:p>
            <a:pPr marL="342900" indent="-342900">
              <a:buFont typeface="Arial" panose="020B0604020202020204" pitchFamily="34" charset="0"/>
              <a:buChar char="•"/>
            </a:pPr>
            <a:r>
              <a:rPr lang="es-MX" sz="2000" dirty="0" smtClean="0"/>
              <a:t>1.2.1. Vulnerabilidad: el componente social del desastres</a:t>
            </a:r>
          </a:p>
          <a:p>
            <a:pPr marL="342900" indent="-342900">
              <a:buFont typeface="Arial" panose="020B0604020202020204" pitchFamily="34" charset="0"/>
              <a:buChar char="•"/>
            </a:pPr>
            <a:r>
              <a:rPr lang="es-MX" sz="2000" dirty="0" smtClean="0"/>
              <a:t>1.2.3. La medición de la vulnerabilidad</a:t>
            </a:r>
          </a:p>
          <a:p>
            <a:r>
              <a:rPr lang="es-MX" sz="2000" b="1" dirty="0" smtClean="0"/>
              <a:t>1.3 Enfoque de la Gestión de Riesgo de Desastres</a:t>
            </a:r>
          </a:p>
          <a:p>
            <a:pPr marL="342900" indent="-342900">
              <a:buFont typeface="Arial" panose="020B0604020202020204" pitchFamily="34" charset="0"/>
              <a:buChar char="•"/>
            </a:pPr>
            <a:r>
              <a:rPr lang="es-MX" sz="2000" dirty="0" smtClean="0"/>
              <a:t>1.3.1. La Gestión Prospectiva del Riesgo</a:t>
            </a:r>
          </a:p>
          <a:p>
            <a:pPr marL="342900" indent="-342900">
              <a:buFont typeface="Arial" panose="020B0604020202020204" pitchFamily="34" charset="0"/>
              <a:buChar char="•"/>
            </a:pPr>
            <a:r>
              <a:rPr lang="es-MX" sz="2000" dirty="0" smtClean="0"/>
              <a:t>1.3.2. el Concepto de Resiliencia</a:t>
            </a:r>
          </a:p>
          <a:p>
            <a:pPr marL="342900" indent="-342900">
              <a:buFont typeface="Arial" panose="020B0604020202020204" pitchFamily="34" charset="0"/>
              <a:buChar char="•"/>
            </a:pPr>
            <a:r>
              <a:rPr lang="es-MX" sz="2000" dirty="0" smtClean="0"/>
              <a:t>1.3.3. El Modelo PAR aplicado al objeto de estudio</a:t>
            </a:r>
          </a:p>
        </p:txBody>
      </p:sp>
    </p:spTree>
    <p:extLst>
      <p:ext uri="{BB962C8B-B14F-4D97-AF65-F5344CB8AC3E}">
        <p14:creationId xmlns:p14="http://schemas.microsoft.com/office/powerpoint/2010/main" val="21003659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p:cNvSpPr>
          <p:nvPr/>
        </p:nvSpPr>
        <p:spPr>
          <a:xfrm>
            <a:off x="2218379" y="256282"/>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smtClean="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endPar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endParaRP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17"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
        <p:nvSpPr>
          <p:cNvPr id="10" name="9 CuadroTexto"/>
          <p:cNvSpPr txBox="1"/>
          <p:nvPr/>
        </p:nvSpPr>
        <p:spPr>
          <a:xfrm>
            <a:off x="3491880" y="1772816"/>
            <a:ext cx="2232248" cy="553998"/>
          </a:xfrm>
          <a:prstGeom prst="rect">
            <a:avLst/>
          </a:prstGeom>
          <a:noFill/>
        </p:spPr>
        <p:txBody>
          <a:bodyPr wrap="square" rtlCol="0">
            <a:spAutoFit/>
          </a:bodyPr>
          <a:lstStyle/>
          <a:p>
            <a:r>
              <a:rPr lang="es-MX" sz="3000" b="1" dirty="0" smtClean="0"/>
              <a:t>CAPÍTULO 2</a:t>
            </a:r>
            <a:endParaRPr lang="es-MX" sz="3000" b="1" dirty="0"/>
          </a:p>
        </p:txBody>
      </p:sp>
      <p:sp>
        <p:nvSpPr>
          <p:cNvPr id="2" name="1 CuadroTexto"/>
          <p:cNvSpPr txBox="1"/>
          <p:nvPr/>
        </p:nvSpPr>
        <p:spPr>
          <a:xfrm>
            <a:off x="413552" y="2154917"/>
            <a:ext cx="8388903" cy="4370427"/>
          </a:xfrm>
          <a:prstGeom prst="rect">
            <a:avLst/>
          </a:prstGeom>
          <a:noFill/>
        </p:spPr>
        <p:txBody>
          <a:bodyPr wrap="square" rtlCol="0">
            <a:spAutoFit/>
          </a:bodyPr>
          <a:lstStyle/>
          <a:p>
            <a:r>
              <a:rPr lang="es-MX" sz="2000" b="1" dirty="0" smtClean="0"/>
              <a:t>Marco Referencial</a:t>
            </a:r>
          </a:p>
          <a:p>
            <a:r>
              <a:rPr lang="es-MX" sz="1600" b="1" dirty="0" smtClean="0"/>
              <a:t>2.1 Los desastres: el contexto latinoamericano</a:t>
            </a:r>
          </a:p>
          <a:p>
            <a:pPr marL="285750" indent="-285750">
              <a:buFont typeface="Arial" panose="020B0604020202020204" pitchFamily="34" charset="0"/>
              <a:buChar char="•"/>
            </a:pPr>
            <a:r>
              <a:rPr lang="es-MX" sz="1600" dirty="0"/>
              <a:t>2</a:t>
            </a:r>
            <a:r>
              <a:rPr lang="es-MX" sz="1600" dirty="0" smtClean="0"/>
              <a:t>.1.1. Pobreza y desigualdad</a:t>
            </a:r>
          </a:p>
          <a:p>
            <a:pPr marL="285750" indent="-285750">
              <a:buFont typeface="Arial" panose="020B0604020202020204" pitchFamily="34" charset="0"/>
              <a:buChar char="•"/>
            </a:pPr>
            <a:r>
              <a:rPr lang="es-MX" sz="1600" dirty="0"/>
              <a:t>2</a:t>
            </a:r>
            <a:r>
              <a:rPr lang="es-MX" sz="1600" dirty="0" smtClean="0"/>
              <a:t>.1.2. Los desastres en América Latina y el Caribe</a:t>
            </a:r>
          </a:p>
          <a:p>
            <a:r>
              <a:rPr lang="es-MX" sz="1600" b="1" dirty="0" smtClean="0"/>
              <a:t>2.2 Panorama de los desastres en México</a:t>
            </a:r>
          </a:p>
          <a:p>
            <a:pPr marL="285750" indent="-285750">
              <a:buFont typeface="Arial" panose="020B0604020202020204" pitchFamily="34" charset="0"/>
              <a:buChar char="•"/>
            </a:pPr>
            <a:r>
              <a:rPr lang="es-MX" sz="1600" dirty="0"/>
              <a:t>2</a:t>
            </a:r>
            <a:r>
              <a:rPr lang="es-MX" sz="1600" dirty="0" smtClean="0"/>
              <a:t>.2.1. La influencia del contexto geográfico</a:t>
            </a:r>
          </a:p>
          <a:p>
            <a:pPr marL="285750" indent="-285750">
              <a:buFont typeface="Arial" panose="020B0604020202020204" pitchFamily="34" charset="0"/>
              <a:buChar char="•"/>
            </a:pPr>
            <a:r>
              <a:rPr lang="es-MX" sz="1600" dirty="0" smtClean="0"/>
              <a:t>2.3.1. Las amenazas y el territorio</a:t>
            </a:r>
          </a:p>
          <a:p>
            <a:r>
              <a:rPr lang="es-MX" sz="1600" b="1" dirty="0" smtClean="0"/>
              <a:t>2.3 El contexto local de los desastres: Chiapas</a:t>
            </a:r>
          </a:p>
          <a:p>
            <a:pPr marL="285750" indent="-285750">
              <a:buFont typeface="Arial" panose="020B0604020202020204" pitchFamily="34" charset="0"/>
              <a:buChar char="•"/>
            </a:pPr>
            <a:r>
              <a:rPr lang="es-MX" sz="1600" dirty="0" smtClean="0"/>
              <a:t>2.3.1 Las amenazas y el territorio</a:t>
            </a:r>
          </a:p>
          <a:p>
            <a:pPr marL="285750" indent="-285750">
              <a:buFont typeface="Arial" panose="020B0604020202020204" pitchFamily="34" charset="0"/>
              <a:buChar char="•"/>
            </a:pPr>
            <a:r>
              <a:rPr lang="es-MX" sz="1600" dirty="0" smtClean="0"/>
              <a:t>2.3.2 El contexto socioeconómico </a:t>
            </a:r>
          </a:p>
          <a:p>
            <a:r>
              <a:rPr lang="es-MX" sz="1600" b="1" dirty="0" smtClean="0"/>
              <a:t>2.4 Marco legal de la Gestión Integral de Riesgo y Protección Civil</a:t>
            </a:r>
          </a:p>
          <a:p>
            <a:pPr marL="285750" indent="-285750">
              <a:buFont typeface="Arial" panose="020B0604020202020204" pitchFamily="34" charset="0"/>
              <a:buChar char="•"/>
            </a:pPr>
            <a:r>
              <a:rPr lang="es-MX" sz="1600" dirty="0" smtClean="0"/>
              <a:t>2.4.1. Constitución Política  de los Estados Unidos Mexicanos</a:t>
            </a:r>
          </a:p>
          <a:p>
            <a:pPr marL="285750" indent="-285750">
              <a:buFont typeface="Arial" panose="020B0604020202020204" pitchFamily="34" charset="0"/>
              <a:buChar char="•"/>
            </a:pPr>
            <a:r>
              <a:rPr lang="es-MX" sz="1600" dirty="0" smtClean="0"/>
              <a:t>2.4.2. Tratados Internacionales</a:t>
            </a:r>
          </a:p>
          <a:p>
            <a:pPr marL="285750" indent="-285750">
              <a:buFont typeface="Arial" panose="020B0604020202020204" pitchFamily="34" charset="0"/>
              <a:buChar char="•"/>
            </a:pPr>
            <a:r>
              <a:rPr lang="es-MX" sz="1600" dirty="0" smtClean="0"/>
              <a:t>2.4.3. Leyes Generales</a:t>
            </a:r>
          </a:p>
          <a:p>
            <a:pPr marL="285750" indent="-285750">
              <a:buFont typeface="Arial" panose="020B0604020202020204" pitchFamily="34" charset="0"/>
              <a:buChar char="•"/>
            </a:pPr>
            <a:r>
              <a:rPr lang="es-MX" sz="1600" dirty="0" smtClean="0"/>
              <a:t>2.4.4. Leyes estatales (Chiapas)</a:t>
            </a:r>
          </a:p>
          <a:p>
            <a:pPr marL="285750" indent="-285750">
              <a:buFont typeface="Arial" panose="020B0604020202020204" pitchFamily="34" charset="0"/>
              <a:buChar char="•"/>
            </a:pPr>
            <a:r>
              <a:rPr lang="es-MX" sz="1600" dirty="0" smtClean="0"/>
              <a:t>2.4..5 Bando de Policía y Gobierno Municipal</a:t>
            </a:r>
          </a:p>
          <a:p>
            <a:endParaRPr lang="es-MX" dirty="0"/>
          </a:p>
        </p:txBody>
      </p:sp>
    </p:spTree>
    <p:extLst>
      <p:ext uri="{BB962C8B-B14F-4D97-AF65-F5344CB8AC3E}">
        <p14:creationId xmlns:p14="http://schemas.microsoft.com/office/powerpoint/2010/main" val="23318511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6927</TotalTime>
  <Words>814</Words>
  <Application>Microsoft Office PowerPoint</Application>
  <PresentationFormat>Presentación en pantalla (4:3)</PresentationFormat>
  <Paragraphs>119</Paragraphs>
  <Slides>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Arial Black</vt:lpstr>
      <vt:lpstr>Calibri</vt:lpstr>
      <vt:lpstr>Calibri Light</vt:lpstr>
      <vt:lpstr>Source Sans Pro Light</vt:lpstr>
      <vt:lpstr>Retrospección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GP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UTE-MANUELITA</dc:creator>
  <cp:lastModifiedBy>pcivil</cp:lastModifiedBy>
  <cp:revision>334</cp:revision>
  <cp:lastPrinted>2019-04-23T21:35:39Z</cp:lastPrinted>
  <dcterms:created xsi:type="dcterms:W3CDTF">2018-12-27T18:55:01Z</dcterms:created>
  <dcterms:modified xsi:type="dcterms:W3CDTF">2019-12-16T19:31:58Z</dcterms:modified>
</cp:coreProperties>
</file>