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8"/>
  </p:notesMasterIdLst>
  <p:sldIdLst>
    <p:sldId id="270" r:id="rId2"/>
    <p:sldId id="314" r:id="rId3"/>
    <p:sldId id="276" r:id="rId4"/>
    <p:sldId id="315" r:id="rId5"/>
    <p:sldId id="277" r:id="rId6"/>
    <p:sldId id="278" r:id="rId7"/>
    <p:sldId id="279" r:id="rId8"/>
    <p:sldId id="280" r:id="rId9"/>
    <p:sldId id="323" r:id="rId10"/>
    <p:sldId id="281" r:id="rId11"/>
    <p:sldId id="322" r:id="rId12"/>
    <p:sldId id="282" r:id="rId13"/>
    <p:sldId id="320" r:id="rId14"/>
    <p:sldId id="291" r:id="rId15"/>
    <p:sldId id="317" r:id="rId16"/>
    <p:sldId id="324" r:id="rId17"/>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09/11/2019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09/11/2019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3781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09/11/2019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5558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09/11/2019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20255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083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598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7374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2229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6368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007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52235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857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09/11/2019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56226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5DE5150-FB7F-4CC3-8543-5E8F127D845C}" type="datetimeFigureOut">
              <a:rPr lang="es-ES" smtClean="0"/>
              <a:t>09/11/2019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3250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5DE5150-FB7F-4CC3-8543-5E8F127D845C}" type="datetimeFigureOut">
              <a:rPr lang="es-ES" smtClean="0"/>
              <a:t>09/11/2019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2165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5DE5150-FB7F-4CC3-8543-5E8F127D845C}" type="datetimeFigureOut">
              <a:rPr lang="es-ES" smtClean="0"/>
              <a:t>09/11/2019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993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5DE5150-FB7F-4CC3-8543-5E8F127D845C}" type="datetimeFigureOut">
              <a:rPr lang="es-ES" smtClean="0"/>
              <a:t>09/11/2019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1761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5DE5150-FB7F-4CC3-8543-5E8F127D845C}" type="datetimeFigureOut">
              <a:rPr lang="es-ES" smtClean="0"/>
              <a:t>09/11/2019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80446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09/11/2019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15919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09/11/2019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22624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DE5150-FB7F-4CC3-8543-5E8F127D845C}" type="datetimeFigureOut">
              <a:rPr lang="es-ES" smtClean="0"/>
              <a:t>09/11/2019</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14229904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3" r:id="rId12"/>
    <p:sldLayoutId id="2147483734" r:id="rId13"/>
    <p:sldLayoutId id="2147483735" r:id="rId14"/>
    <p:sldLayoutId id="2147483736" r:id="rId15"/>
    <p:sldLayoutId id="2147483737" r:id="rId16"/>
    <p:sldLayoutId id="2147483738" r:id="rId17"/>
    <p:sldLayoutId id="2147483739" r:id="rId18"/>
    <p:sldLayoutId id="2147483748" r:id="rId1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73901" y="1934917"/>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4493" y="-1728817"/>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8" name="5 CuadroTexto"/>
          <p:cNvSpPr txBox="1"/>
          <p:nvPr/>
        </p:nvSpPr>
        <p:spPr>
          <a:xfrm>
            <a:off x="1990028" y="6058917"/>
            <a:ext cx="7072142" cy="707886"/>
          </a:xfrm>
          <a:prstGeom prst="rect">
            <a:avLst/>
          </a:prstGeom>
          <a:noFill/>
          <a:ln w="38100">
            <a:noFill/>
          </a:ln>
        </p:spPr>
        <p:txBody>
          <a:bodyPr wrap="square" rtlCol="0">
            <a:spAutoFit/>
          </a:bodyPr>
          <a:lstStyle/>
          <a:p>
            <a:pPr algn="ctr"/>
            <a:r>
              <a:rPr lang="es-MX" sz="2000" b="1" dirty="0" smtClean="0">
                <a:latin typeface="Arial" panose="020B0604020202020204" pitchFamily="34" charset="0"/>
                <a:cs typeface="Arial" panose="020B0604020202020204" pitchFamily="34" charset="0"/>
              </a:rPr>
              <a:t>Ocozocoautla de Espinosa, Chiapas</a:t>
            </a: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09  de Noviembre de </a:t>
            </a:r>
            <a:r>
              <a:rPr lang="es-MX" sz="2000" b="1" dirty="0">
                <a:latin typeface="Arial" panose="020B0604020202020204" pitchFamily="34" charset="0"/>
                <a:cs typeface="Arial" panose="020B0604020202020204" pitchFamily="34" charset="0"/>
              </a:rPr>
              <a:t>2019</a:t>
            </a:r>
            <a:endParaRPr lang="es-ES" sz="2000" b="1" dirty="0">
              <a:latin typeface="Arial" panose="020B0604020202020204" pitchFamily="34" charset="0"/>
              <a:cs typeface="Arial" panose="020B0604020202020204" pitchFamily="34" charset="0"/>
            </a:endParaRPr>
          </a:p>
        </p:txBody>
      </p:sp>
      <p:sp>
        <p:nvSpPr>
          <p:cNvPr id="19" name="1 Rectángulo"/>
          <p:cNvSpPr/>
          <p:nvPr/>
        </p:nvSpPr>
        <p:spPr>
          <a:xfrm>
            <a:off x="4206827" y="116619"/>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accent4">
                    <a:lumMod val="7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3170687" y="886060"/>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accent4">
                    <a:lumMod val="75000"/>
                  </a:schemeClr>
                </a:solidFill>
                <a:latin typeface="Arial Black" pitchFamily="34" charset="0"/>
              </a:rPr>
              <a:t>EN </a:t>
            </a:r>
            <a:r>
              <a:rPr lang="en-US" sz="2400" b="1" dirty="0" smtClean="0">
                <a:ln w="50800"/>
                <a:solidFill>
                  <a:schemeClr val="accent4">
                    <a:lumMod val="75000"/>
                  </a:schemeClr>
                </a:solidFill>
                <a:latin typeface="Arial Black" pitchFamily="34" charset="0"/>
              </a:rPr>
              <a:t>GESTIÓN </a:t>
            </a:r>
            <a:r>
              <a:rPr lang="en-US" sz="2400" b="1" dirty="0">
                <a:ln w="50800"/>
                <a:solidFill>
                  <a:schemeClr val="accent4">
                    <a:lumMod val="75000"/>
                  </a:schemeClr>
                </a:solidFill>
                <a:latin typeface="Arial Black" pitchFamily="34" charset="0"/>
              </a:rPr>
              <a:t>INTEGRAL DE RIESGOS Y PROTECCIÓN CIVIL.</a:t>
            </a:r>
          </a:p>
        </p:txBody>
      </p:sp>
      <p:sp>
        <p:nvSpPr>
          <p:cNvPr id="17" name="Title 13"/>
          <p:cNvSpPr>
            <a:spLocks noGrp="1"/>
          </p:cNvSpPr>
          <p:nvPr/>
        </p:nvSpPr>
        <p:spPr bwMode="auto">
          <a:xfrm>
            <a:off x="2789524" y="2409953"/>
            <a:ext cx="6151492"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smtClean="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rPr>
              <a:t>COLOQUIO</a:t>
            </a:r>
            <a:endParaRPr lang="en-US" b="1" dirty="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4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PRESENTA</a:t>
            </a:r>
            <a:r>
              <a:rPr lang="en-US" sz="2400" b="1"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Hugo Enrique Graff </a:t>
            </a:r>
            <a:r>
              <a:rPr lang="en-US" sz="2400" b="1" dirty="0" err="1"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Izquierdo</a:t>
            </a:r>
            <a:endParaRPr lang="en-US" sz="2000" b="1" dirty="0" smtClean="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000" b="1" dirty="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smtClean="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rPr>
              <a:t>TESIS</a:t>
            </a:r>
          </a:p>
          <a:p>
            <a:pPr algn="ctr"/>
            <a:r>
              <a:rPr lang="es-MX" sz="2000" b="1" dirty="0" smtClean="0">
                <a:solidFill>
                  <a:schemeClr val="accent4">
                    <a:lumMod val="75000"/>
                  </a:schemeClr>
                </a:solidFill>
                <a:effectLst>
                  <a:outerShdw blurRad="38100" dist="38100" dir="2700000" algn="tl">
                    <a:srgbClr val="000000">
                      <a:alpha val="43137"/>
                    </a:srgbClr>
                  </a:outerShdw>
                </a:effectLst>
              </a:rPr>
              <a:t>Nombre del tema: “La importancia del Marco de Seguridad Escolar en el nivel medio superior. Escuela Técnica 43 Villahermosa, Tabasco</a:t>
            </a:r>
          </a:p>
          <a:p>
            <a:pPr algn="ctr"/>
            <a:endParaRPr lang="en-US" sz="18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555" y="4557703"/>
            <a:ext cx="1784268" cy="1865514"/>
          </a:xfrm>
          <a:prstGeom prst="rect">
            <a:avLst/>
          </a:prstGeom>
          <a:noFill/>
          <a:extLst>
            <a:ext uri="{909E8E84-426E-40DD-AFC4-6F175D3DCCD1}">
              <a14:hiddenFill xmlns:a14="http://schemas.microsoft.com/office/drawing/2010/main">
                <a:solidFill>
                  <a:srgbClr val="FFFFFF"/>
                </a:solidFill>
              </a14:hiddenFill>
            </a:ext>
          </a:extLst>
        </p:spPr>
      </p:pic>
      <p:pic>
        <p:nvPicPr>
          <p:cNvPr id="26"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242759" y="456621"/>
            <a:ext cx="1752758" cy="1867485"/>
          </a:xfrm>
          <a:prstGeom prst="rect">
            <a:avLst/>
          </a:prstGeom>
          <a:noFill/>
        </p:spPr>
      </p:pic>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CuadroTexto 2"/>
          <p:cNvSpPr txBox="1"/>
          <p:nvPr/>
        </p:nvSpPr>
        <p:spPr>
          <a:xfrm>
            <a:off x="0" y="1772816"/>
            <a:ext cx="6353981" cy="867930"/>
          </a:xfrm>
          <a:prstGeom prst="rect">
            <a:avLst/>
          </a:prstGeom>
          <a:noFill/>
        </p:spPr>
        <p:txBody>
          <a:bodyPr wrap="square" rtlCol="0">
            <a:spAutoFit/>
          </a:bodyPr>
          <a:lstStyle/>
          <a:p>
            <a:pPr algn="just">
              <a:lnSpc>
                <a:spcPct val="90000"/>
              </a:lnSpc>
            </a:pPr>
            <a:r>
              <a:rPr lang="es-MX" sz="2800" b="1" dirty="0">
                <a:latin typeface="Arial" panose="020B0604020202020204" pitchFamily="34" charset="0"/>
                <a:cs typeface="Arial" panose="020B0604020202020204" pitchFamily="34" charset="0"/>
              </a:rPr>
              <a:t>Hipótesis: H1</a:t>
            </a:r>
          </a:p>
          <a:p>
            <a:pPr algn="just">
              <a:lnSpc>
                <a:spcPct val="90000"/>
              </a:lnSpc>
            </a:pPr>
            <a:endParaRPr lang="es-MX" sz="2800"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4" name="CuadroTexto 3"/>
          <p:cNvSpPr txBox="1"/>
          <p:nvPr/>
        </p:nvSpPr>
        <p:spPr>
          <a:xfrm>
            <a:off x="467544" y="3068960"/>
            <a:ext cx="7704856" cy="1477328"/>
          </a:xfrm>
          <a:prstGeom prst="rect">
            <a:avLst/>
          </a:prstGeom>
          <a:noFill/>
        </p:spPr>
        <p:txBody>
          <a:bodyPr wrap="square" rtlCol="0">
            <a:spAutoFit/>
          </a:bodyPr>
          <a:lstStyle/>
          <a:p>
            <a:r>
              <a:rPr lang="es-MX" dirty="0" smtClean="0"/>
              <a:t>La falta de un marco de seguridad escolar en las escuelas de Villahermosa, Tabasco, se debe a la falta de personal capacitado en áreas de Educación y Protección Civil. Se debe lograr un acuerdo en común que pueda vincular de una manera prudente la sensibilización para con los tres pilares que se abordan durante esta presentación. </a:t>
            </a:r>
            <a:endParaRPr lang="es-MX" dirty="0"/>
          </a:p>
        </p:txBody>
      </p:sp>
    </p:spTree>
    <p:extLst>
      <p:ext uri="{BB962C8B-B14F-4D97-AF65-F5344CB8AC3E}">
        <p14:creationId xmlns:p14="http://schemas.microsoft.com/office/powerpoint/2010/main" val="280433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CuadroTexto 2"/>
          <p:cNvSpPr txBox="1"/>
          <p:nvPr/>
        </p:nvSpPr>
        <p:spPr>
          <a:xfrm>
            <a:off x="8776" y="2060848"/>
            <a:ext cx="6353981" cy="4290405"/>
          </a:xfrm>
          <a:prstGeom prst="rect">
            <a:avLst/>
          </a:prstGeom>
          <a:noFill/>
        </p:spPr>
        <p:txBody>
          <a:bodyPr wrap="square" rtlCol="0">
            <a:spAutoFit/>
          </a:bodyPr>
          <a:lstStyle/>
          <a:p>
            <a:pPr algn="just">
              <a:lnSpc>
                <a:spcPct val="90000"/>
              </a:lnSpc>
            </a:pPr>
            <a:r>
              <a:rPr lang="es-MX" sz="2800" b="1" dirty="0">
                <a:latin typeface="Arial" panose="020B0604020202020204" pitchFamily="34" charset="0"/>
                <a:cs typeface="Arial" panose="020B0604020202020204" pitchFamily="34" charset="0"/>
              </a:rPr>
              <a:t>Variable </a:t>
            </a:r>
            <a:r>
              <a:rPr lang="es-MX" sz="2800" b="1" dirty="0" smtClean="0">
                <a:latin typeface="Arial" panose="020B0604020202020204" pitchFamily="34" charset="0"/>
                <a:cs typeface="Arial" panose="020B0604020202020204" pitchFamily="34" charset="0"/>
              </a:rPr>
              <a:t>dependiente:</a:t>
            </a:r>
          </a:p>
          <a:p>
            <a:r>
              <a:rPr lang="es-MX" dirty="0" smtClean="0"/>
              <a:t>Autoridades </a:t>
            </a:r>
            <a:r>
              <a:rPr lang="es-MX" dirty="0"/>
              <a:t>de educación y planificación, arquitectos, ingenieros, constructores y miembros de la comunidad escolar que toman decisiones sobre la selección de un sitio seguro, el diseño, construcción y mantenimiento (incluido el acceso seguro y continuo a las instalaciones). </a:t>
            </a:r>
            <a:endParaRPr lang="es-MX" dirty="0">
              <a:latin typeface="Arial" panose="020B0604020202020204" pitchFamily="34" charset="0"/>
              <a:cs typeface="Arial" panose="020B0604020202020204" pitchFamily="34" charset="0"/>
            </a:endParaRPr>
          </a:p>
          <a:p>
            <a:pPr algn="just">
              <a:lnSpc>
                <a:spcPct val="90000"/>
              </a:lnSpc>
            </a:pPr>
            <a:endParaRPr lang="es-MX" sz="2800" b="1" dirty="0">
              <a:latin typeface="Arial" panose="020B0604020202020204" pitchFamily="34" charset="0"/>
              <a:cs typeface="Arial" panose="020B0604020202020204" pitchFamily="34" charset="0"/>
            </a:endParaRPr>
          </a:p>
          <a:p>
            <a:pPr algn="just">
              <a:lnSpc>
                <a:spcPct val="90000"/>
              </a:lnSpc>
            </a:pPr>
            <a:r>
              <a:rPr lang="es-MX" sz="2800" b="1" dirty="0">
                <a:latin typeface="Arial" panose="020B0604020202020204" pitchFamily="34" charset="0"/>
                <a:cs typeface="Arial" panose="020B0604020202020204" pitchFamily="34" charset="0"/>
              </a:rPr>
              <a:t>Variable </a:t>
            </a:r>
            <a:r>
              <a:rPr lang="es-MX" sz="2800" b="1" dirty="0" smtClean="0">
                <a:latin typeface="Arial" panose="020B0604020202020204" pitchFamily="34" charset="0"/>
                <a:cs typeface="Arial" panose="020B0604020202020204" pitchFamily="34" charset="0"/>
              </a:rPr>
              <a:t>independiente:</a:t>
            </a:r>
          </a:p>
          <a:p>
            <a:endParaRPr lang="es-MX" sz="2800" dirty="0"/>
          </a:p>
          <a:p>
            <a:r>
              <a:rPr lang="es-MX" dirty="0"/>
              <a:t>Seleccionar sitios seguros para la escuela implementar diseños y construcción inclusivas y </a:t>
            </a:r>
            <a:r>
              <a:rPr lang="es-MX" dirty="0" err="1"/>
              <a:t>resilientes</a:t>
            </a:r>
            <a:r>
              <a:rPr lang="es-MX" dirty="0"/>
              <a:t> a los desastres para que cada escuela nueva sea una escuela segura. </a:t>
            </a:r>
            <a:endParaRPr lang="es-MX" b="1" dirty="0">
              <a:latin typeface="Arial" panose="020B0604020202020204" pitchFamily="34" charset="0"/>
              <a:cs typeface="Arial" panose="020B0604020202020204" pitchFamily="34" charset="0"/>
            </a:endParaRPr>
          </a:p>
          <a:p>
            <a:pPr algn="just">
              <a:lnSpc>
                <a:spcPct val="90000"/>
              </a:lnSpc>
            </a:pPr>
            <a:endParaRPr lang="es-MX" sz="2800"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Tree>
    <p:extLst>
      <p:ext uri="{BB962C8B-B14F-4D97-AF65-F5344CB8AC3E}">
        <p14:creationId xmlns:p14="http://schemas.microsoft.com/office/powerpoint/2010/main" val="1309616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217571" y="1384236"/>
            <a:ext cx="8818925" cy="10544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latin typeface="Arial" panose="020B0604020202020204" pitchFamily="34" charset="0"/>
                <a:cs typeface="Arial" panose="020B0604020202020204" pitchFamily="34" charset="0"/>
              </a:rPr>
              <a:t>Estado del arte como estudio del objeto</a:t>
            </a:r>
          </a:p>
          <a:p>
            <a:r>
              <a:rPr lang="es-MX" sz="2400" b="1" dirty="0" smtClean="0">
                <a:latin typeface="Arial" panose="020B0604020202020204" pitchFamily="34" charset="0"/>
                <a:cs typeface="Arial" panose="020B0604020202020204" pitchFamily="34" charset="0"/>
              </a:rPr>
              <a:t>(Marco teórico)</a:t>
            </a:r>
            <a:endParaRPr lang="es-MX" sz="2400" b="1"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611560" y="2996952"/>
            <a:ext cx="7344816" cy="2585323"/>
          </a:xfrm>
          <a:prstGeom prst="rect">
            <a:avLst/>
          </a:prstGeom>
          <a:noFill/>
        </p:spPr>
        <p:txBody>
          <a:bodyPr wrap="square" rtlCol="0">
            <a:spAutoFit/>
          </a:bodyPr>
          <a:lstStyle/>
          <a:p>
            <a:r>
              <a:rPr lang="es-MX" dirty="0" smtClean="0"/>
              <a:t>Antecedentes de la Protección Civil</a:t>
            </a:r>
          </a:p>
          <a:p>
            <a:endParaRPr lang="es-MX" dirty="0" smtClean="0"/>
          </a:p>
          <a:p>
            <a:endParaRPr lang="es-MX" dirty="0"/>
          </a:p>
          <a:p>
            <a:r>
              <a:rPr lang="es-MX" dirty="0" smtClean="0"/>
              <a:t>Marcos de Seguridad Escolar </a:t>
            </a:r>
          </a:p>
          <a:p>
            <a:endParaRPr lang="es-MX" dirty="0"/>
          </a:p>
          <a:p>
            <a:endParaRPr lang="es-MX" dirty="0"/>
          </a:p>
          <a:p>
            <a:r>
              <a:rPr lang="es-MX" dirty="0"/>
              <a:t>Alineamiento de la Seguridad Escolar Integral con los Objetivos de desarrollo sostenible 2015-2030 y el Marco de Sendai para la Reducción del Riesgo de Desastres</a:t>
            </a:r>
          </a:p>
        </p:txBody>
      </p:sp>
    </p:spTree>
    <p:extLst>
      <p:ext uri="{BB962C8B-B14F-4D97-AF65-F5344CB8AC3E}">
        <p14:creationId xmlns:p14="http://schemas.microsoft.com/office/powerpoint/2010/main" val="309210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217571" y="1384236"/>
            <a:ext cx="8818925" cy="24048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latin typeface="Arial" panose="020B0604020202020204" pitchFamily="34" charset="0"/>
                <a:cs typeface="Arial" panose="020B0604020202020204" pitchFamily="34" charset="0"/>
              </a:rPr>
              <a:t>Marco referencial objeto de estudio</a:t>
            </a:r>
          </a:p>
          <a:p>
            <a:endParaRPr lang="es-MX" sz="2400" b="1" dirty="0">
              <a:latin typeface="Arial" panose="020B0604020202020204" pitchFamily="34" charset="0"/>
              <a:cs typeface="Arial" panose="020B0604020202020204" pitchFamily="34" charset="0"/>
            </a:endParaRPr>
          </a:p>
          <a:p>
            <a:endParaRPr lang="es-MX" sz="2400" b="1" dirty="0">
              <a:latin typeface="Arial" panose="020B0604020202020204" pitchFamily="34" charset="0"/>
              <a:cs typeface="Arial" panose="020B0604020202020204" pitchFamily="34" charset="0"/>
            </a:endParaRPr>
          </a:p>
          <a:p>
            <a:endParaRPr lang="es-MX" sz="1800" dirty="0"/>
          </a:p>
          <a:p>
            <a:r>
              <a:rPr lang="pt-BR" sz="1800" b="1" dirty="0"/>
              <a:t>Pilar 1. Centros educativos </a:t>
            </a:r>
            <a:r>
              <a:rPr lang="pt-BR" sz="1800" b="1" dirty="0" smtClean="0"/>
              <a:t>seguros</a:t>
            </a:r>
          </a:p>
          <a:p>
            <a:endParaRPr lang="pt-BR" sz="1800" b="1" dirty="0">
              <a:latin typeface="Arial" panose="020B0604020202020204" pitchFamily="34" charset="0"/>
              <a:cs typeface="Arial" panose="020B0604020202020204" pitchFamily="34" charset="0"/>
            </a:endParaRPr>
          </a:p>
          <a:p>
            <a:endParaRPr lang="es-MX" sz="1800" dirty="0"/>
          </a:p>
          <a:p>
            <a:r>
              <a:rPr lang="es-MX" sz="1800" b="1" dirty="0"/>
              <a:t>Pilar 2. Gestión de desastres en las </a:t>
            </a:r>
            <a:r>
              <a:rPr lang="es-MX" sz="1800" b="1" dirty="0" smtClean="0"/>
              <a:t>escuelas </a:t>
            </a:r>
          </a:p>
          <a:p>
            <a:endParaRPr lang="es-MX" sz="1800" b="1" dirty="0">
              <a:latin typeface="Arial" panose="020B0604020202020204" pitchFamily="34" charset="0"/>
              <a:cs typeface="Arial" panose="020B0604020202020204" pitchFamily="34" charset="0"/>
            </a:endParaRPr>
          </a:p>
          <a:p>
            <a:endParaRPr lang="es-MX" sz="1800" dirty="0"/>
          </a:p>
          <a:p>
            <a:r>
              <a:rPr lang="es-MX" sz="1800" b="1" dirty="0"/>
              <a:t>Pilar 3. Educación para la reducción del riesgo y la </a:t>
            </a:r>
            <a:r>
              <a:rPr lang="es-MX" sz="1800" b="1" dirty="0" err="1"/>
              <a:t>resiliencia</a:t>
            </a:r>
            <a:r>
              <a:rPr lang="es-MX" sz="1800" b="1" dirty="0"/>
              <a:t> </a:t>
            </a:r>
            <a:endParaRPr lang="es-MX" sz="1800" dirty="0" smtClean="0">
              <a:latin typeface="Arial" panose="020B0604020202020204" pitchFamily="34" charset="0"/>
              <a:cs typeface="Arial" panose="020B0604020202020204" pitchFamily="34" charset="0"/>
            </a:endParaRPr>
          </a:p>
          <a:p>
            <a:pPr algn="l"/>
            <a:endParaRPr lang="es-MX" sz="2400" i="1" dirty="0" smtClean="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Tree>
    <p:extLst>
      <p:ext uri="{BB962C8B-B14F-4D97-AF65-F5344CB8AC3E}">
        <p14:creationId xmlns:p14="http://schemas.microsoft.com/office/powerpoint/2010/main" val="24081444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217572" y="1101080"/>
            <a:ext cx="8458884" cy="95976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400" b="1" dirty="0">
                <a:latin typeface="Arial" panose="020B0604020202020204" pitchFamily="34" charset="0"/>
                <a:cs typeface="Arial" panose="020B0604020202020204" pitchFamily="34" charset="0"/>
              </a:rPr>
              <a:t>Metodología de la Investigación: Paradigma epistémico, perspectiva de investigación, técnicas e </a:t>
            </a:r>
            <a:r>
              <a:rPr lang="es-MX" sz="2400" b="1" dirty="0" smtClean="0">
                <a:latin typeface="Arial" panose="020B0604020202020204" pitchFamily="34" charset="0"/>
                <a:cs typeface="Arial" panose="020B0604020202020204" pitchFamily="34" charset="0"/>
              </a:rPr>
              <a:t>instrumentos</a:t>
            </a:r>
          </a:p>
          <a:p>
            <a:pPr algn="l"/>
            <a:endParaRPr lang="es-MX" sz="2400" b="1" dirty="0">
              <a:latin typeface="Arial" panose="020B0604020202020204" pitchFamily="34" charset="0"/>
              <a:cs typeface="Arial" panose="020B0604020202020204" pitchFamily="34" charset="0"/>
            </a:endParaRPr>
          </a:p>
          <a:p>
            <a:pPr algn="l"/>
            <a:endParaRPr lang="es-MX" sz="2400" b="1" dirty="0" smtClean="0">
              <a:latin typeface="Arial" panose="020B0604020202020204" pitchFamily="34" charset="0"/>
              <a:cs typeface="Arial" panose="020B0604020202020204" pitchFamily="34" charset="0"/>
            </a:endParaRPr>
          </a:p>
          <a:p>
            <a:pPr algn="l"/>
            <a:endParaRPr lang="es-MX" sz="2400" b="1" dirty="0">
              <a:latin typeface="Arial" panose="020B0604020202020204" pitchFamily="34" charset="0"/>
              <a:cs typeface="Arial" panose="020B0604020202020204" pitchFamily="34" charset="0"/>
            </a:endParaRPr>
          </a:p>
          <a:p>
            <a:pPr algn="l"/>
            <a:r>
              <a:rPr lang="es-MX" sz="1800" dirty="0" smtClean="0">
                <a:latin typeface="Arial" panose="020B0604020202020204" pitchFamily="34" charset="0"/>
                <a:cs typeface="Arial" panose="020B0604020202020204" pitchFamily="34" charset="0"/>
              </a:rPr>
              <a:t>Esta investigación se basará en el método cualitativo, la modalidad de estudio será a base de exploración. Se pretende establecer un contacto directo con la Secretaría y demás instituciones ligadas.</a:t>
            </a:r>
          </a:p>
          <a:p>
            <a:pPr algn="l"/>
            <a:endParaRPr lang="es-MX" sz="1800" dirty="0">
              <a:latin typeface="Arial" panose="020B0604020202020204" pitchFamily="34" charset="0"/>
              <a:cs typeface="Arial" panose="020B0604020202020204" pitchFamily="34" charset="0"/>
            </a:endParaRPr>
          </a:p>
          <a:p>
            <a:pPr algn="l"/>
            <a:r>
              <a:rPr lang="es-MX" sz="1800" dirty="0" smtClean="0">
                <a:latin typeface="Arial" panose="020B0604020202020204" pitchFamily="34" charset="0"/>
                <a:cs typeface="Arial" panose="020B0604020202020204" pitchFamily="34" charset="0"/>
              </a:rPr>
              <a:t>Se pretende contar con equipo de computo para realizar los vaciados, ya que el trabajo se llevará a cabo en campo.</a:t>
            </a:r>
            <a:endParaRPr lang="es-MX" sz="1800"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Tree>
    <p:extLst>
      <p:ext uri="{BB962C8B-B14F-4D97-AF65-F5344CB8AC3E}">
        <p14:creationId xmlns:p14="http://schemas.microsoft.com/office/powerpoint/2010/main" val="3516655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569825" y="-3705727"/>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1068995" y="1101080"/>
            <a:ext cx="5663246" cy="5997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2400" b="1"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2" name="CuadroTexto 1"/>
          <p:cNvSpPr txBox="1"/>
          <p:nvPr/>
        </p:nvSpPr>
        <p:spPr>
          <a:xfrm>
            <a:off x="1187624" y="2708920"/>
            <a:ext cx="7551050" cy="3416320"/>
          </a:xfrm>
          <a:prstGeom prst="rect">
            <a:avLst/>
          </a:prstGeom>
          <a:noFill/>
        </p:spPr>
        <p:txBody>
          <a:bodyPr wrap="square" rtlCol="0">
            <a:spAutoFit/>
          </a:bodyPr>
          <a:lstStyle/>
          <a:p>
            <a:r>
              <a:rPr lang="es-MX" dirty="0" smtClean="0"/>
              <a:t>En proceso:</a:t>
            </a:r>
          </a:p>
          <a:p>
            <a:endParaRPr lang="es-MX" dirty="0"/>
          </a:p>
          <a:p>
            <a:r>
              <a:rPr lang="es-MX" b="1" dirty="0">
                <a:latin typeface="Arial" panose="020B0604020202020204" pitchFamily="34" charset="0"/>
                <a:cs typeface="Arial" panose="020B0604020202020204" pitchFamily="34" charset="0"/>
              </a:rPr>
              <a:t>Intervención Metodológica </a:t>
            </a:r>
            <a:r>
              <a:rPr lang="es-MX" b="1" dirty="0" smtClean="0">
                <a:latin typeface="Arial" panose="020B0604020202020204" pitchFamily="34" charset="0"/>
                <a:cs typeface="Arial" panose="020B0604020202020204" pitchFamily="34" charset="0"/>
              </a:rPr>
              <a:t>aplicada</a:t>
            </a:r>
          </a:p>
          <a:p>
            <a:r>
              <a:rPr lang="es-MX" b="1" dirty="0">
                <a:latin typeface="Arial" panose="020B0604020202020204" pitchFamily="34" charset="0"/>
                <a:cs typeface="Arial" panose="020B0604020202020204" pitchFamily="34" charset="0"/>
              </a:rPr>
              <a:t>Principales Hallazgos de la investigación </a:t>
            </a:r>
            <a:endParaRPr lang="es-MX" b="1" dirty="0" smtClean="0">
              <a:latin typeface="Arial" panose="020B0604020202020204" pitchFamily="34" charset="0"/>
              <a:cs typeface="Arial" panose="020B0604020202020204" pitchFamily="34" charset="0"/>
            </a:endParaRPr>
          </a:p>
          <a:p>
            <a:r>
              <a:rPr lang="es-MX" b="1" dirty="0">
                <a:latin typeface="Arial" panose="020B0604020202020204" pitchFamily="34" charset="0"/>
                <a:cs typeface="Arial" panose="020B0604020202020204" pitchFamily="34" charset="0"/>
              </a:rPr>
              <a:t>Conclusiones Generales para cumplir con los </a:t>
            </a:r>
            <a:r>
              <a:rPr lang="es-MX" b="1" dirty="0" smtClean="0">
                <a:latin typeface="Arial" panose="020B0604020202020204" pitchFamily="34" charset="0"/>
                <a:cs typeface="Arial" panose="020B0604020202020204" pitchFamily="34" charset="0"/>
              </a:rPr>
              <a:t>objetivos</a:t>
            </a:r>
          </a:p>
          <a:p>
            <a:r>
              <a:rPr lang="es-MX" b="1" dirty="0">
                <a:latin typeface="Arial" panose="020B0604020202020204" pitchFamily="34" charset="0"/>
                <a:cs typeface="Arial" panose="020B0604020202020204" pitchFamily="34" charset="0"/>
              </a:rPr>
              <a:t>Conclusiones Generales, comprobación de la </a:t>
            </a:r>
            <a:r>
              <a:rPr lang="es-MX" b="1" dirty="0" smtClean="0">
                <a:latin typeface="Arial" panose="020B0604020202020204" pitchFamily="34" charset="0"/>
                <a:cs typeface="Arial" panose="020B0604020202020204" pitchFamily="34" charset="0"/>
              </a:rPr>
              <a:t>hipótesis</a:t>
            </a:r>
          </a:p>
          <a:p>
            <a:r>
              <a:rPr lang="es-MX" b="1" dirty="0">
                <a:latin typeface="Arial" panose="020B0604020202020204" pitchFamily="34" charset="0"/>
                <a:cs typeface="Arial" panose="020B0604020202020204" pitchFamily="34" charset="0"/>
              </a:rPr>
              <a:t>Recomendaciones y propuesta de mejora en Protección Civil</a:t>
            </a:r>
          </a:p>
          <a:p>
            <a:endParaRPr lang="es-MX"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smtClean="0"/>
          </a:p>
          <a:p>
            <a:endParaRPr lang="es-MX" dirty="0"/>
          </a:p>
        </p:txBody>
      </p:sp>
    </p:spTree>
    <p:extLst>
      <p:ext uri="{BB962C8B-B14F-4D97-AF65-F5344CB8AC3E}">
        <p14:creationId xmlns:p14="http://schemas.microsoft.com/office/powerpoint/2010/main" val="1531705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569825" y="-3705727"/>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1068995" y="1101080"/>
            <a:ext cx="5663246" cy="5997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2400" b="1"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2" name="CuadroTexto 1"/>
          <p:cNvSpPr txBox="1"/>
          <p:nvPr/>
        </p:nvSpPr>
        <p:spPr>
          <a:xfrm>
            <a:off x="1187624" y="2708920"/>
            <a:ext cx="7551050" cy="1354217"/>
          </a:xfrm>
          <a:prstGeom prst="rect">
            <a:avLst/>
          </a:prstGeom>
          <a:noFill/>
        </p:spPr>
        <p:txBody>
          <a:bodyPr wrap="square" rtlCol="0">
            <a:spAutoFit/>
          </a:bodyPr>
          <a:lstStyle/>
          <a:p>
            <a:r>
              <a:rPr lang="es-MX" sz="2800" b="1" dirty="0" smtClean="0"/>
              <a:t>GRACIAS</a:t>
            </a:r>
            <a:endParaRPr lang="es-MX" sz="2800"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smtClean="0"/>
          </a:p>
          <a:p>
            <a:endParaRPr lang="es-MX" dirty="0"/>
          </a:p>
        </p:txBody>
      </p:sp>
    </p:spTree>
    <p:extLst>
      <p:ext uri="{BB962C8B-B14F-4D97-AF65-F5344CB8AC3E}">
        <p14:creationId xmlns:p14="http://schemas.microsoft.com/office/powerpoint/2010/main" val="1000635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73901" y="1934917"/>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5041" y="-1792093"/>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dirty="0">
              <a:solidFill>
                <a:schemeClr val="lt1"/>
              </a:solidFill>
              <a:effectLst>
                <a:outerShdw blurRad="38100" dist="38100" dir="2700000" algn="tl">
                  <a:srgbClr val="000000">
                    <a:alpha val="43137"/>
                  </a:srgbClr>
                </a:outerShdw>
              </a:effectLst>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20" name="19 Forma libre"/>
          <p:cNvSpPr/>
          <p:nvPr/>
        </p:nvSpPr>
        <p:spPr>
          <a:xfrm>
            <a:off x="3032845" y="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4">
                  <a:lumMod val="75000"/>
                </a:schemeClr>
              </a:solidFill>
            </a:endParaRPr>
          </a:p>
        </p:txBody>
      </p:sp>
      <p:sp>
        <p:nvSpPr>
          <p:cNvPr id="21" name="Title 13"/>
          <p:cNvSpPr txBox="1">
            <a:spLocks/>
          </p:cNvSpPr>
          <p:nvPr/>
        </p:nvSpPr>
        <p:spPr>
          <a:xfrm>
            <a:off x="4185032" y="0"/>
            <a:ext cx="4930760"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24" name="CuadroTexto 23"/>
          <p:cNvSpPr txBox="1"/>
          <p:nvPr/>
        </p:nvSpPr>
        <p:spPr>
          <a:xfrm>
            <a:off x="2573178" y="1067199"/>
            <a:ext cx="6542614" cy="646331"/>
          </a:xfrm>
          <a:prstGeom prst="rect">
            <a:avLst/>
          </a:prstGeom>
        </p:spPr>
        <p:txBody>
          <a:bodyPr wrap="square" rtlCol="0">
            <a:spAutoFit/>
          </a:bodyPr>
          <a:lstStyle/>
          <a:p>
            <a:pPr algn="ctr"/>
            <a:r>
              <a:rPr lang="es-MX" sz="3600" b="1" dirty="0">
                <a:latin typeface="Arial Narrow" pitchFamily="34" charset="0"/>
              </a:rPr>
              <a:t>Sumario</a:t>
            </a:r>
          </a:p>
        </p:txBody>
      </p:sp>
      <p:sp>
        <p:nvSpPr>
          <p:cNvPr id="25" name="CuadroTexto 24"/>
          <p:cNvSpPr txBox="1"/>
          <p:nvPr/>
        </p:nvSpPr>
        <p:spPr>
          <a:xfrm>
            <a:off x="1995517" y="1542833"/>
            <a:ext cx="7846955" cy="5339923"/>
          </a:xfrm>
          <a:prstGeom prst="rect">
            <a:avLst/>
          </a:prstGeom>
        </p:spPr>
        <p:txBody>
          <a:bodyPr wrap="square" rtlCol="0">
            <a:spAutoFit/>
          </a:bodyPr>
          <a:lstStyle/>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Línea (s) </a:t>
            </a:r>
            <a:r>
              <a:rPr lang="es-MX" b="1" dirty="0">
                <a:latin typeface="Arial" panose="020B0604020202020204" pitchFamily="34" charset="0"/>
                <a:cs typeface="Arial" panose="020B0604020202020204" pitchFamily="34" charset="0"/>
              </a:rPr>
              <a:t>de Investigación ENAPROC</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Introducción</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Planteamiento del problema  </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Justificación</a:t>
            </a:r>
            <a:endParaRPr lang="es-MX" b="1" dirty="0">
              <a:latin typeface="Arial" panose="020B0604020202020204" pitchFamily="34" charset="0"/>
              <a:cs typeface="Arial" panose="020B0604020202020204" pitchFamily="34" charset="0"/>
            </a:endParaRP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Objetivo General y Objetivos Particulares</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Hipótesis</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Variables</a:t>
            </a:r>
          </a:p>
          <a:p>
            <a:r>
              <a:rPr lang="es-MX" b="1" dirty="0" smtClean="0">
                <a:latin typeface="Arial" panose="020B0604020202020204" pitchFamily="34" charset="0"/>
                <a:cs typeface="Arial" panose="020B0604020202020204" pitchFamily="34" charset="0"/>
              </a:rPr>
              <a:t>8.    Estado </a:t>
            </a:r>
            <a:r>
              <a:rPr lang="es-MX" b="1" dirty="0">
                <a:latin typeface="Arial" panose="020B0604020202020204" pitchFamily="34" charset="0"/>
                <a:cs typeface="Arial" panose="020B0604020202020204" pitchFamily="34" charset="0"/>
              </a:rPr>
              <a:t>del arte como estudio del </a:t>
            </a:r>
            <a:r>
              <a:rPr lang="es-MX" b="1" dirty="0" smtClean="0">
                <a:latin typeface="Arial" panose="020B0604020202020204" pitchFamily="34" charset="0"/>
                <a:cs typeface="Arial" panose="020B0604020202020204" pitchFamily="34" charset="0"/>
              </a:rPr>
              <a:t>objeto ( Marco teórico</a:t>
            </a:r>
            <a:r>
              <a:rPr lang="es-MX" b="1" dirty="0">
                <a:latin typeface="Arial" panose="020B0604020202020204" pitchFamily="34" charset="0"/>
                <a:cs typeface="Arial" panose="020B0604020202020204" pitchFamily="34" charset="0"/>
              </a:rPr>
              <a:t>)</a:t>
            </a:r>
          </a:p>
          <a:p>
            <a:pPr marL="342900" indent="-342900">
              <a:buAutoNum type="arabicPeriod" startAt="9"/>
            </a:pPr>
            <a:r>
              <a:rPr lang="es-MX" b="1" dirty="0" smtClean="0">
                <a:latin typeface="Arial" panose="020B0604020202020204" pitchFamily="34" charset="0"/>
                <a:cs typeface="Arial" panose="020B0604020202020204" pitchFamily="34" charset="0"/>
              </a:rPr>
              <a:t>Marco </a:t>
            </a:r>
            <a:r>
              <a:rPr lang="es-MX" b="1" dirty="0">
                <a:latin typeface="Arial" panose="020B0604020202020204" pitchFamily="34" charset="0"/>
                <a:cs typeface="Arial" panose="020B0604020202020204" pitchFamily="34" charset="0"/>
              </a:rPr>
              <a:t>referencial objeto de </a:t>
            </a:r>
            <a:r>
              <a:rPr lang="es-MX" b="1" dirty="0" smtClean="0">
                <a:latin typeface="Arial" panose="020B0604020202020204" pitchFamily="34" charset="0"/>
                <a:cs typeface="Arial" panose="020B0604020202020204" pitchFamily="34" charset="0"/>
              </a:rPr>
              <a:t>estudio</a:t>
            </a:r>
          </a:p>
          <a:p>
            <a:pPr marL="342900" indent="-342900">
              <a:buAutoNum type="arabicPeriod" startAt="9"/>
            </a:pPr>
            <a:r>
              <a:rPr lang="es-MX" b="1" dirty="0" smtClean="0">
                <a:latin typeface="Arial" panose="020B0604020202020204" pitchFamily="34" charset="0"/>
                <a:cs typeface="Arial" panose="020B0604020202020204" pitchFamily="34" charset="0"/>
              </a:rPr>
              <a:t>Metodología </a:t>
            </a:r>
            <a:r>
              <a:rPr lang="es-MX" b="1" dirty="0">
                <a:latin typeface="Arial" panose="020B0604020202020204" pitchFamily="34" charset="0"/>
                <a:cs typeface="Arial" panose="020B0604020202020204" pitchFamily="34" charset="0"/>
              </a:rPr>
              <a:t>de la Investigación: Paradigma epistémico, perspectiva de investigación, técnicas e </a:t>
            </a:r>
            <a:r>
              <a:rPr lang="es-MX" b="1" dirty="0" smtClean="0">
                <a:latin typeface="Arial" panose="020B0604020202020204" pitchFamily="34" charset="0"/>
                <a:cs typeface="Arial" panose="020B0604020202020204" pitchFamily="34" charset="0"/>
              </a:rPr>
              <a:t>instrumentos</a:t>
            </a:r>
          </a:p>
          <a:p>
            <a:pPr marL="342900" indent="-342900">
              <a:buAutoNum type="arabicPeriod" startAt="9"/>
            </a:pPr>
            <a:r>
              <a:rPr lang="es-MX" b="1" dirty="0" smtClean="0">
                <a:latin typeface="Arial" panose="020B0604020202020204" pitchFamily="34" charset="0"/>
                <a:cs typeface="Arial" panose="020B0604020202020204" pitchFamily="34" charset="0"/>
              </a:rPr>
              <a:t>Intervención Metodológica aplicada</a:t>
            </a:r>
          </a:p>
          <a:p>
            <a:pPr marL="342900" indent="-342900">
              <a:buFontTx/>
              <a:buAutoNum type="arabicPeriod" startAt="9"/>
            </a:pPr>
            <a:r>
              <a:rPr lang="es-MX" b="1" dirty="0" smtClean="0">
                <a:latin typeface="Arial" panose="020B0604020202020204" pitchFamily="34" charset="0"/>
                <a:cs typeface="Arial" panose="020B0604020202020204" pitchFamily="34" charset="0"/>
              </a:rPr>
              <a:t>Principales hallazgos de la investigación </a:t>
            </a:r>
          </a:p>
          <a:p>
            <a:pPr marL="342900" indent="-342900">
              <a:buFontTx/>
              <a:buAutoNum type="arabicPeriod" startAt="9"/>
            </a:pPr>
            <a:r>
              <a:rPr lang="es-MX" b="1" dirty="0">
                <a:latin typeface="Arial" panose="020B0604020202020204" pitchFamily="34" charset="0"/>
                <a:cs typeface="Arial" panose="020B0604020202020204" pitchFamily="34" charset="0"/>
              </a:rPr>
              <a:t>Conclusiones Generales para cumplir con los </a:t>
            </a:r>
            <a:r>
              <a:rPr lang="es-MX" b="1" dirty="0" smtClean="0">
                <a:latin typeface="Arial" panose="020B0604020202020204" pitchFamily="34" charset="0"/>
                <a:cs typeface="Arial" panose="020B0604020202020204" pitchFamily="34" charset="0"/>
              </a:rPr>
              <a:t>objetivos</a:t>
            </a:r>
          </a:p>
          <a:p>
            <a:pPr marL="342900" indent="-342900">
              <a:buFontTx/>
              <a:buAutoNum type="arabicPeriod" startAt="9"/>
            </a:pPr>
            <a:r>
              <a:rPr lang="es-MX" b="1" dirty="0">
                <a:latin typeface="Arial" panose="020B0604020202020204" pitchFamily="34" charset="0"/>
                <a:cs typeface="Arial" panose="020B0604020202020204" pitchFamily="34" charset="0"/>
              </a:rPr>
              <a:t>Conclusiones Generales, comprobación de la </a:t>
            </a:r>
            <a:r>
              <a:rPr lang="es-MX" b="1" dirty="0" smtClean="0">
                <a:latin typeface="Arial" panose="020B0604020202020204" pitchFamily="34" charset="0"/>
                <a:cs typeface="Arial" panose="020B0604020202020204" pitchFamily="34" charset="0"/>
              </a:rPr>
              <a:t>hipótesis</a:t>
            </a:r>
          </a:p>
          <a:p>
            <a:pPr marL="342900" indent="-342900">
              <a:buFontTx/>
              <a:buAutoNum type="arabicPeriod" startAt="9"/>
            </a:pPr>
            <a:r>
              <a:rPr lang="es-MX" b="1" dirty="0">
                <a:latin typeface="Arial" panose="020B0604020202020204" pitchFamily="34" charset="0"/>
                <a:cs typeface="Arial" panose="020B0604020202020204" pitchFamily="34" charset="0"/>
              </a:rPr>
              <a:t>Recomendaciones y propuesta de mejora en Protección Civil</a:t>
            </a:r>
          </a:p>
          <a:p>
            <a:pPr>
              <a:spcAft>
                <a:spcPts val="600"/>
              </a:spcAft>
            </a:pPr>
            <a:endParaRPr lang="es-MX" b="1" dirty="0">
              <a:latin typeface="Arial Narrow" pitchFamily="34" charset="0"/>
            </a:endParaRPr>
          </a:p>
        </p:txBody>
      </p:sp>
      <p:pic>
        <p:nvPicPr>
          <p:cNvPr id="18"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249" y="2455046"/>
            <a:ext cx="1784268" cy="1865514"/>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365" y="4509120"/>
            <a:ext cx="1779152" cy="1867485"/>
          </a:xfrm>
          <a:prstGeom prst="rect">
            <a:avLst/>
          </a:prstGeom>
          <a:noFill/>
          <a:extLst>
            <a:ext uri="{909E8E84-426E-40DD-AFC4-6F175D3DCCD1}">
              <a14:hiddenFill xmlns:a14="http://schemas.microsoft.com/office/drawing/2010/main">
                <a:solidFill>
                  <a:srgbClr val="FFFFFF"/>
                </a:solidFill>
              </a14:hiddenFill>
            </a:ext>
          </a:extLst>
        </p:spPr>
      </p:pic>
      <p:pic>
        <p:nvPicPr>
          <p:cNvPr id="22" name="Imagen 24"/>
          <p:cNvPicPr/>
          <p:nvPr/>
        </p:nvPicPr>
        <p:blipFill>
          <a:blip r:embed="rId4">
            <a:extLst>
              <a:ext uri="{28A0092B-C50C-407E-A947-70E740481C1C}">
                <a14:useLocalDpi xmlns:a14="http://schemas.microsoft.com/office/drawing/2010/main" val="0"/>
              </a:ext>
            </a:extLst>
          </a:blip>
          <a:srcRect/>
          <a:stretch>
            <a:fillRect/>
          </a:stretch>
        </p:blipFill>
        <p:spPr bwMode="auto">
          <a:xfrm>
            <a:off x="242759" y="456621"/>
            <a:ext cx="1752758" cy="1867485"/>
          </a:xfrm>
          <a:prstGeom prst="rect">
            <a:avLst/>
          </a:prstGeom>
          <a:noFill/>
        </p:spPr>
      </p:pic>
    </p:spTree>
    <p:extLst>
      <p:ext uri="{BB962C8B-B14F-4D97-AF65-F5344CB8AC3E}">
        <p14:creationId xmlns:p14="http://schemas.microsoft.com/office/powerpoint/2010/main" val="334768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755576" y="1412776"/>
            <a:ext cx="6912768" cy="2862322"/>
          </a:xfrm>
          <a:prstGeom prst="rect">
            <a:avLst/>
          </a:prstGeom>
        </p:spPr>
        <p:txBody>
          <a:bodyPr wrap="square" rtlCol="0">
            <a:spAutoFit/>
          </a:bodyPr>
          <a:lstStyle/>
          <a:p>
            <a:pPr algn="ctr"/>
            <a:r>
              <a:rPr lang="es-MX" sz="3600" b="1" dirty="0">
                <a:latin typeface="Arial Narrow" pitchFamily="34" charset="0"/>
              </a:rPr>
              <a:t>Línea (s) de </a:t>
            </a:r>
            <a:r>
              <a:rPr lang="es-MX" sz="3600" b="1" dirty="0" smtClean="0">
                <a:latin typeface="Arial Narrow" pitchFamily="34" charset="0"/>
              </a:rPr>
              <a:t>Investigación</a:t>
            </a:r>
          </a:p>
          <a:p>
            <a:pPr algn="ctr"/>
            <a:endParaRPr lang="es-MX" sz="3600" b="1" dirty="0">
              <a:latin typeface="Arial Narrow" pitchFamily="34" charset="0"/>
            </a:endParaRPr>
          </a:p>
          <a:p>
            <a:pPr algn="ctr"/>
            <a:endParaRPr lang="es-MX" sz="3600" b="1" dirty="0" smtClean="0">
              <a:latin typeface="Arial Narrow" pitchFamily="34" charset="0"/>
            </a:endParaRPr>
          </a:p>
          <a:p>
            <a:pPr algn="ctr"/>
            <a:r>
              <a:rPr lang="es-MX" sz="2400" dirty="0" smtClean="0">
                <a:latin typeface="Arial Narrow" pitchFamily="34" charset="0"/>
              </a:rPr>
              <a:t>Gestión Integral del Riesgo</a:t>
            </a:r>
          </a:p>
          <a:p>
            <a:pPr algn="ctr"/>
            <a:r>
              <a:rPr lang="es-MX" sz="2400" dirty="0" smtClean="0">
                <a:latin typeface="Arial Narrow" pitchFamily="34" charset="0"/>
              </a:rPr>
              <a:t>Vulnerabilidad Institucional</a:t>
            </a:r>
          </a:p>
          <a:p>
            <a:pPr algn="ctr"/>
            <a:endParaRPr lang="es-MX" sz="2400" dirty="0">
              <a:latin typeface="Arial Narrow" pitchFamily="34" charset="0"/>
            </a:endParaRPr>
          </a:p>
        </p:txBody>
      </p:sp>
      <p:sp>
        <p:nvSpPr>
          <p:cNvPr id="6"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755576" y="1095698"/>
            <a:ext cx="6336704" cy="646331"/>
          </a:xfrm>
          <a:prstGeom prst="rect">
            <a:avLst/>
          </a:prstGeom>
        </p:spPr>
        <p:txBody>
          <a:bodyPr wrap="square" rtlCol="0">
            <a:spAutoFit/>
          </a:bodyPr>
          <a:lstStyle/>
          <a:p>
            <a:pPr algn="ctr"/>
            <a:r>
              <a:rPr lang="es-MX" sz="3600" b="1" dirty="0">
                <a:latin typeface="Arial Narrow" pitchFamily="34" charset="0"/>
              </a:rPr>
              <a:t>Introducción</a:t>
            </a:r>
          </a:p>
        </p:txBody>
      </p:sp>
      <p:sp>
        <p:nvSpPr>
          <p:cNvPr id="8"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179512" y="1813451"/>
            <a:ext cx="8208912" cy="1477328"/>
          </a:xfrm>
          <a:prstGeom prst="rect">
            <a:avLst/>
          </a:prstGeom>
          <a:noFill/>
        </p:spPr>
        <p:txBody>
          <a:bodyPr wrap="square" rtlCol="0">
            <a:spAutoFit/>
          </a:bodyPr>
          <a:lstStyle/>
          <a:p>
            <a:r>
              <a:rPr lang="es-MX" dirty="0"/>
              <a:t>La Alianza Global para </a:t>
            </a:r>
            <a:r>
              <a:rPr lang="es-MX" dirty="0" smtClean="0"/>
              <a:t>la Reducción </a:t>
            </a:r>
            <a:r>
              <a:rPr lang="es-MX" dirty="0"/>
              <a:t>del Riesgo de </a:t>
            </a:r>
            <a:r>
              <a:rPr lang="es-MX" dirty="0" smtClean="0"/>
              <a:t>Desastres y </a:t>
            </a:r>
            <a:r>
              <a:rPr lang="es-MX" dirty="0" err="1"/>
              <a:t>Resiliencia</a:t>
            </a:r>
            <a:r>
              <a:rPr lang="es-MX" dirty="0"/>
              <a:t> en el Sector </a:t>
            </a:r>
            <a:r>
              <a:rPr lang="es-MX" dirty="0" smtClean="0"/>
              <a:t>de la </a:t>
            </a:r>
            <a:r>
              <a:rPr lang="es-MX" dirty="0"/>
              <a:t>Educación (GADRRRES </a:t>
            </a:r>
            <a:r>
              <a:rPr lang="es-MX" dirty="0" smtClean="0"/>
              <a:t>por sus </a:t>
            </a:r>
            <a:r>
              <a:rPr lang="es-MX" dirty="0"/>
              <a:t>siglas en inglés) define </a:t>
            </a:r>
            <a:r>
              <a:rPr lang="es-MX" dirty="0" smtClean="0"/>
              <a:t>una “</a:t>
            </a:r>
            <a:r>
              <a:rPr lang="es-MX" dirty="0"/>
              <a:t>escuela segura” como un </a:t>
            </a:r>
            <a:r>
              <a:rPr lang="es-MX" dirty="0" smtClean="0"/>
              <a:t>plantel educativo </a:t>
            </a:r>
            <a:r>
              <a:rPr lang="es-MX" dirty="0"/>
              <a:t>que combine un </a:t>
            </a:r>
            <a:r>
              <a:rPr lang="es-MX" dirty="0" smtClean="0"/>
              <a:t>plan de </a:t>
            </a:r>
            <a:r>
              <a:rPr lang="es-MX" dirty="0"/>
              <a:t>prevención de </a:t>
            </a:r>
            <a:r>
              <a:rPr lang="es-MX" dirty="0" smtClean="0"/>
              <a:t>desastres determinado </a:t>
            </a:r>
            <a:r>
              <a:rPr lang="es-MX" dirty="0"/>
              <a:t>por sus </a:t>
            </a:r>
            <a:r>
              <a:rPr lang="es-MX" dirty="0" smtClean="0"/>
              <a:t>políticas de </a:t>
            </a:r>
            <a:r>
              <a:rPr lang="es-MX" dirty="0"/>
              <a:t>educación con todos </a:t>
            </a:r>
            <a:r>
              <a:rPr lang="es-MX" dirty="0" smtClean="0"/>
              <a:t>los componentes </a:t>
            </a:r>
            <a:r>
              <a:rPr lang="es-MX" dirty="0"/>
              <a:t>del “Marco </a:t>
            </a:r>
            <a:r>
              <a:rPr lang="es-MX" dirty="0" smtClean="0"/>
              <a:t>Integral de </a:t>
            </a:r>
            <a:r>
              <a:rPr lang="es-MX" dirty="0"/>
              <a:t>Seguridad Escolar”, que </a:t>
            </a:r>
            <a:r>
              <a:rPr lang="es-MX" dirty="0" smtClean="0"/>
              <a:t>a continuación </a:t>
            </a:r>
            <a:r>
              <a:rPr lang="es-MX" dirty="0"/>
              <a:t>se detallan:</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3358897"/>
            <a:ext cx="4176464" cy="3317225"/>
          </a:xfrm>
          <a:prstGeom prst="rect">
            <a:avLst/>
          </a:prstGeom>
        </p:spPr>
      </p:pic>
    </p:spTree>
    <p:extLst>
      <p:ext uri="{BB962C8B-B14F-4D97-AF65-F5344CB8AC3E}">
        <p14:creationId xmlns:p14="http://schemas.microsoft.com/office/powerpoint/2010/main" val="1857205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899592" y="1126485"/>
            <a:ext cx="6336704" cy="646331"/>
          </a:xfrm>
          <a:prstGeom prst="rect">
            <a:avLst/>
          </a:prstGeom>
        </p:spPr>
        <p:txBody>
          <a:bodyPr wrap="square" rtlCol="0">
            <a:spAutoFit/>
          </a:bodyPr>
          <a:lstStyle/>
          <a:p>
            <a:pPr algn="ctr"/>
            <a:r>
              <a:rPr lang="es-MX" sz="3600" b="1" dirty="0">
                <a:latin typeface="Arial Narrow" pitchFamily="34" charset="0"/>
              </a:rPr>
              <a:t>Planteamiento del problema</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539552" y="2276872"/>
            <a:ext cx="8208912" cy="3139321"/>
          </a:xfrm>
          <a:prstGeom prst="rect">
            <a:avLst/>
          </a:prstGeom>
          <a:noFill/>
        </p:spPr>
        <p:txBody>
          <a:bodyPr wrap="square" rtlCol="0">
            <a:spAutoFit/>
          </a:bodyPr>
          <a:lstStyle/>
          <a:p>
            <a:r>
              <a:rPr lang="es-MX" dirty="0" smtClean="0"/>
              <a:t>La falta de interés de acercamiento de autoridades en el rubro de la vinculación educación-protección civil, ha sido el principal impedimento para llevar a cabo un marco de seguridad escolar viable, así mismo, la falta de recursos o partidas adheridas a un sistema transparente para los debidos equipamientos, capacitaciones constantes e infraestructura, es lo que detona esta problemática.</a:t>
            </a:r>
          </a:p>
          <a:p>
            <a:r>
              <a:rPr lang="es-MX" dirty="0" smtClean="0"/>
              <a:t> </a:t>
            </a:r>
          </a:p>
          <a:p>
            <a:endParaRPr lang="es-MX" dirty="0"/>
          </a:p>
          <a:p>
            <a:r>
              <a:rPr lang="es-MX" dirty="0" smtClean="0"/>
              <a:t>¿Es necesario la adaptación de esta cultura de protección civil?</a:t>
            </a:r>
          </a:p>
          <a:p>
            <a:r>
              <a:rPr lang="es-MX" dirty="0" smtClean="0"/>
              <a:t>¿Debe de haber una partida especial para las escuelas hablando de la gestión integral de riesgo?</a:t>
            </a:r>
          </a:p>
          <a:p>
            <a:r>
              <a:rPr lang="es-MX" dirty="0" smtClean="0"/>
              <a:t>¿Se debe implementar una materia y profesores especializados en P.C.?</a:t>
            </a:r>
            <a:endParaRPr lang="es-MX" dirty="0"/>
          </a:p>
        </p:txBody>
      </p:sp>
    </p:spTree>
    <p:extLst>
      <p:ext uri="{BB962C8B-B14F-4D97-AF65-F5344CB8AC3E}">
        <p14:creationId xmlns:p14="http://schemas.microsoft.com/office/powerpoint/2010/main" val="1366199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1378459" y="1116033"/>
            <a:ext cx="4536504" cy="584775"/>
          </a:xfrm>
          <a:prstGeom prst="rect">
            <a:avLst/>
          </a:prstGeom>
        </p:spPr>
        <p:txBody>
          <a:bodyPr wrap="square" rtlCol="0">
            <a:spAutoFit/>
          </a:bodyPr>
          <a:lstStyle/>
          <a:p>
            <a:pPr algn="ctr"/>
            <a:r>
              <a:rPr lang="es-MX" sz="3200" b="1" dirty="0">
                <a:latin typeface="Arial Narrow" pitchFamily="34" charset="0"/>
              </a:rPr>
              <a:t>Justificación</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971600" y="2132856"/>
            <a:ext cx="7200800" cy="2585323"/>
          </a:xfrm>
          <a:prstGeom prst="rect">
            <a:avLst/>
          </a:prstGeom>
          <a:noFill/>
        </p:spPr>
        <p:txBody>
          <a:bodyPr wrap="square" rtlCol="0">
            <a:spAutoFit/>
          </a:bodyPr>
          <a:lstStyle/>
          <a:p>
            <a:endParaRPr lang="es-MX" dirty="0"/>
          </a:p>
          <a:p>
            <a:r>
              <a:rPr lang="es-MX" b="1" dirty="0"/>
              <a:t>Metas de la Seguridad Escolar Integral </a:t>
            </a:r>
            <a:endParaRPr lang="es-MX" b="1" dirty="0" smtClean="0"/>
          </a:p>
          <a:p>
            <a:endParaRPr lang="es-MX" dirty="0"/>
          </a:p>
          <a:p>
            <a:r>
              <a:rPr lang="es-MX" dirty="0"/>
              <a:t>• Proteger a los alumnos y docentes de la muerte, las lesiones y daños en las escuelas </a:t>
            </a:r>
          </a:p>
          <a:p>
            <a:r>
              <a:rPr lang="es-MX" dirty="0"/>
              <a:t>• Planificar para asegurar la continuidad educativa ante todos los peligros y amenazas esperados </a:t>
            </a:r>
          </a:p>
          <a:p>
            <a:r>
              <a:rPr lang="es-MX" dirty="0"/>
              <a:t>• Salvaguardar las inversiones del sector educativo </a:t>
            </a:r>
          </a:p>
          <a:p>
            <a:r>
              <a:rPr lang="es-MX" dirty="0"/>
              <a:t>• Fortalecer la reducción del riesgo y la </a:t>
            </a:r>
            <a:r>
              <a:rPr lang="es-MX" dirty="0" err="1"/>
              <a:t>resiliencia</a:t>
            </a:r>
            <a:r>
              <a:rPr lang="es-MX" dirty="0"/>
              <a:t> a través de la educación </a:t>
            </a:r>
          </a:p>
        </p:txBody>
      </p:sp>
    </p:spTree>
    <p:extLst>
      <p:ext uri="{BB962C8B-B14F-4D97-AF65-F5344CB8AC3E}">
        <p14:creationId xmlns:p14="http://schemas.microsoft.com/office/powerpoint/2010/main" val="2437319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467544" y="1484784"/>
            <a:ext cx="7200800" cy="52772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 General</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539552" y="2348880"/>
            <a:ext cx="8352928" cy="3693319"/>
          </a:xfrm>
          <a:prstGeom prst="rect">
            <a:avLst/>
          </a:prstGeom>
          <a:noFill/>
        </p:spPr>
        <p:txBody>
          <a:bodyPr wrap="square" rtlCol="0">
            <a:spAutoFit/>
          </a:bodyPr>
          <a:lstStyle/>
          <a:p>
            <a:endParaRPr lang="es-MX" dirty="0"/>
          </a:p>
          <a:p>
            <a:r>
              <a:rPr lang="es-MX" b="1" dirty="0"/>
              <a:t>Los tres pilares de la Seguridad Escolar Integral</a:t>
            </a:r>
            <a:endParaRPr lang="es-MX" dirty="0"/>
          </a:p>
          <a:p>
            <a:r>
              <a:rPr lang="es-MX" dirty="0"/>
              <a:t>La Seguridad Escolar Integral está orientada por las políticas y prácticas del sector de la educación, alineadas con la gestión de los desastres a nivel nacional, regional, distrital y de las escuelas locales. Está basada en tres pilares:</a:t>
            </a:r>
          </a:p>
          <a:p>
            <a:r>
              <a:rPr lang="es-MX" b="1" dirty="0"/>
              <a:t>1. Centros educativos seguros</a:t>
            </a:r>
            <a:endParaRPr lang="es-MX" dirty="0"/>
          </a:p>
          <a:p>
            <a:r>
              <a:rPr lang="es-MX" b="1" dirty="0"/>
              <a:t>2. Gestión de desastres en las escuelas</a:t>
            </a:r>
            <a:endParaRPr lang="es-MX" dirty="0"/>
          </a:p>
          <a:p>
            <a:r>
              <a:rPr lang="es-MX" b="1" dirty="0"/>
              <a:t>3. Educación para la reducción del riesgo y la </a:t>
            </a:r>
            <a:r>
              <a:rPr lang="es-MX" b="1" dirty="0" err="1"/>
              <a:t>resiliencia</a:t>
            </a:r>
            <a:r>
              <a:rPr lang="es-MX" b="1" dirty="0"/>
              <a:t> </a:t>
            </a:r>
            <a:endParaRPr lang="es-MX" dirty="0"/>
          </a:p>
          <a:p>
            <a:r>
              <a:rPr lang="es-MX" dirty="0"/>
              <a:t>La base de la planificación de la Seguridad Escolar Integral es la evaluación del riesgo de múltiples amenazas. En la situación ideal esta planificación debe formar parte de los Sistemas de manejo de información a nivel nacional, sub-nacional y municipal. Forma parte del análisis general de la política y gestión del sector educativo que proporciona los fundamentos y evidencia para la planificación y acción.</a:t>
            </a:r>
          </a:p>
        </p:txBody>
      </p:sp>
    </p:spTree>
    <p:extLst>
      <p:ext uri="{BB962C8B-B14F-4D97-AF65-F5344CB8AC3E}">
        <p14:creationId xmlns:p14="http://schemas.microsoft.com/office/powerpoint/2010/main" val="641817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827584" y="1173088"/>
            <a:ext cx="7200800" cy="52772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Objetivos Particulares</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251520" y="1682505"/>
            <a:ext cx="8064896" cy="4247317"/>
          </a:xfrm>
          <a:prstGeom prst="rect">
            <a:avLst/>
          </a:prstGeom>
          <a:noFill/>
        </p:spPr>
        <p:txBody>
          <a:bodyPr wrap="square" rtlCol="0">
            <a:spAutoFit/>
          </a:bodyPr>
          <a:lstStyle/>
          <a:p>
            <a:endParaRPr lang="es-MX" dirty="0"/>
          </a:p>
          <a:p>
            <a:r>
              <a:rPr lang="es-MX" dirty="0" smtClean="0"/>
              <a:t>El Marco </a:t>
            </a:r>
            <a:r>
              <a:rPr lang="es-MX" dirty="0"/>
              <a:t>Integral de Seguridad Escolar tiene como objetivo reducir los riesgos de todas las amenazas para el sector educativo.</a:t>
            </a:r>
          </a:p>
          <a:p>
            <a:r>
              <a:rPr lang="es-MX" dirty="0"/>
              <a:t>Durante la década pasada, los defensores de la infancia se han unido para abogar por: </a:t>
            </a:r>
            <a:endParaRPr lang="es-MX" dirty="0" smtClean="0"/>
          </a:p>
          <a:p>
            <a:endParaRPr lang="es-MX" dirty="0"/>
          </a:p>
          <a:p>
            <a:r>
              <a:rPr lang="es-MX" dirty="0"/>
              <a:t>• Mejorar el acceso equitativo y seguro de los niños a una educación básica de calidad, inclusiva e integral </a:t>
            </a:r>
          </a:p>
          <a:p>
            <a:r>
              <a:rPr lang="es-MX" dirty="0"/>
              <a:t>• Monitorear y evaluar el progreso de las iniciativas que reducen los riesgos de desastre y </a:t>
            </a:r>
            <a:r>
              <a:rPr lang="es-MX" dirty="0" smtClean="0"/>
              <a:t>conflicto.</a:t>
            </a:r>
          </a:p>
          <a:p>
            <a:endParaRPr lang="es-MX" dirty="0" smtClean="0"/>
          </a:p>
          <a:p>
            <a:r>
              <a:rPr lang="es-MX" dirty="0"/>
              <a:t>• Incrementar la disponibilidad y el acceso a evidencias relacionadas con (como los datos de los sistemas de alerta temprana de múltiples amenazas y la información sobre el riesgo de desastre) </a:t>
            </a:r>
          </a:p>
          <a:p>
            <a:endParaRPr lang="es-MX" dirty="0"/>
          </a:p>
        </p:txBody>
      </p:sp>
    </p:spTree>
    <p:extLst>
      <p:ext uri="{BB962C8B-B14F-4D97-AF65-F5344CB8AC3E}">
        <p14:creationId xmlns:p14="http://schemas.microsoft.com/office/powerpoint/2010/main" val="2316251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827584" y="1173088"/>
            <a:ext cx="7200800" cy="52772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Objetivos Particulares</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smtClean="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endParaRP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p:cNvSpPr txBox="1"/>
          <p:nvPr/>
        </p:nvSpPr>
        <p:spPr>
          <a:xfrm>
            <a:off x="251520" y="1682505"/>
            <a:ext cx="8064896" cy="646331"/>
          </a:xfrm>
          <a:prstGeom prst="rect">
            <a:avLst/>
          </a:prstGeom>
          <a:noFill/>
        </p:spPr>
        <p:txBody>
          <a:bodyPr wrap="square" rtlCol="0">
            <a:spAutoFit/>
          </a:bodyPr>
          <a:lstStyle/>
          <a:p>
            <a:endParaRPr lang="es-MX" dirty="0"/>
          </a:p>
          <a:p>
            <a:endParaRPr lang="es-MX" dirty="0"/>
          </a:p>
        </p:txBody>
      </p:sp>
      <p:sp>
        <p:nvSpPr>
          <p:cNvPr id="4" name="CuadroTexto 3"/>
          <p:cNvSpPr txBox="1"/>
          <p:nvPr/>
        </p:nvSpPr>
        <p:spPr>
          <a:xfrm>
            <a:off x="395536" y="2924944"/>
            <a:ext cx="8280920" cy="3693319"/>
          </a:xfrm>
          <a:prstGeom prst="rect">
            <a:avLst/>
          </a:prstGeom>
          <a:noFill/>
        </p:spPr>
        <p:txBody>
          <a:bodyPr wrap="square" rtlCol="0">
            <a:spAutoFit/>
          </a:bodyPr>
          <a:lstStyle/>
          <a:p>
            <a:r>
              <a:rPr lang="es-MX" dirty="0"/>
              <a:t>• Promover la reducción de los riesgos y la </a:t>
            </a:r>
            <a:r>
              <a:rPr lang="es-MX" dirty="0" err="1"/>
              <a:t>resiliencia</a:t>
            </a:r>
            <a:r>
              <a:rPr lang="es-MX" dirty="0"/>
              <a:t> en el sector de educativo. Esto también incluye un enfoque claro en los acuerdos internacionales importantes (por ejemplo los Objetivos de desarrollo sostenible y el Marco de Sendai para la Reducción del Riesgo de Desastres 2015-2030) </a:t>
            </a:r>
          </a:p>
          <a:p>
            <a:endParaRPr lang="es-MX" dirty="0"/>
          </a:p>
          <a:p>
            <a:r>
              <a:rPr lang="es-MX" dirty="0"/>
              <a:t>• Fortalecer la coordinación y las redes para la </a:t>
            </a:r>
            <a:r>
              <a:rPr lang="es-MX" dirty="0" err="1"/>
              <a:t>resiliencia</a:t>
            </a:r>
            <a:r>
              <a:rPr lang="es-MX" dirty="0"/>
              <a:t>, desde el nivel local al nivel nacional, regional e internacional </a:t>
            </a:r>
            <a:endParaRPr lang="es-MX" dirty="0" smtClean="0"/>
          </a:p>
          <a:p>
            <a:endParaRPr lang="es-MX" dirty="0"/>
          </a:p>
          <a:p>
            <a:r>
              <a:rPr lang="es-MX" dirty="0"/>
              <a:t>• Fortalecer la gobernanza de la educación y la participación local con miras a prevenir y reducir la exposición y vulnerabilidad a todos las amenazas y riesgos, y aumentar la preparación para la respuesta y recuperación, y fortalecer la </a:t>
            </a:r>
            <a:r>
              <a:rPr lang="es-MX" dirty="0" err="1"/>
              <a:t>resilienci</a:t>
            </a:r>
            <a:r>
              <a:rPr lang="es-MX" dirty="0"/>
              <a:t> </a:t>
            </a:r>
          </a:p>
          <a:p>
            <a:endParaRPr lang="es-MX" dirty="0"/>
          </a:p>
          <a:p>
            <a:endParaRPr lang="es-MX" dirty="0"/>
          </a:p>
        </p:txBody>
      </p:sp>
    </p:spTree>
    <p:extLst>
      <p:ext uri="{BB962C8B-B14F-4D97-AF65-F5344CB8AC3E}">
        <p14:creationId xmlns:p14="http://schemas.microsoft.com/office/powerpoint/2010/main" val="1641202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6509</TotalTime>
  <Words>1230</Words>
  <Application>Microsoft Office PowerPoint</Application>
  <PresentationFormat>Presentación en pantalla (4:3)</PresentationFormat>
  <Paragraphs>149</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Black</vt:lpstr>
      <vt:lpstr>Arial Narrow</vt:lpstr>
      <vt:lpstr>Calibri</vt:lpstr>
      <vt:lpstr>Calibri Light</vt:lpstr>
      <vt:lpstr>Source Sans Pro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305</cp:revision>
  <cp:lastPrinted>2019-04-23T21:35:39Z</cp:lastPrinted>
  <dcterms:created xsi:type="dcterms:W3CDTF">2018-12-27T18:55:01Z</dcterms:created>
  <dcterms:modified xsi:type="dcterms:W3CDTF">2019-11-09T13:46:15Z</dcterms:modified>
</cp:coreProperties>
</file>