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9" r:id="rId2"/>
    <p:sldId id="261" r:id="rId3"/>
    <p:sldId id="265" r:id="rId4"/>
    <p:sldId id="283" r:id="rId5"/>
    <p:sldId id="274" r:id="rId6"/>
    <p:sldId id="280" r:id="rId7"/>
    <p:sldId id="272" r:id="rId8"/>
    <p:sldId id="271" r:id="rId9"/>
    <p:sldId id="287" r:id="rId10"/>
    <p:sldId id="270" r:id="rId11"/>
    <p:sldId id="288" r:id="rId12"/>
    <p:sldId id="289" r:id="rId13"/>
    <p:sldId id="290" r:id="rId14"/>
    <p:sldId id="291" r:id="rId15"/>
    <p:sldId id="277" r:id="rId16"/>
    <p:sldId id="278" r:id="rId17"/>
    <p:sldId id="285" r:id="rId18"/>
    <p:sldId id="292" r:id="rId19"/>
    <p:sldId id="293" r:id="rId20"/>
    <p:sldId id="296" r:id="rId21"/>
    <p:sldId id="297" r:id="rId22"/>
    <p:sldId id="298" r:id="rId23"/>
    <p:sldId id="300" r:id="rId24"/>
    <p:sldId id="299" r:id="rId25"/>
    <p:sldId id="295" r:id="rId26"/>
    <p:sldId id="301" r:id="rId27"/>
    <p:sldId id="302" r:id="rId28"/>
    <p:sldId id="284" r:id="rId29"/>
  </p:sldIdLst>
  <p:sldSz cx="9144000" cy="6858000" type="letter"/>
  <p:notesSz cx="6888163" cy="100171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05" autoAdjust="0"/>
    <p:restoredTop sz="94660"/>
  </p:normalViewPr>
  <p:slideViewPr>
    <p:cSldViewPr snapToGrid="0">
      <p:cViewPr varScale="1">
        <p:scale>
          <a:sx n="92" d="100"/>
          <a:sy n="92" d="100"/>
        </p:scale>
        <p:origin x="1032" y="90"/>
      </p:cViewPr>
      <p:guideLst>
        <p:guide orient="horz" pos="2160"/>
        <p:guide pos="384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325773" y="6117336"/>
            <a:ext cx="857473" cy="365125"/>
          </a:xfrm>
        </p:spPr>
        <p:txBody>
          <a:bodyPr/>
          <a:lstStyle/>
          <a:p>
            <a:fld id="{46390C42-AEA0-4881-9B32-002AEB7D6C30}" type="datetimeFigureOut">
              <a:rPr lang="es-MX" smtClean="0"/>
              <a:t>04/11/2019</a:t>
            </a:fld>
            <a:endParaRPr lang="es-MX"/>
          </a:p>
        </p:txBody>
      </p:sp>
      <p:sp>
        <p:nvSpPr>
          <p:cNvPr id="5" name="Footer Placeholder 4"/>
          <p:cNvSpPr>
            <a:spLocks noGrp="1"/>
          </p:cNvSpPr>
          <p:nvPr>
            <p:ph type="ftr" sz="quarter" idx="11"/>
          </p:nvPr>
        </p:nvSpPr>
        <p:spPr>
          <a:xfrm>
            <a:off x="3623733" y="6117336"/>
            <a:ext cx="3609438" cy="365125"/>
          </a:xfrm>
        </p:spPr>
        <p:txBody>
          <a:bodyPr/>
          <a:lstStyle/>
          <a:p>
            <a:endParaRPr lang="es-MX"/>
          </a:p>
        </p:txBody>
      </p:sp>
      <p:sp>
        <p:nvSpPr>
          <p:cNvPr id="6" name="Slide Number Placeholder 5"/>
          <p:cNvSpPr>
            <a:spLocks noGrp="1"/>
          </p:cNvSpPr>
          <p:nvPr>
            <p:ph type="sldNum" sz="quarter" idx="12"/>
          </p:nvPr>
        </p:nvSpPr>
        <p:spPr>
          <a:xfrm>
            <a:off x="8275320" y="6117336"/>
            <a:ext cx="411480" cy="365125"/>
          </a:xfrm>
        </p:spPr>
        <p:txBody>
          <a:bodyPr/>
          <a:lstStyle/>
          <a:p>
            <a:fld id="{88773B45-70CB-4CC2-AA7B-DF7A683DA158}" type="slidenum">
              <a:rPr lang="es-MX" smtClean="0"/>
              <a:t>‹Nº›</a:t>
            </a:fld>
            <a:endParaRPr lang="es-MX"/>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4123172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6390C42-AEA0-4881-9B32-002AEB7D6C30}" type="datetimeFigureOut">
              <a:rPr lang="es-MX" smtClean="0"/>
              <a:t>04/11/2019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8773B45-70CB-4CC2-AA7B-DF7A683DA158}" type="slidenum">
              <a:rPr lang="es-MX" smtClean="0"/>
              <a:t>‹Nº›</a:t>
            </a:fld>
            <a:endParaRPr lang="es-MX"/>
          </a:p>
        </p:txBody>
      </p:sp>
    </p:spTree>
    <p:extLst>
      <p:ext uri="{BB962C8B-B14F-4D97-AF65-F5344CB8AC3E}">
        <p14:creationId xmlns:p14="http://schemas.microsoft.com/office/powerpoint/2010/main" val="4075989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6390C42-AEA0-4881-9B32-002AEB7D6C30}" type="datetimeFigureOut">
              <a:rPr lang="es-MX" smtClean="0"/>
              <a:t>04/11/2019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8773B45-70CB-4CC2-AA7B-DF7A683DA158}" type="slidenum">
              <a:rPr lang="es-MX" smtClean="0"/>
              <a:t>‹Nº›</a:t>
            </a:fld>
            <a:endParaRPr lang="es-MX"/>
          </a:p>
        </p:txBody>
      </p:sp>
    </p:spTree>
    <p:extLst>
      <p:ext uri="{BB962C8B-B14F-4D97-AF65-F5344CB8AC3E}">
        <p14:creationId xmlns:p14="http://schemas.microsoft.com/office/powerpoint/2010/main" val="904575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6390C42-AEA0-4881-9B32-002AEB7D6C30}" type="datetimeFigureOut">
              <a:rPr lang="es-MX" smtClean="0"/>
              <a:t>04/11/2019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8773B45-70CB-4CC2-AA7B-DF7A683DA158}" type="slidenum">
              <a:rPr lang="es-MX" smtClean="0"/>
              <a:t>‹Nº›</a:t>
            </a:fld>
            <a:endParaRPr lang="es-MX"/>
          </a:p>
        </p:txBody>
      </p:sp>
    </p:spTree>
    <p:extLst>
      <p:ext uri="{BB962C8B-B14F-4D97-AF65-F5344CB8AC3E}">
        <p14:creationId xmlns:p14="http://schemas.microsoft.com/office/powerpoint/2010/main" val="2011910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6390C42-AEA0-4881-9B32-002AEB7D6C30}" type="datetimeFigureOut">
              <a:rPr lang="es-MX" smtClean="0"/>
              <a:t>04/11/2019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8773B45-70CB-4CC2-AA7B-DF7A683DA158}" type="slidenum">
              <a:rPr lang="es-MX" smtClean="0"/>
              <a:t>‹Nº›</a:t>
            </a:fld>
            <a:endParaRPr lang="es-MX"/>
          </a:p>
        </p:txBody>
      </p:sp>
    </p:spTree>
    <p:extLst>
      <p:ext uri="{BB962C8B-B14F-4D97-AF65-F5344CB8AC3E}">
        <p14:creationId xmlns:p14="http://schemas.microsoft.com/office/powerpoint/2010/main" val="3300840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6390C42-AEA0-4881-9B32-002AEB7D6C30}" type="datetimeFigureOut">
              <a:rPr lang="es-MX" smtClean="0"/>
              <a:t>04/11/2019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8773B45-70CB-4CC2-AA7B-DF7A683DA158}" type="slidenum">
              <a:rPr lang="es-MX" smtClean="0"/>
              <a:t>‹Nº›</a:t>
            </a:fld>
            <a:endParaRPr lang="es-MX"/>
          </a:p>
        </p:txBody>
      </p:sp>
    </p:spTree>
    <p:extLst>
      <p:ext uri="{BB962C8B-B14F-4D97-AF65-F5344CB8AC3E}">
        <p14:creationId xmlns:p14="http://schemas.microsoft.com/office/powerpoint/2010/main" val="2407252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6390C42-AEA0-4881-9B32-002AEB7D6C30}" type="datetimeFigureOut">
              <a:rPr lang="es-MX" smtClean="0"/>
              <a:t>04/11/2019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8773B45-70CB-4CC2-AA7B-DF7A683DA158}" type="slidenum">
              <a:rPr lang="es-MX" smtClean="0"/>
              <a:t>‹Nº›</a:t>
            </a:fld>
            <a:endParaRPr lang="es-MX"/>
          </a:p>
        </p:txBody>
      </p:sp>
    </p:spTree>
    <p:extLst>
      <p:ext uri="{BB962C8B-B14F-4D97-AF65-F5344CB8AC3E}">
        <p14:creationId xmlns:p14="http://schemas.microsoft.com/office/powerpoint/2010/main" val="1762785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390C42-AEA0-4881-9B32-002AEB7D6C30}" type="datetimeFigureOut">
              <a:rPr lang="es-MX" smtClean="0"/>
              <a:t>04/11/2019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8773B45-70CB-4CC2-AA7B-DF7A683DA158}" type="slidenum">
              <a:rPr lang="es-MX" smtClean="0"/>
              <a:t>‹Nº›</a:t>
            </a:fld>
            <a:endParaRPr lang="es-MX"/>
          </a:p>
        </p:txBody>
      </p:sp>
    </p:spTree>
    <p:extLst>
      <p:ext uri="{BB962C8B-B14F-4D97-AF65-F5344CB8AC3E}">
        <p14:creationId xmlns:p14="http://schemas.microsoft.com/office/powerpoint/2010/main" val="271373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390C42-AEA0-4881-9B32-002AEB7D6C30}" type="datetimeFigureOut">
              <a:rPr lang="es-MX" smtClean="0"/>
              <a:t>04/11/2019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8773B45-70CB-4CC2-AA7B-DF7A683DA158}" type="slidenum">
              <a:rPr lang="es-MX" smtClean="0"/>
              <a:t>‹Nº›</a:t>
            </a:fld>
            <a:endParaRPr lang="es-MX"/>
          </a:p>
        </p:txBody>
      </p:sp>
    </p:spTree>
    <p:extLst>
      <p:ext uri="{BB962C8B-B14F-4D97-AF65-F5344CB8AC3E}">
        <p14:creationId xmlns:p14="http://schemas.microsoft.com/office/powerpoint/2010/main" val="1894942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46390C42-AEA0-4881-9B32-002AEB7D6C30}" type="datetimeFigureOut">
              <a:rPr lang="es-MX" smtClean="0"/>
              <a:t>04/11/2019</a:t>
            </a:fld>
            <a:endParaRPr lang="es-MX"/>
          </a:p>
        </p:txBody>
      </p:sp>
      <p:sp>
        <p:nvSpPr>
          <p:cNvPr id="5" name="Footer Placeholder 4"/>
          <p:cNvSpPr>
            <a:spLocks noGrp="1"/>
          </p:cNvSpPr>
          <p:nvPr>
            <p:ph type="ftr" sz="quarter" idx="11"/>
          </p:nvPr>
        </p:nvSpPr>
        <p:spPr>
          <a:xfrm>
            <a:off x="1972647" y="6108173"/>
            <a:ext cx="5314517" cy="365125"/>
          </a:xfrm>
        </p:spPr>
        <p:txBody>
          <a:bodyPr/>
          <a:lstStyle/>
          <a:p>
            <a:endParaRPr lang="es-MX"/>
          </a:p>
        </p:txBody>
      </p:sp>
      <p:sp>
        <p:nvSpPr>
          <p:cNvPr id="6" name="Slide Number Placeholder 5"/>
          <p:cNvSpPr>
            <a:spLocks noGrp="1"/>
          </p:cNvSpPr>
          <p:nvPr>
            <p:ph type="sldNum" sz="quarter" idx="12"/>
          </p:nvPr>
        </p:nvSpPr>
        <p:spPr>
          <a:xfrm>
            <a:off x="8258967" y="6108173"/>
            <a:ext cx="427833" cy="365125"/>
          </a:xfrm>
        </p:spPr>
        <p:txBody>
          <a:bodyPr/>
          <a:lstStyle/>
          <a:p>
            <a:fld id="{88773B45-70CB-4CC2-AA7B-DF7A683DA158}" type="slidenum">
              <a:rPr lang="es-MX" smtClean="0"/>
              <a:t>‹Nº›</a:t>
            </a:fld>
            <a:endParaRPr lang="es-MX"/>
          </a:p>
        </p:txBody>
      </p:sp>
    </p:spTree>
    <p:extLst>
      <p:ext uri="{BB962C8B-B14F-4D97-AF65-F5344CB8AC3E}">
        <p14:creationId xmlns:p14="http://schemas.microsoft.com/office/powerpoint/2010/main" val="1297521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6390C42-AEA0-4881-9B32-002AEB7D6C30}" type="datetimeFigureOut">
              <a:rPr lang="es-MX" smtClean="0"/>
              <a:t>04/11/2019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a:xfrm>
            <a:off x="8273317" y="6116070"/>
            <a:ext cx="413483" cy="365125"/>
          </a:xfrm>
        </p:spPr>
        <p:txBody>
          <a:bodyPr/>
          <a:lstStyle/>
          <a:p>
            <a:fld id="{88773B45-70CB-4CC2-AA7B-DF7A683DA158}" type="slidenum">
              <a:rPr lang="es-MX" smtClean="0"/>
              <a:t>‹Nº›</a:t>
            </a:fld>
            <a:endParaRPr lang="es-MX"/>
          </a:p>
        </p:txBody>
      </p:sp>
    </p:spTree>
    <p:extLst>
      <p:ext uri="{BB962C8B-B14F-4D97-AF65-F5344CB8AC3E}">
        <p14:creationId xmlns:p14="http://schemas.microsoft.com/office/powerpoint/2010/main" val="2404479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6390C42-AEA0-4881-9B32-002AEB7D6C30}" type="datetimeFigureOut">
              <a:rPr lang="es-MX" smtClean="0"/>
              <a:t>04/11/2019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8773B45-70CB-4CC2-AA7B-DF7A683DA158}" type="slidenum">
              <a:rPr lang="es-MX" smtClean="0"/>
              <a:t>‹Nº›</a:t>
            </a:fld>
            <a:endParaRPr lang="es-MX"/>
          </a:p>
        </p:txBody>
      </p:sp>
    </p:spTree>
    <p:extLst>
      <p:ext uri="{BB962C8B-B14F-4D97-AF65-F5344CB8AC3E}">
        <p14:creationId xmlns:p14="http://schemas.microsoft.com/office/powerpoint/2010/main" val="487481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6390C42-AEA0-4881-9B32-002AEB7D6C30}" type="datetimeFigureOut">
              <a:rPr lang="es-MX" smtClean="0"/>
              <a:t>04/11/2019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88773B45-70CB-4CC2-AA7B-DF7A683DA158}" type="slidenum">
              <a:rPr lang="es-MX" smtClean="0"/>
              <a:t>‹Nº›</a:t>
            </a:fld>
            <a:endParaRPr lang="es-MX"/>
          </a:p>
        </p:txBody>
      </p:sp>
    </p:spTree>
    <p:extLst>
      <p:ext uri="{BB962C8B-B14F-4D97-AF65-F5344CB8AC3E}">
        <p14:creationId xmlns:p14="http://schemas.microsoft.com/office/powerpoint/2010/main" val="3479737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6390C42-AEA0-4881-9B32-002AEB7D6C30}" type="datetimeFigureOut">
              <a:rPr lang="es-MX" smtClean="0"/>
              <a:t>04/11/2019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88773B45-70CB-4CC2-AA7B-DF7A683DA158}" type="slidenum">
              <a:rPr lang="es-MX" smtClean="0"/>
              <a:t>‹Nº›</a:t>
            </a:fld>
            <a:endParaRPr lang="es-MX"/>
          </a:p>
        </p:txBody>
      </p:sp>
    </p:spTree>
    <p:extLst>
      <p:ext uri="{BB962C8B-B14F-4D97-AF65-F5344CB8AC3E}">
        <p14:creationId xmlns:p14="http://schemas.microsoft.com/office/powerpoint/2010/main" val="4182054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90C42-AEA0-4881-9B32-002AEB7D6C30}" type="datetimeFigureOut">
              <a:rPr lang="es-MX" smtClean="0"/>
              <a:t>04/11/2019</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88773B45-70CB-4CC2-AA7B-DF7A683DA158}" type="slidenum">
              <a:rPr lang="es-MX" smtClean="0"/>
              <a:t>‹Nº›</a:t>
            </a:fld>
            <a:endParaRPr lang="es-MX"/>
          </a:p>
        </p:txBody>
      </p:sp>
    </p:spTree>
    <p:extLst>
      <p:ext uri="{BB962C8B-B14F-4D97-AF65-F5344CB8AC3E}">
        <p14:creationId xmlns:p14="http://schemas.microsoft.com/office/powerpoint/2010/main" val="94394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6390C42-AEA0-4881-9B32-002AEB7D6C30}" type="datetimeFigureOut">
              <a:rPr lang="es-MX" smtClean="0"/>
              <a:t>04/11/2019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8773B45-70CB-4CC2-AA7B-DF7A683DA158}" type="slidenum">
              <a:rPr lang="es-MX" smtClean="0"/>
              <a:t>‹Nº›</a:t>
            </a:fld>
            <a:endParaRPr lang="es-MX"/>
          </a:p>
        </p:txBody>
      </p:sp>
    </p:spTree>
    <p:extLst>
      <p:ext uri="{BB962C8B-B14F-4D97-AF65-F5344CB8AC3E}">
        <p14:creationId xmlns:p14="http://schemas.microsoft.com/office/powerpoint/2010/main" val="3559278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6390C42-AEA0-4881-9B32-002AEB7D6C30}" type="datetimeFigureOut">
              <a:rPr lang="es-MX" smtClean="0"/>
              <a:t>04/11/2019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8773B45-70CB-4CC2-AA7B-DF7A683DA158}" type="slidenum">
              <a:rPr lang="es-MX" smtClean="0"/>
              <a:t>‹Nº›</a:t>
            </a:fld>
            <a:endParaRPr lang="es-MX"/>
          </a:p>
        </p:txBody>
      </p:sp>
    </p:spTree>
    <p:extLst>
      <p:ext uri="{BB962C8B-B14F-4D97-AF65-F5344CB8AC3E}">
        <p14:creationId xmlns:p14="http://schemas.microsoft.com/office/powerpoint/2010/main" val="1551601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6390C42-AEA0-4881-9B32-002AEB7D6C30}" type="datetimeFigureOut">
              <a:rPr lang="es-MX" smtClean="0"/>
              <a:t>04/11/2019</a:t>
            </a:fld>
            <a:endParaRPr lang="es-MX"/>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MX"/>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8773B45-70CB-4CC2-AA7B-DF7A683DA158}" type="slidenum">
              <a:rPr lang="es-MX" smtClean="0"/>
              <a:t>‹Nº›</a:t>
            </a:fld>
            <a:endParaRPr lang="es-MX"/>
          </a:p>
        </p:txBody>
      </p:sp>
    </p:spTree>
    <p:extLst>
      <p:ext uri="{BB962C8B-B14F-4D97-AF65-F5344CB8AC3E}">
        <p14:creationId xmlns:p14="http://schemas.microsoft.com/office/powerpoint/2010/main" val="100603911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equipo\Desktop\LOGO PC EDO.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239703"/>
            <a:ext cx="4572000" cy="4794913"/>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951578" y="5202333"/>
            <a:ext cx="4892819" cy="830997"/>
          </a:xfrm>
          <a:prstGeom prst="rect">
            <a:avLst/>
          </a:prstGeom>
        </p:spPr>
        <p:txBody>
          <a:bodyPr wrap="square">
            <a:spAutoFit/>
          </a:bodyPr>
          <a:lstStyle/>
          <a:p>
            <a:pPr algn="ctr"/>
            <a:r>
              <a:rPr lang="es-MX" sz="2400" b="1" dirty="0">
                <a:latin typeface="Bauhaus Md BT" panose="04030605020B02020C03" pitchFamily="82" charset="0"/>
                <a:ea typeface="Tahoma" pitchFamily="34" charset="0"/>
                <a:cs typeface="Tahoma" pitchFamily="34" charset="0"/>
              </a:rPr>
              <a:t>1do. Coloquio </a:t>
            </a:r>
          </a:p>
          <a:p>
            <a:pPr algn="ctr"/>
            <a:r>
              <a:rPr lang="es-MX" sz="2400" b="1" dirty="0">
                <a:latin typeface="Bauhaus Md BT" panose="04030605020B02020C03" pitchFamily="82" charset="0"/>
                <a:ea typeface="Tahoma" pitchFamily="34" charset="0"/>
                <a:cs typeface="Tahoma" pitchFamily="34" charset="0"/>
              </a:rPr>
              <a:t>“Tesis de Maestría en GIR y PC”.</a:t>
            </a:r>
          </a:p>
        </p:txBody>
      </p:sp>
    </p:spTree>
    <p:extLst>
      <p:ext uri="{BB962C8B-B14F-4D97-AF65-F5344CB8AC3E}">
        <p14:creationId xmlns:p14="http://schemas.microsoft.com/office/powerpoint/2010/main" val="602594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2487" y="274638"/>
            <a:ext cx="7620000" cy="433816"/>
          </a:xfrm>
        </p:spPr>
        <p:txBody>
          <a:bodyPr>
            <a:noAutofit/>
          </a:bodyPr>
          <a:lstStyle/>
          <a:p>
            <a:r>
              <a:rPr lang="es-MX" sz="2800" dirty="0">
                <a:latin typeface="Bauhaus Md BT" panose="04030605020B02020C03" pitchFamily="82" charset="0"/>
              </a:rPr>
              <a:t>Reseña del Desastre</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523" y="944562"/>
            <a:ext cx="7277928" cy="5493330"/>
          </a:xfrm>
          <a:prstGeom prst="rect">
            <a:avLst/>
          </a:prstGeom>
        </p:spPr>
      </p:pic>
    </p:spTree>
    <p:extLst>
      <p:ext uri="{BB962C8B-B14F-4D97-AF65-F5344CB8AC3E}">
        <p14:creationId xmlns:p14="http://schemas.microsoft.com/office/powerpoint/2010/main" val="249758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1724" y="278077"/>
            <a:ext cx="7994073" cy="573859"/>
          </a:xfrm>
        </p:spPr>
        <p:txBody>
          <a:bodyPr>
            <a:noAutofit/>
          </a:bodyPr>
          <a:lstStyle/>
          <a:p>
            <a:r>
              <a:rPr lang="es-MX" sz="3600" dirty="0">
                <a:latin typeface="Bauhaus Lt BT" panose="04030405020B02020C03" pitchFamily="82" charset="0"/>
              </a:rPr>
              <a:t>Objetivo General y Objetivos Particulares</a:t>
            </a:r>
          </a:p>
        </p:txBody>
      </p:sp>
      <p:sp>
        <p:nvSpPr>
          <p:cNvPr id="3" name="Marcador de contenido 2"/>
          <p:cNvSpPr>
            <a:spLocks noGrp="1"/>
          </p:cNvSpPr>
          <p:nvPr>
            <p:ph idx="1"/>
          </p:nvPr>
        </p:nvSpPr>
        <p:spPr>
          <a:xfrm>
            <a:off x="821724" y="1037219"/>
            <a:ext cx="7863016" cy="5330630"/>
          </a:xfrm>
        </p:spPr>
        <p:txBody>
          <a:bodyPr>
            <a:normAutofit fontScale="92500" lnSpcReduction="10000"/>
          </a:bodyPr>
          <a:lstStyle/>
          <a:p>
            <a:r>
              <a:rPr lang="es-ES" b="1" dirty="0"/>
              <a:t>Objetivo General</a:t>
            </a:r>
            <a:endParaRPr lang="es-MX" b="1" dirty="0"/>
          </a:p>
          <a:p>
            <a:pPr lvl="1"/>
            <a:r>
              <a:rPr lang="es-MX" dirty="0"/>
              <a:t>Identificar de manera rápida la vulnerabilidad post desastre del fenómeno sísmico que puedan haber sufrido las viviendas por personas que no tengan conocimientos de construcción.</a:t>
            </a:r>
          </a:p>
          <a:p>
            <a:r>
              <a:rPr lang="es-ES" b="1" dirty="0"/>
              <a:t>Objetivos Particulares </a:t>
            </a:r>
            <a:endParaRPr lang="es-MX" b="1" dirty="0"/>
          </a:p>
          <a:p>
            <a:pPr lvl="1"/>
            <a:r>
              <a:rPr lang="es-MX" b="1" dirty="0"/>
              <a:t>Revisar</a:t>
            </a:r>
            <a:r>
              <a:rPr lang="es-MX" dirty="0"/>
              <a:t> de manera accesible la vivienda para las personas que no tengan formación académica del tema.</a:t>
            </a:r>
          </a:p>
          <a:p>
            <a:pPr lvl="1"/>
            <a:r>
              <a:rPr lang="es-MX" b="1" dirty="0"/>
              <a:t>Formular</a:t>
            </a:r>
            <a:r>
              <a:rPr lang="es-MX" dirty="0"/>
              <a:t> un instrumento metodológico accesible para personas que no tengan conocimientos de construcción y puedan revisar y determinar la vulnerabilidad de sus viviendas de interés social en la zona de estudio. </a:t>
            </a:r>
            <a:r>
              <a:rPr lang="es-MX" b="1" dirty="0"/>
              <a:t>Identificar</a:t>
            </a:r>
            <a:r>
              <a:rPr lang="es-MX" dirty="0"/>
              <a:t> la vulnerabilidad de sus viviendas la sociedad afectada podrá subir dicha información a la plataforma de la Secretaría de Protección Civil para poder dirigir la ayuda de mejor manera. </a:t>
            </a:r>
          </a:p>
          <a:p>
            <a:pPr lvl="1"/>
            <a:r>
              <a:rPr lang="es-MX" b="1" dirty="0"/>
              <a:t>Generar</a:t>
            </a:r>
            <a:r>
              <a:rPr lang="es-MX" dirty="0"/>
              <a:t> información para estudios posteriores relacionado con el tema de zonas de afectación por sismos dentro la ciudad fortaleciendo la planificación pre desastre para la recuperación.</a:t>
            </a:r>
          </a:p>
        </p:txBody>
      </p:sp>
    </p:spTree>
    <p:extLst>
      <p:ext uri="{BB962C8B-B14F-4D97-AF65-F5344CB8AC3E}">
        <p14:creationId xmlns:p14="http://schemas.microsoft.com/office/powerpoint/2010/main" val="4148056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1724" y="278077"/>
            <a:ext cx="7994073" cy="573859"/>
          </a:xfrm>
        </p:spPr>
        <p:txBody>
          <a:bodyPr>
            <a:noAutofit/>
          </a:bodyPr>
          <a:lstStyle/>
          <a:p>
            <a:r>
              <a:rPr lang="es-MX" sz="3600" dirty="0">
                <a:latin typeface="Bauhaus Lt BT" panose="04030405020B02020C03" pitchFamily="82" charset="0"/>
              </a:rPr>
              <a:t>Objetivo General y Objetivos Particulares</a:t>
            </a:r>
          </a:p>
        </p:txBody>
      </p:sp>
      <p:sp>
        <p:nvSpPr>
          <p:cNvPr id="3" name="Marcador de contenido 2"/>
          <p:cNvSpPr>
            <a:spLocks noGrp="1"/>
          </p:cNvSpPr>
          <p:nvPr>
            <p:ph idx="1"/>
          </p:nvPr>
        </p:nvSpPr>
        <p:spPr>
          <a:xfrm>
            <a:off x="887252" y="1023364"/>
            <a:ext cx="7863016" cy="5330630"/>
          </a:xfrm>
        </p:spPr>
        <p:txBody>
          <a:bodyPr>
            <a:normAutofit/>
          </a:bodyPr>
          <a:lstStyle/>
          <a:p>
            <a:r>
              <a:rPr lang="es-MX" b="1" dirty="0"/>
              <a:t>Hipótesis</a:t>
            </a:r>
          </a:p>
          <a:p>
            <a:r>
              <a:rPr lang="es-MX" dirty="0"/>
              <a:t>Al identificar de manera rápida el nivel de la Vulnerabilidad en las viviendas de interés social en la zona sur poniente del municipio de Tuxtla Gutiérrez, Chiapas, en el fraccionamiento Zoque, se logra mitigar el riesgo al que están expuestos los usuarios.</a:t>
            </a:r>
          </a:p>
          <a:p>
            <a:r>
              <a:rPr lang="es-MX" b="1" dirty="0"/>
              <a:t>Variable Dependiente:</a:t>
            </a:r>
            <a:r>
              <a:rPr lang="es-MX" dirty="0"/>
              <a:t> Se logra mitigar el riesgo al que están expuestos los usuarios.</a:t>
            </a:r>
          </a:p>
          <a:p>
            <a:r>
              <a:rPr lang="es-MX" b="1" dirty="0"/>
              <a:t>Variable independiente:</a:t>
            </a:r>
            <a:r>
              <a:rPr lang="es-MX" dirty="0"/>
              <a:t> identificar de manera rápida el nivel de la Vulnerabilidad en las viviendas de interés social en la zona sur poniente del municipio de Tuxtla Gutiérrez, Chiapas, en el fraccionamiento El Zoque.</a:t>
            </a:r>
          </a:p>
        </p:txBody>
      </p:sp>
    </p:spTree>
    <p:extLst>
      <p:ext uri="{BB962C8B-B14F-4D97-AF65-F5344CB8AC3E}">
        <p14:creationId xmlns:p14="http://schemas.microsoft.com/office/powerpoint/2010/main" val="3372325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1724" y="278077"/>
            <a:ext cx="7994073" cy="573859"/>
          </a:xfrm>
        </p:spPr>
        <p:txBody>
          <a:bodyPr>
            <a:noAutofit/>
          </a:bodyPr>
          <a:lstStyle/>
          <a:p>
            <a:r>
              <a:rPr lang="es-MX" sz="2800" dirty="0">
                <a:latin typeface="Bauhaus Md BT" panose="04030605020B02020C03" pitchFamily="82" charset="0"/>
              </a:rPr>
              <a:t>Estado del Arte como estudio del objeto </a:t>
            </a:r>
            <a:br>
              <a:rPr lang="es-MX" sz="2800" dirty="0">
                <a:latin typeface="Bauhaus Md BT" panose="04030605020B02020C03" pitchFamily="82" charset="0"/>
              </a:rPr>
            </a:br>
            <a:r>
              <a:rPr lang="es-MX" sz="2800" dirty="0">
                <a:latin typeface="Bauhaus Md BT" panose="04030605020B02020C03" pitchFamily="82" charset="0"/>
              </a:rPr>
              <a:t>Marco Teórico</a:t>
            </a:r>
          </a:p>
        </p:txBody>
      </p:sp>
      <p:sp>
        <p:nvSpPr>
          <p:cNvPr id="3" name="Marcador de contenido 2"/>
          <p:cNvSpPr>
            <a:spLocks noGrp="1"/>
          </p:cNvSpPr>
          <p:nvPr>
            <p:ph idx="1"/>
          </p:nvPr>
        </p:nvSpPr>
        <p:spPr>
          <a:xfrm>
            <a:off x="887252" y="1037219"/>
            <a:ext cx="7863016" cy="5330630"/>
          </a:xfrm>
        </p:spPr>
        <p:txBody>
          <a:bodyPr>
            <a:normAutofit/>
          </a:bodyPr>
          <a:lstStyle/>
          <a:p>
            <a:r>
              <a:rPr lang="es-MX" sz="1400" dirty="0"/>
              <a:t>Se tomo como referencia varias teorías fundamentales para la investigación:</a:t>
            </a:r>
          </a:p>
          <a:p>
            <a:r>
              <a:rPr lang="es-MX" sz="1400" dirty="0"/>
              <a:t>El PNUD (programa de las Naciones Unidad para el desarrollo, del fondo de población de las Naciones Unidas) </a:t>
            </a:r>
            <a:r>
              <a:rPr lang="es-MX" sz="1400" dirty="0">
                <a:latin typeface="Arial" panose="020B0604020202020204" pitchFamily="34" charset="0"/>
                <a:ea typeface="Calibri" panose="020F0502020204030204" pitchFamily="34" charset="0"/>
                <a:cs typeface="Arial" panose="020B0604020202020204" pitchFamily="34" charset="0"/>
              </a:rPr>
              <a:t>Mejoraremos las alianzas entre múltiples interesados. En consonancia con la Agenda 2030, apoyaremos plataformas innovadoras que fortalezcan </a:t>
            </a:r>
            <a:r>
              <a:rPr lang="es-MX" sz="1400" b="1" dirty="0">
                <a:latin typeface="Arial" panose="020B0604020202020204" pitchFamily="34" charset="0"/>
                <a:ea typeface="Calibri" panose="020F0502020204030204" pitchFamily="34" charset="0"/>
                <a:cs typeface="Arial" panose="020B0604020202020204" pitchFamily="34" charset="0"/>
              </a:rPr>
              <a:t>la colaboración con los Gobiernos, así como con la sociedad civil </a:t>
            </a:r>
            <a:r>
              <a:rPr lang="es-MX" sz="1400" dirty="0">
                <a:latin typeface="Arial" panose="020B0604020202020204" pitchFamily="34" charset="0"/>
                <a:ea typeface="Calibri" panose="020F0502020204030204" pitchFamily="34" charset="0"/>
                <a:cs typeface="Arial" panose="020B0604020202020204" pitchFamily="34" charset="0"/>
              </a:rPr>
              <a:t>y el sector privado. </a:t>
            </a:r>
            <a:endParaRPr lang="es-MX" sz="1400" dirty="0">
              <a:latin typeface="Arial" panose="020B0604020202020204" pitchFamily="34" charset="0"/>
              <a:ea typeface="Calibri" panose="020F0502020204030204" pitchFamily="34" charset="0"/>
              <a:cs typeface="Times New Roman" panose="02020603050405020304" pitchFamily="18" charset="0"/>
            </a:endParaRPr>
          </a:p>
          <a:p>
            <a:r>
              <a:rPr lang="es-MX" sz="1400" dirty="0"/>
              <a:t>Agenda 2030 Sobre el Desarrollo Sostenible tiene 17 Objetivos transformadores del mundo el trabajo de investigación toma puntos del Objetivo Número 11: Ciudades y Comunidades Resilientes.</a:t>
            </a:r>
          </a:p>
          <a:p>
            <a:r>
              <a:rPr lang="es-MX" sz="1400" dirty="0"/>
              <a:t>Marco de Sendai (2015-2030) El compromiso de abordar la reducción del riesgo de desastres y el aumento de la resiliencia ante los desastres en el contexto del desarrollo sostenible y de integrar la reducción del riesgo de desastres como el aumento de la resiliencia en las políticas, los planes, los programas a todos los niveles.</a:t>
            </a:r>
          </a:p>
          <a:p>
            <a:pPr algn="just">
              <a:lnSpc>
                <a:spcPct val="150000"/>
              </a:lnSpc>
              <a:spcBef>
                <a:spcPts val="200"/>
              </a:spcBef>
              <a:spcAft>
                <a:spcPts val="0"/>
              </a:spcAft>
            </a:pPr>
            <a:r>
              <a:rPr lang="es-ES" sz="1400" dirty="0">
                <a:latin typeface="Arial" panose="020B0604020202020204" pitchFamily="34" charset="0"/>
                <a:ea typeface="Times New Roman" panose="02020603050405020304" pitchFamily="18" charset="0"/>
              </a:rPr>
              <a:t>Sistema Nacional de Protección Civil .</a:t>
            </a:r>
          </a:p>
          <a:p>
            <a:pPr algn="just">
              <a:lnSpc>
                <a:spcPct val="150000"/>
              </a:lnSpc>
              <a:spcBef>
                <a:spcPts val="200"/>
              </a:spcBef>
              <a:spcAft>
                <a:spcPts val="0"/>
              </a:spcAft>
            </a:pPr>
            <a:r>
              <a:rPr lang="es-MX" sz="1400" dirty="0">
                <a:latin typeface="Arial" panose="020B0604020202020204" pitchFamily="34" charset="0"/>
                <a:ea typeface="Calibri" panose="020F0502020204030204" pitchFamily="34" charset="0"/>
                <a:cs typeface="Times New Roman" panose="02020603050405020304" pitchFamily="18" charset="0"/>
              </a:rPr>
              <a:t>Cenapred. Vivienda Evaluación de Daños.</a:t>
            </a:r>
          </a:p>
          <a:p>
            <a:pPr algn="just">
              <a:lnSpc>
                <a:spcPct val="150000"/>
              </a:lnSpc>
              <a:spcBef>
                <a:spcPts val="200"/>
              </a:spcBef>
              <a:spcAft>
                <a:spcPts val="0"/>
              </a:spcAft>
            </a:pPr>
            <a:r>
              <a:rPr lang="es-MX" sz="1400" dirty="0">
                <a:latin typeface="Arial" panose="020B0604020202020204" pitchFamily="34" charset="0"/>
                <a:ea typeface="Calibri" panose="020F0502020204030204" pitchFamily="34" charset="0"/>
                <a:cs typeface="Times New Roman" panose="02020603050405020304" pitchFamily="18" charset="0"/>
              </a:rPr>
              <a:t>Sistema Estatal de Protección Civil del Estado De Chiapas.</a:t>
            </a:r>
          </a:p>
          <a:p>
            <a:pPr algn="just">
              <a:lnSpc>
                <a:spcPct val="150000"/>
              </a:lnSpc>
              <a:spcBef>
                <a:spcPts val="200"/>
              </a:spcBef>
              <a:spcAft>
                <a:spcPts val="0"/>
              </a:spcAft>
            </a:pPr>
            <a:r>
              <a:rPr lang="es-MX" sz="1400" dirty="0">
                <a:latin typeface="Arial" panose="020B0604020202020204" pitchFamily="34" charset="0"/>
                <a:ea typeface="Calibri" panose="020F0502020204030204" pitchFamily="34" charset="0"/>
                <a:cs typeface="Times New Roman" panose="02020603050405020304" pitchFamily="18" charset="0"/>
              </a:rPr>
              <a:t>Estudios relacionados al tema por instituciones educativas.</a:t>
            </a:r>
            <a:endParaRPr lang="es-MX" dirty="0"/>
          </a:p>
        </p:txBody>
      </p:sp>
    </p:spTree>
    <p:extLst>
      <p:ext uri="{BB962C8B-B14F-4D97-AF65-F5344CB8AC3E}">
        <p14:creationId xmlns:p14="http://schemas.microsoft.com/office/powerpoint/2010/main" val="3949220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1724" y="278077"/>
            <a:ext cx="7994073" cy="573859"/>
          </a:xfrm>
        </p:spPr>
        <p:txBody>
          <a:bodyPr>
            <a:noAutofit/>
          </a:bodyPr>
          <a:lstStyle/>
          <a:p>
            <a:r>
              <a:rPr lang="es-MX" sz="2800" dirty="0">
                <a:latin typeface="Bauhaus Md BT" panose="04030605020B02020C03" pitchFamily="82" charset="0"/>
              </a:rPr>
              <a:t>Marco Referencial Objeto de Estudio</a:t>
            </a:r>
          </a:p>
        </p:txBody>
      </p:sp>
      <p:sp>
        <p:nvSpPr>
          <p:cNvPr id="3" name="Marcador de contenido 2"/>
          <p:cNvSpPr>
            <a:spLocks noGrp="1"/>
          </p:cNvSpPr>
          <p:nvPr>
            <p:ph idx="1"/>
          </p:nvPr>
        </p:nvSpPr>
        <p:spPr>
          <a:xfrm>
            <a:off x="887252" y="1037219"/>
            <a:ext cx="7863016" cy="5330630"/>
          </a:xfrm>
        </p:spPr>
        <p:txBody>
          <a:bodyPr>
            <a:normAutofit/>
          </a:bodyPr>
          <a:lstStyle/>
          <a:p>
            <a:pPr marL="0" indent="0" algn="just">
              <a:buNone/>
            </a:pPr>
            <a:r>
              <a:rPr lang="es-MX" sz="2000" b="1" dirty="0">
                <a:latin typeface="+mj-lt"/>
                <a:cs typeface="Arial" panose="020B0604020202020204" pitchFamily="34" charset="0"/>
              </a:rPr>
              <a:t>Este trabajo tiene como referencia las siguientes leyes, reglamentos, normas en el marco legal y normativo estatal o federal y son:</a:t>
            </a:r>
          </a:p>
          <a:p>
            <a:pPr lvl="0"/>
            <a:r>
              <a:rPr lang="es-ES" sz="2000" dirty="0">
                <a:latin typeface="+mj-lt"/>
                <a:cs typeface="Arial" panose="020B0604020202020204" pitchFamily="34" charset="0"/>
              </a:rPr>
              <a:t>Ley General de Protección Civil.</a:t>
            </a:r>
            <a:endParaRPr lang="es-MX" sz="2000" dirty="0">
              <a:latin typeface="+mj-lt"/>
              <a:cs typeface="Arial" panose="020B0604020202020204" pitchFamily="34" charset="0"/>
            </a:endParaRPr>
          </a:p>
          <a:p>
            <a:pPr lvl="0"/>
            <a:r>
              <a:rPr lang="es-ES" sz="2000" dirty="0">
                <a:latin typeface="+mj-lt"/>
                <a:cs typeface="Arial" panose="020B0604020202020204" pitchFamily="34" charset="0"/>
              </a:rPr>
              <a:t>Ley de Protección Civil del Estado de Chiapas.</a:t>
            </a:r>
            <a:endParaRPr lang="es-MX" sz="2000" dirty="0">
              <a:latin typeface="+mj-lt"/>
              <a:cs typeface="Arial" panose="020B0604020202020204" pitchFamily="34" charset="0"/>
            </a:endParaRPr>
          </a:p>
          <a:p>
            <a:pPr lvl="0"/>
            <a:r>
              <a:rPr lang="es-ES" sz="2000" dirty="0">
                <a:latin typeface="+mj-lt"/>
                <a:cs typeface="Arial" panose="020B0604020202020204" pitchFamily="34" charset="0"/>
              </a:rPr>
              <a:t>Ley de Fraccionamientos del Estado de Chiapas.</a:t>
            </a:r>
            <a:endParaRPr lang="es-MX" sz="2000" dirty="0">
              <a:latin typeface="+mj-lt"/>
              <a:cs typeface="Arial" panose="020B0604020202020204" pitchFamily="34" charset="0"/>
            </a:endParaRPr>
          </a:p>
          <a:p>
            <a:pPr lvl="0"/>
            <a:r>
              <a:rPr lang="es-ES" sz="2000" dirty="0">
                <a:latin typeface="+mj-lt"/>
                <a:cs typeface="Arial" panose="020B0604020202020204" pitchFamily="34" charset="0"/>
              </a:rPr>
              <a:t>Reglamento de Construcción de Tuxtla Gutiérrez</a:t>
            </a:r>
            <a:endParaRPr lang="es-MX" sz="2000" dirty="0">
              <a:latin typeface="+mj-lt"/>
              <a:cs typeface="Arial" panose="020B0604020202020204" pitchFamily="34" charset="0"/>
            </a:endParaRPr>
          </a:p>
          <a:p>
            <a:pPr lvl="0"/>
            <a:r>
              <a:rPr lang="es-ES" sz="2000" dirty="0">
                <a:latin typeface="+mj-lt"/>
                <a:cs typeface="Arial" panose="020B0604020202020204" pitchFamily="34" charset="0"/>
              </a:rPr>
              <a:t>Normas técnicas complementarias para diseño de estructuras de mampostería del Reglamento de la Ciudad de México 2017</a:t>
            </a:r>
            <a:endParaRPr lang="es-MX" sz="2000" dirty="0">
              <a:latin typeface="+mj-lt"/>
              <a:cs typeface="Arial" panose="020B0604020202020204" pitchFamily="34" charset="0"/>
            </a:endParaRPr>
          </a:p>
          <a:p>
            <a:endParaRPr lang="es-MX" dirty="0"/>
          </a:p>
        </p:txBody>
      </p:sp>
    </p:spTree>
    <p:extLst>
      <p:ext uri="{BB962C8B-B14F-4D97-AF65-F5344CB8AC3E}">
        <p14:creationId xmlns:p14="http://schemas.microsoft.com/office/powerpoint/2010/main" val="1941866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620000" cy="573859"/>
          </a:xfrm>
        </p:spPr>
        <p:txBody>
          <a:bodyPr/>
          <a:lstStyle/>
          <a:p>
            <a:r>
              <a:rPr lang="es-MX" sz="2800" dirty="0">
                <a:latin typeface="Bauhaus Md BT" panose="04030605020B02020C03" pitchFamily="82" charset="0"/>
              </a:rPr>
              <a:t>Metodología de la investigación</a:t>
            </a:r>
          </a:p>
        </p:txBody>
      </p:sp>
      <p:sp>
        <p:nvSpPr>
          <p:cNvPr id="3" name="Marcador de contenido 2"/>
          <p:cNvSpPr>
            <a:spLocks noGrp="1"/>
          </p:cNvSpPr>
          <p:nvPr>
            <p:ph idx="1"/>
          </p:nvPr>
        </p:nvSpPr>
        <p:spPr>
          <a:xfrm>
            <a:off x="823784" y="1282855"/>
            <a:ext cx="7863016" cy="4506097"/>
          </a:xfrm>
        </p:spPr>
        <p:txBody>
          <a:bodyPr>
            <a:noAutofit/>
          </a:bodyPr>
          <a:lstStyle/>
          <a:p>
            <a:r>
              <a:rPr lang="es-MX" sz="1400" dirty="0"/>
              <a:t>Para esta investigación y la búsqueda de conceptos relacionados a los procedimientos metodológicos, se utilizará con el concepto de Arias, Fidias G. (2012, p.21), que dice “la investigación científica es un proceso metódico y sistemático dirigido a la solución de problemas y preguntas científicas, mediante la producción de nuevos conocimientos, las cuales constituyen a la solución o respuestas a tales interrogantes.”</a:t>
            </a:r>
          </a:p>
          <a:p>
            <a:r>
              <a:rPr lang="es-MX" sz="1400" dirty="0"/>
              <a:t>La siguiente investigación pretende aportar a la situación actual de la comunidad con determinado tipo de vivienda y sumará a la visión de la protección civil de construir una sociedad Resiliente (La capacidad de una comunidad o sociedad expuestos a una amenaza para resistir, adaptarse y recuperarse de sus efectos de manera oportuna y eficaz, incluye la preservación y la restauración de sus estructuras) ONU UNISDR, 2009 </a:t>
            </a:r>
          </a:p>
          <a:p>
            <a:r>
              <a:rPr lang="es-MX" sz="1400" dirty="0"/>
              <a:t>Para lograr lo anterior se planteó una estrategia en la cual el ciudadano podría evaluar su vivienda desde los siguientes puntos que son: primero, identificar los aspectos básicos como grietas en la cimentación, muros y techos así como el entorno de esta como objetos sueltos que no formen parte de la construcción como,</a:t>
            </a:r>
            <a:r>
              <a:rPr lang="es-MX" sz="1400" strike="sngStrike" dirty="0"/>
              <a:t> </a:t>
            </a:r>
            <a:r>
              <a:rPr lang="es-MX" sz="1400" dirty="0"/>
              <a:t>bardas o muros de contención.</a:t>
            </a:r>
          </a:p>
          <a:p>
            <a:r>
              <a:rPr lang="es-MX" sz="1400" dirty="0"/>
              <a:t>En la búsqueda de los diferentes tipos de investigación o estudios desde el punto de vista cuantitativo y cualitativo, se propone para su ejecución una metodología mixta por tratarse de un estudio de la participación de los ciudadanos desde su contexto, según Navarrete, Juan Pablo (2010) “la postura cuantitativa caracteriza y explica, la cualitativa recoge evidencias y genera tendencias mediante la estructuración y sistematización de los datos”. </a:t>
            </a:r>
          </a:p>
          <a:p>
            <a:pPr marL="0" indent="0">
              <a:buNone/>
            </a:pPr>
            <a:r>
              <a:rPr lang="es-MX" sz="1400" dirty="0">
                <a:latin typeface="Times New Roman" panose="02020603050405020304" pitchFamily="18" charset="0"/>
                <a:cs typeface="Times New Roman" panose="02020603050405020304" pitchFamily="18" charset="0"/>
              </a:rPr>
              <a:t>.</a:t>
            </a:r>
            <a:endParaRPr lang="es-MX" sz="1400" dirty="0"/>
          </a:p>
        </p:txBody>
      </p:sp>
    </p:spTree>
    <p:extLst>
      <p:ext uri="{BB962C8B-B14F-4D97-AF65-F5344CB8AC3E}">
        <p14:creationId xmlns:p14="http://schemas.microsoft.com/office/powerpoint/2010/main" val="1085102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620000" cy="573859"/>
          </a:xfrm>
        </p:spPr>
        <p:txBody>
          <a:bodyPr>
            <a:normAutofit/>
          </a:bodyPr>
          <a:lstStyle/>
          <a:p>
            <a:r>
              <a:rPr lang="es-MX" sz="2800" dirty="0">
                <a:latin typeface="Bauhaus Md BT" panose="04030605020B02020C03" pitchFamily="82" charset="0"/>
              </a:rPr>
              <a:t>Metodología</a:t>
            </a:r>
            <a:endParaRPr lang="es-MX" sz="2400" dirty="0">
              <a:latin typeface="Bauhaus Md BT" panose="04030605020B02020C03" pitchFamily="82" charset="0"/>
            </a:endParaRPr>
          </a:p>
        </p:txBody>
      </p:sp>
      <p:graphicFrame>
        <p:nvGraphicFramePr>
          <p:cNvPr id="6" name="Tabla 5"/>
          <p:cNvGraphicFramePr>
            <a:graphicFrameLocks noGrp="1"/>
          </p:cNvGraphicFramePr>
          <p:nvPr>
            <p:extLst>
              <p:ext uri="{D42A27DB-BD31-4B8C-83A1-F6EECF244321}">
                <p14:modId xmlns:p14="http://schemas.microsoft.com/office/powerpoint/2010/main" val="3501490187"/>
              </p:ext>
            </p:extLst>
          </p:nvPr>
        </p:nvGraphicFramePr>
        <p:xfrm>
          <a:off x="521832" y="957649"/>
          <a:ext cx="6381475" cy="5439938"/>
        </p:xfrm>
        <a:graphic>
          <a:graphicData uri="http://schemas.openxmlformats.org/drawingml/2006/table">
            <a:tbl>
              <a:tblPr firstRow="1" firstCol="1" bandRow="1">
                <a:tableStyleId>{5C22544A-7EE6-4342-B048-85BDC9FD1C3A}</a:tableStyleId>
              </a:tblPr>
              <a:tblGrid>
                <a:gridCol w="3789983">
                  <a:extLst>
                    <a:ext uri="{9D8B030D-6E8A-4147-A177-3AD203B41FA5}">
                      <a16:colId xmlns:a16="http://schemas.microsoft.com/office/drawing/2014/main" xmlns="" val="20000"/>
                    </a:ext>
                  </a:extLst>
                </a:gridCol>
                <a:gridCol w="2591492">
                  <a:extLst>
                    <a:ext uri="{9D8B030D-6E8A-4147-A177-3AD203B41FA5}">
                      <a16:colId xmlns:a16="http://schemas.microsoft.com/office/drawing/2014/main" xmlns="" val="20001"/>
                    </a:ext>
                  </a:extLst>
                </a:gridCol>
              </a:tblGrid>
              <a:tr h="205868">
                <a:tc>
                  <a:txBody>
                    <a:bodyPr/>
                    <a:lstStyle/>
                    <a:p>
                      <a:pPr algn="just">
                        <a:lnSpc>
                          <a:spcPct val="200000"/>
                        </a:lnSpc>
                        <a:spcAft>
                          <a:spcPts val="0"/>
                        </a:spcAft>
                      </a:pPr>
                      <a:r>
                        <a:rPr lang="es-MX" sz="1400" dirty="0">
                          <a:effectLst/>
                          <a:latin typeface="Arial" panose="020B0604020202020204" pitchFamily="34" charset="0"/>
                          <a:cs typeface="Arial" panose="020B0604020202020204" pitchFamily="34" charset="0"/>
                        </a:rPr>
                        <a:t>Etapa I.-</a:t>
                      </a:r>
                      <a:endParaRPr lang="es-MX" sz="1400" dirty="0">
                        <a:effectLst/>
                        <a:latin typeface="Arial" panose="020B0604020202020204" pitchFamily="34" charset="0"/>
                        <a:ea typeface="Calibri" panose="020F0502020204030204" pitchFamily="34" charset="0"/>
                        <a:cs typeface="Arial" panose="020B0604020202020204" pitchFamily="34" charset="0"/>
                      </a:endParaRPr>
                    </a:p>
                  </a:txBody>
                  <a:tcPr marL="42862" marR="42862" marT="0" marB="0"/>
                </a:tc>
                <a:tc>
                  <a:txBody>
                    <a:bodyPr/>
                    <a:lstStyle/>
                    <a:p>
                      <a:pPr algn="just">
                        <a:lnSpc>
                          <a:spcPct val="200000"/>
                        </a:lnSpc>
                        <a:spcAft>
                          <a:spcPts val="0"/>
                        </a:spcAft>
                      </a:pPr>
                      <a:r>
                        <a:rPr lang="es-MX" sz="1400" dirty="0">
                          <a:effectLst/>
                          <a:latin typeface="Arial" panose="020B0604020202020204" pitchFamily="34" charset="0"/>
                          <a:cs typeface="Arial" panose="020B0604020202020204" pitchFamily="34" charset="0"/>
                        </a:rPr>
                        <a:t>Etapa II.- </a:t>
                      </a:r>
                      <a:endParaRPr lang="es-MX" sz="1400" dirty="0">
                        <a:effectLst/>
                        <a:latin typeface="Arial" panose="020B0604020202020204" pitchFamily="34" charset="0"/>
                        <a:ea typeface="Calibri" panose="020F0502020204030204" pitchFamily="34" charset="0"/>
                        <a:cs typeface="Arial" panose="020B0604020202020204" pitchFamily="34" charset="0"/>
                      </a:endParaRPr>
                    </a:p>
                  </a:txBody>
                  <a:tcPr marL="42862" marR="42862" marT="0" marB="0"/>
                </a:tc>
                <a:extLst>
                  <a:ext uri="{0D108BD9-81ED-4DB2-BD59-A6C34878D82A}">
                    <a16:rowId xmlns:a16="http://schemas.microsoft.com/office/drawing/2014/main" xmlns="" val="10000"/>
                  </a:ext>
                </a:extLst>
              </a:tr>
              <a:tr h="205868">
                <a:tc>
                  <a:txBody>
                    <a:bodyPr/>
                    <a:lstStyle/>
                    <a:p>
                      <a:pPr algn="just">
                        <a:lnSpc>
                          <a:spcPct val="200000"/>
                        </a:lnSpc>
                        <a:spcAft>
                          <a:spcPts val="0"/>
                        </a:spcAft>
                      </a:pPr>
                      <a:r>
                        <a:rPr lang="es-MX" sz="1000" dirty="0">
                          <a:effectLst/>
                          <a:latin typeface="Arial" panose="020B0604020202020204" pitchFamily="34" charset="0"/>
                          <a:cs typeface="Arial" panose="020B0604020202020204" pitchFamily="34" charset="0"/>
                        </a:rPr>
                        <a:t>Análisis del Estado del Arte. Bibliografía</a:t>
                      </a:r>
                      <a:endParaRPr lang="es-MX" sz="1000" dirty="0">
                        <a:effectLst/>
                        <a:latin typeface="Arial" panose="020B0604020202020204" pitchFamily="34" charset="0"/>
                        <a:ea typeface="Calibri" panose="020F0502020204030204" pitchFamily="34" charset="0"/>
                        <a:cs typeface="Arial" panose="020B0604020202020204" pitchFamily="34" charset="0"/>
                      </a:endParaRPr>
                    </a:p>
                  </a:txBody>
                  <a:tcPr marL="42862" marR="42862" marT="0" marB="0"/>
                </a:tc>
                <a:tc rowSpan="3">
                  <a:txBody>
                    <a:bodyPr/>
                    <a:lstStyle/>
                    <a:p>
                      <a:pPr algn="just">
                        <a:lnSpc>
                          <a:spcPct val="200000"/>
                        </a:lnSpc>
                        <a:spcAft>
                          <a:spcPts val="0"/>
                        </a:spcAft>
                      </a:pPr>
                      <a:r>
                        <a:rPr lang="es-MX" sz="1000" dirty="0">
                          <a:effectLst/>
                          <a:latin typeface="Arial" panose="020B0604020202020204" pitchFamily="34" charset="0"/>
                          <a:ea typeface="Calibri" panose="020F0502020204030204" pitchFamily="34" charset="0"/>
                          <a:cs typeface="Times New Roman" panose="02020603050405020304" pitchFamily="18" charset="0"/>
                        </a:rPr>
                        <a:t>Como primera fase en la encuesta según la mirada de la metodología holística que es </a:t>
                      </a:r>
                      <a:r>
                        <a:rPr lang="es-VE" sz="1000" dirty="0">
                          <a:effectLst/>
                          <a:latin typeface="Arial" panose="020B0604020202020204" pitchFamily="34" charset="0"/>
                          <a:ea typeface="Calibri" panose="020F0502020204030204" pitchFamily="34" charset="0"/>
                          <a:cs typeface="Times New Roman" panose="02020603050405020304" pitchFamily="18" charset="0"/>
                        </a:rPr>
                        <a:t>“es una propuesta que presenta la investigación como un proceso global, evolutivo, integrador, concatenado y organizado. La investigación holística trabaja los procesos que tienen que ver con la invención, con la formulación de propuestas novedosas, con la descripción y la clasificación, considera la creación de teorías y modelos, la aplicación práctica de soluciones, y la evaluación de proyectos, programas y acciones sociales, entre otras cosas.” (</a:t>
                      </a:r>
                      <a:r>
                        <a:rPr lang="es-MX" sz="1000" dirty="0">
                          <a:effectLst/>
                          <a:latin typeface="Arial" panose="020B0604020202020204" pitchFamily="34" charset="0"/>
                          <a:ea typeface="Calibri" panose="020F0502020204030204" pitchFamily="34" charset="0"/>
                          <a:cs typeface="Times New Roman" panose="02020603050405020304" pitchFamily="18" charset="0"/>
                        </a:rPr>
                        <a:t>Jacqueline Hurtado de Barrera. SYPAL. Caracas, 2000) </a:t>
                      </a:r>
                      <a:endParaRPr lang="es-MX" sz="1000" dirty="0">
                        <a:effectLst/>
                        <a:latin typeface="Arial" panose="020B0604020202020204" pitchFamily="34" charset="0"/>
                        <a:ea typeface="Calibri" panose="020F0502020204030204" pitchFamily="34" charset="0"/>
                        <a:cs typeface="Arial" panose="020B0604020202020204" pitchFamily="34" charset="0"/>
                      </a:endParaRPr>
                    </a:p>
                  </a:txBody>
                  <a:tcPr marL="42862" marR="42862" marT="0" marB="0"/>
                </a:tc>
                <a:extLst>
                  <a:ext uri="{0D108BD9-81ED-4DB2-BD59-A6C34878D82A}">
                    <a16:rowId xmlns:a16="http://schemas.microsoft.com/office/drawing/2014/main" xmlns="" val="10001"/>
                  </a:ext>
                </a:extLst>
              </a:tr>
              <a:tr h="1211662">
                <a:tc>
                  <a:txBody>
                    <a:bodyPr/>
                    <a:lstStyle/>
                    <a:p>
                      <a:pPr algn="just">
                        <a:lnSpc>
                          <a:spcPct val="200000"/>
                        </a:lnSpc>
                        <a:spcAft>
                          <a:spcPts val="0"/>
                        </a:spcAft>
                      </a:pPr>
                      <a:r>
                        <a:rPr lang="es-MX" sz="1000" dirty="0">
                          <a:effectLst/>
                          <a:latin typeface="Arial" panose="020B0604020202020204" pitchFamily="34" charset="0"/>
                          <a:cs typeface="Arial" panose="020B0604020202020204" pitchFamily="34" charset="0"/>
                        </a:rPr>
                        <a:t>Análisis de los distintos Formatos a nivel internacional, nacional, estatal y municipal principalmente los utilizados para la emergencia del 7 de septiembre y sus posteriores en caso de existir mejoras a estos.</a:t>
                      </a:r>
                      <a:endParaRPr lang="es-MX" sz="1000" dirty="0">
                        <a:effectLst/>
                        <a:latin typeface="Arial" panose="020B0604020202020204" pitchFamily="34" charset="0"/>
                        <a:ea typeface="Calibri" panose="020F0502020204030204" pitchFamily="34" charset="0"/>
                        <a:cs typeface="Arial" panose="020B0604020202020204" pitchFamily="34" charset="0"/>
                      </a:endParaRPr>
                    </a:p>
                  </a:txBody>
                  <a:tcPr marL="42862" marR="42862" marT="0" marB="0"/>
                </a:tc>
                <a:tc vMerge="1">
                  <a:txBody>
                    <a:bodyPr/>
                    <a:lstStyle/>
                    <a:p>
                      <a:endParaRPr lang="es-MX"/>
                    </a:p>
                  </a:txBody>
                  <a:tcPr/>
                </a:tc>
                <a:extLst>
                  <a:ext uri="{0D108BD9-81ED-4DB2-BD59-A6C34878D82A}">
                    <a16:rowId xmlns:a16="http://schemas.microsoft.com/office/drawing/2014/main" xmlns="" val="10002"/>
                  </a:ext>
                </a:extLst>
              </a:tr>
              <a:tr h="2625268">
                <a:tc>
                  <a:txBody>
                    <a:bodyPr/>
                    <a:lstStyle/>
                    <a:p>
                      <a:pPr algn="just">
                        <a:lnSpc>
                          <a:spcPct val="200000"/>
                        </a:lnSpc>
                        <a:spcAft>
                          <a:spcPts val="0"/>
                        </a:spcAft>
                      </a:pPr>
                      <a:r>
                        <a:rPr lang="es-MX" sz="1000" dirty="0">
                          <a:effectLst/>
                          <a:latin typeface="Arial" panose="020B0604020202020204" pitchFamily="34" charset="0"/>
                          <a:cs typeface="Arial" panose="020B0604020202020204" pitchFamily="34" charset="0"/>
                        </a:rPr>
                        <a:t>En base al análisis anterior se continúa con la elaboración del formato de evaluación de la vulnerabilidad en las viviendas cumpliendo con los reglamentos y normas vigentes en base al objetivo y enfoque del trabajo de investigación. Tomando en cuenta el sector al cual va dirigido.</a:t>
                      </a:r>
                    </a:p>
                    <a:p>
                      <a:pPr algn="just">
                        <a:lnSpc>
                          <a:spcPct val="200000"/>
                        </a:lnSpc>
                        <a:spcAft>
                          <a:spcPts val="0"/>
                        </a:spcAft>
                      </a:pPr>
                      <a:r>
                        <a:rPr lang="es-MX" sz="1000" dirty="0">
                          <a:effectLst/>
                          <a:latin typeface="Arial" panose="020B0604020202020204" pitchFamily="34" charset="0"/>
                          <a:cs typeface="Arial" panose="020B0604020202020204" pitchFamily="34" charset="0"/>
                        </a:rPr>
                        <a:t>Tomando en cuenta en la evaluación el tipo de Edificaciones, materiales de construcción, zona sísmica, características físicas de la zona como topografía y tipo de suelo, en el atlas de riesgo establecer específicamente la zona de estudio. </a:t>
                      </a:r>
                    </a:p>
                    <a:p>
                      <a:pPr algn="just">
                        <a:lnSpc>
                          <a:spcPct val="200000"/>
                        </a:lnSpc>
                        <a:spcAft>
                          <a:spcPts val="0"/>
                        </a:spcAft>
                      </a:pPr>
                      <a:r>
                        <a:rPr lang="es-MX" sz="1000" dirty="0">
                          <a:effectLst/>
                          <a:latin typeface="Arial" panose="020B0604020202020204" pitchFamily="34" charset="0"/>
                          <a:ea typeface="Calibri" panose="020F0502020204030204" pitchFamily="34" charset="0"/>
                          <a:cs typeface="Arial" panose="020B0604020202020204" pitchFamily="34" charset="0"/>
                        </a:rPr>
                        <a:t>Poniendo</a:t>
                      </a:r>
                      <a:r>
                        <a:rPr lang="es-MX" sz="1000" baseline="0" dirty="0">
                          <a:effectLst/>
                          <a:latin typeface="Arial" panose="020B0604020202020204" pitchFamily="34" charset="0"/>
                          <a:ea typeface="Calibri" panose="020F0502020204030204" pitchFamily="34" charset="0"/>
                          <a:cs typeface="Arial" panose="020B0604020202020204" pitchFamily="34" charset="0"/>
                        </a:rPr>
                        <a:t> categorías simplificada del Cenapred: Vulnerabilidad Baja, Media y Alta y Muy Alto.</a:t>
                      </a:r>
                      <a:endParaRPr lang="es-MX" sz="1000" dirty="0">
                        <a:effectLst/>
                        <a:latin typeface="Arial" panose="020B0604020202020204" pitchFamily="34" charset="0"/>
                        <a:ea typeface="Calibri" panose="020F0502020204030204" pitchFamily="34" charset="0"/>
                        <a:cs typeface="Arial" panose="020B0604020202020204" pitchFamily="34" charset="0"/>
                      </a:endParaRPr>
                    </a:p>
                  </a:txBody>
                  <a:tcPr marL="42862" marR="42862" marT="0" marB="0"/>
                </a:tc>
                <a:tc vMerge="1">
                  <a:txBody>
                    <a:bodyPr/>
                    <a:lstStyle/>
                    <a:p>
                      <a:endParaRPr lang="es-MX"/>
                    </a:p>
                  </a:txBody>
                  <a:tcPr/>
                </a:tc>
                <a:extLst>
                  <a:ext uri="{0D108BD9-81ED-4DB2-BD59-A6C34878D82A}">
                    <a16:rowId xmlns:a16="http://schemas.microsoft.com/office/drawing/2014/main" xmlns="" val="10003"/>
                  </a:ext>
                </a:extLst>
              </a:tr>
            </a:tbl>
          </a:graphicData>
        </a:graphic>
      </p:graphicFrame>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964390" y="2495424"/>
            <a:ext cx="2225620" cy="1867151"/>
          </a:xfrm>
          <a:prstGeom prst="rect">
            <a:avLst/>
          </a:prstGeom>
        </p:spPr>
      </p:pic>
    </p:spTree>
    <p:extLst>
      <p:ext uri="{BB962C8B-B14F-4D97-AF65-F5344CB8AC3E}">
        <p14:creationId xmlns:p14="http://schemas.microsoft.com/office/powerpoint/2010/main" val="4258209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620000" cy="507957"/>
          </a:xfrm>
        </p:spPr>
        <p:txBody>
          <a:bodyPr>
            <a:noAutofit/>
          </a:bodyPr>
          <a:lstStyle/>
          <a:p>
            <a:r>
              <a:rPr lang="es-MX" sz="2800" dirty="0">
                <a:latin typeface="Bauhaus Md BT" panose="04030605020B02020C03" pitchFamily="82" charset="0"/>
              </a:rPr>
              <a:t>Zonificación del Área de Estudio</a:t>
            </a:r>
          </a:p>
        </p:txBody>
      </p:sp>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396440" y="4322025"/>
            <a:ext cx="2661063" cy="1837562"/>
          </a:xfrm>
          <a:prstGeom prst="rect">
            <a:avLst/>
          </a:prstGeom>
        </p:spPr>
      </p:pic>
      <p:sp>
        <p:nvSpPr>
          <p:cNvPr id="9" name="CuadroTexto 8"/>
          <p:cNvSpPr txBox="1"/>
          <p:nvPr/>
        </p:nvSpPr>
        <p:spPr>
          <a:xfrm>
            <a:off x="696097" y="782595"/>
            <a:ext cx="7381103" cy="3539430"/>
          </a:xfrm>
          <a:prstGeom prst="rect">
            <a:avLst/>
          </a:prstGeom>
          <a:noFill/>
        </p:spPr>
        <p:txBody>
          <a:bodyPr wrap="square" rtlCol="0">
            <a:spAutoFit/>
          </a:bodyPr>
          <a:lstStyle/>
          <a:p>
            <a:pPr algn="just"/>
            <a:r>
              <a:rPr lang="es-MX" sz="1400" dirty="0"/>
              <a:t>Este estudio se llevará a cabo en el municipio de Tuxtla Gutiérrez, Chiapas. Debido a que es el municipio con el mayor número de viviendas de Interés Social en el Estado de Chiapas según el censo del INEGI (2010) y con Un Atlas de Peligros Municipal según su página de internet (https://tuxtla.gob.mx/Atlas-de-riesgos-actualizacion-2015 ).</a:t>
            </a:r>
          </a:p>
          <a:p>
            <a:pPr algn="just"/>
            <a:r>
              <a:rPr lang="es-MX" sz="1400" dirty="0"/>
              <a:t>Se tomaron en cuenta dos condicionantes en el Estado que permiten tener una mayor calidad de la información puesto que al albergar el mayor número de viviendas de interés social nos da una mayor aportación social y al contar con un atlas de peligros municipal nos brindara una mejor opción a la hora de seleccionar el área de estudio. </a:t>
            </a:r>
          </a:p>
          <a:p>
            <a:pPr algn="just"/>
            <a:r>
              <a:rPr lang="es-MX" sz="1400" dirty="0"/>
              <a:t>En base al número de viviendas dañadas en relación al número de viviendas de un fraccionamiento de interés social y que tomando un riesgo adicional en base al mapa “no compres riesgos” del Ayuntamiento de la ciudad se observo que el deslizamiento de laderas por la topografía de la ciudad es el que predomina sumado a los asentamientos en las laderas. Otro punto importante es que según el censo de protección civil municipal fuera un fraccionamiento con afectaciones. En base a estas premisas se tomó como caso de estudio el Fraccionamiento denominado El Zoque. </a:t>
            </a:r>
          </a:p>
          <a:p>
            <a:pPr algn="just"/>
            <a:endParaRPr lang="es-MX" sz="1400" dirty="0"/>
          </a:p>
          <a:p>
            <a:pPr algn="just"/>
            <a:r>
              <a:rPr lang="es-MX" sz="1400" dirty="0"/>
              <a:t>Esta comprendido según levantamiento en 11 manzanas con un total de 250 viviendas </a:t>
            </a:r>
          </a:p>
        </p:txBody>
      </p:sp>
      <p:pic>
        <p:nvPicPr>
          <p:cNvPr id="3" name="Imagen 2">
            <a:extLst>
              <a:ext uri="{FF2B5EF4-FFF2-40B4-BE49-F238E27FC236}">
                <a16:creationId xmlns:a16="http://schemas.microsoft.com/office/drawing/2014/main" xmlns="" id="{37DC3ADF-8176-4A50-BBA6-29ECAEC80B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411881" y="4322025"/>
            <a:ext cx="2268776" cy="2355273"/>
          </a:xfrm>
          <a:prstGeom prst="rect">
            <a:avLst/>
          </a:prstGeom>
        </p:spPr>
      </p:pic>
      <p:sp>
        <p:nvSpPr>
          <p:cNvPr id="4" name="Rectángulo: esquinas redondeadas 3">
            <a:extLst>
              <a:ext uri="{FF2B5EF4-FFF2-40B4-BE49-F238E27FC236}">
                <a16:creationId xmlns:a16="http://schemas.microsoft.com/office/drawing/2014/main" xmlns="" id="{040DE8D0-319D-4516-948A-6A78E7FB2BF3}"/>
              </a:ext>
            </a:extLst>
          </p:cNvPr>
          <p:cNvSpPr/>
          <p:nvPr/>
        </p:nvSpPr>
        <p:spPr>
          <a:xfrm>
            <a:off x="2608976" y="5352176"/>
            <a:ext cx="1249960" cy="1166070"/>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49327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620000" cy="573859"/>
          </a:xfrm>
        </p:spPr>
        <p:txBody>
          <a:bodyPr/>
          <a:lstStyle/>
          <a:p>
            <a:r>
              <a:rPr lang="es-MX" sz="2800" dirty="0">
                <a:latin typeface="Bauhaus Md BT" panose="04030605020B02020C03" pitchFamily="82" charset="0"/>
              </a:rPr>
              <a:t>Intervención Metodológica Aplicada</a:t>
            </a:r>
          </a:p>
        </p:txBody>
      </p:sp>
      <p:sp>
        <p:nvSpPr>
          <p:cNvPr id="8" name="Marcador de contenido 2">
            <a:extLst>
              <a:ext uri="{FF2B5EF4-FFF2-40B4-BE49-F238E27FC236}">
                <a16:creationId xmlns:a16="http://schemas.microsoft.com/office/drawing/2014/main" xmlns="" id="{D1016709-EBF6-4925-97E7-1391A01ED3FE}"/>
              </a:ext>
            </a:extLst>
          </p:cNvPr>
          <p:cNvSpPr>
            <a:spLocks noGrp="1"/>
          </p:cNvSpPr>
          <p:nvPr>
            <p:ph idx="1"/>
          </p:nvPr>
        </p:nvSpPr>
        <p:spPr>
          <a:xfrm>
            <a:off x="692727" y="1462964"/>
            <a:ext cx="8229600" cy="4506097"/>
          </a:xfrm>
        </p:spPr>
        <p:txBody>
          <a:bodyPr>
            <a:noAutofit/>
          </a:bodyPr>
          <a:lstStyle/>
          <a:p>
            <a:pPr marL="0" indent="0" algn="just">
              <a:buNone/>
            </a:pPr>
            <a:r>
              <a:rPr lang="es-MX" sz="1800" dirty="0"/>
              <a:t>Una vez seleccionado el área de estudio y diseñado la encuesta y el cuestionario  se dirigió al Fraccionamiento Zoque.</a:t>
            </a:r>
          </a:p>
          <a:p>
            <a:pPr marL="0" indent="0" algn="just">
              <a:buNone/>
            </a:pPr>
            <a:r>
              <a:rPr lang="es-MX" sz="1800" dirty="0"/>
              <a:t>Entrevistas a Vecinos.</a:t>
            </a:r>
          </a:p>
          <a:p>
            <a:pPr marL="457200" lvl="1" indent="0" algn="just">
              <a:buNone/>
            </a:pPr>
            <a:r>
              <a:rPr lang="es-MX" sz="1800" dirty="0"/>
              <a:t>Escucha de los Relatos de la Experiencia Post Sismo 07 de Septiembre -2017</a:t>
            </a:r>
          </a:p>
          <a:p>
            <a:pPr marL="0" indent="0" algn="just">
              <a:buNone/>
            </a:pPr>
            <a:r>
              <a:rPr lang="es-MX" sz="1800" b="1" dirty="0"/>
              <a:t>Encuesta Descriptiva</a:t>
            </a:r>
            <a:r>
              <a:rPr lang="es-MX" sz="1800" dirty="0"/>
              <a:t>, tiene como finalidad mostrar la distribución de los fenómenos estudiados en una cierta población (Briones, 1987)</a:t>
            </a:r>
          </a:p>
          <a:p>
            <a:pPr marL="0" indent="0" algn="just">
              <a:buNone/>
            </a:pPr>
            <a:r>
              <a:rPr lang="es-MX" sz="1800" dirty="0"/>
              <a:t>	</a:t>
            </a:r>
            <a:r>
              <a:rPr lang="es-MX" sz="1800" b="1" dirty="0"/>
              <a:t>Entrevista.</a:t>
            </a:r>
            <a:r>
              <a:rPr lang="es-MX" sz="1800" dirty="0"/>
              <a:t> Se utilizo el cuestionario para recolección de datos.</a:t>
            </a:r>
          </a:p>
          <a:p>
            <a:pPr marL="0" indent="0" algn="just">
              <a:buNone/>
            </a:pPr>
            <a:r>
              <a:rPr lang="es-MX" sz="1800" dirty="0"/>
              <a:t>Se llevo a cabo de forma autoadministrada, recogiendo los datos de directamente de los respondientes y dirigida o sea resolviendo las dudas que los respondientes tuvieron acerca de los conceptos  del cuestionario (Sampieri et. al., 2003). Con preguntas Cerradas Dicotómicas (dos alternativas de respuesta) de respuesta delimitadas. Total 13 Reactivos.</a:t>
            </a:r>
          </a:p>
          <a:p>
            <a:pPr marL="0" indent="0" algn="just">
              <a:buNone/>
            </a:pPr>
            <a:r>
              <a:rPr lang="es-MX" sz="1800" dirty="0"/>
              <a:t>Software de Localización</a:t>
            </a:r>
          </a:p>
          <a:p>
            <a:pPr marL="457200" lvl="1" indent="0" algn="just">
              <a:buNone/>
            </a:pPr>
            <a:r>
              <a:rPr lang="es-MX" sz="1800" dirty="0" err="1"/>
              <a:t>Qgis</a:t>
            </a:r>
            <a:endParaRPr lang="es-MX" sz="1800" dirty="0"/>
          </a:p>
          <a:p>
            <a:pPr marL="457200" lvl="1" indent="0" algn="just">
              <a:buNone/>
            </a:pPr>
            <a:r>
              <a:rPr lang="es-MX" sz="1800" dirty="0"/>
              <a:t>GOOGLE ERTH PRO</a:t>
            </a:r>
          </a:p>
          <a:p>
            <a:pPr marL="0" indent="0" algn="just">
              <a:buNone/>
            </a:pPr>
            <a:r>
              <a:rPr lang="es-MX" sz="1800" dirty="0"/>
              <a:t>Ubicación de viviendas afectadas</a:t>
            </a:r>
          </a:p>
        </p:txBody>
      </p:sp>
    </p:spTree>
    <p:extLst>
      <p:ext uri="{BB962C8B-B14F-4D97-AF65-F5344CB8AC3E}">
        <p14:creationId xmlns:p14="http://schemas.microsoft.com/office/powerpoint/2010/main" val="741088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620000" cy="573859"/>
          </a:xfrm>
        </p:spPr>
        <p:txBody>
          <a:bodyPr/>
          <a:lstStyle/>
          <a:p>
            <a:r>
              <a:rPr lang="es-MX" sz="2800" dirty="0">
                <a:latin typeface="Bauhaus Md BT" panose="04030605020B02020C03" pitchFamily="82" charset="0"/>
              </a:rPr>
              <a:t>Principales Hallazgos de la Investigación</a:t>
            </a:r>
          </a:p>
        </p:txBody>
      </p:sp>
      <p:sp>
        <p:nvSpPr>
          <p:cNvPr id="7" name="Marcador de contenido 2">
            <a:extLst>
              <a:ext uri="{FF2B5EF4-FFF2-40B4-BE49-F238E27FC236}">
                <a16:creationId xmlns:a16="http://schemas.microsoft.com/office/drawing/2014/main" xmlns="" id="{1D5FF62B-3CBD-48E5-ACDF-10FAD54ADC7A}"/>
              </a:ext>
            </a:extLst>
          </p:cNvPr>
          <p:cNvSpPr>
            <a:spLocks noGrp="1"/>
          </p:cNvSpPr>
          <p:nvPr>
            <p:ph idx="1"/>
          </p:nvPr>
        </p:nvSpPr>
        <p:spPr>
          <a:xfrm>
            <a:off x="1017748" y="1282855"/>
            <a:ext cx="7863016" cy="5300507"/>
          </a:xfrm>
        </p:spPr>
        <p:txBody>
          <a:bodyPr>
            <a:noAutofit/>
          </a:bodyPr>
          <a:lstStyle/>
          <a:p>
            <a:pPr marL="0" indent="0" algn="just">
              <a:buNone/>
            </a:pPr>
            <a:r>
              <a:rPr lang="es-MX" sz="2000" dirty="0"/>
              <a:t>Una vez realizada la investigación de campo mediante las herramientas antes mencionadas a 200 personas encuestadas se vacío la información dándonos los resultados siguientes:</a:t>
            </a:r>
          </a:p>
          <a:p>
            <a:pPr marL="0" indent="0" algn="just">
              <a:buNone/>
            </a:pPr>
            <a:r>
              <a:rPr lang="es-MX" sz="2000" dirty="0"/>
              <a:t>Con casi 90 porciento de aprobación la población encuestada le interesa y esta dispuesta a llevar a cabo la revisión de su vivienda para conocer el grado de vulnerabilidad después de ocurrido un sismo.</a:t>
            </a:r>
          </a:p>
          <a:p>
            <a:pPr marL="0" indent="0" algn="just">
              <a:buNone/>
            </a:pPr>
            <a:r>
              <a:rPr lang="es-MX" sz="2000" dirty="0"/>
              <a:t>La edad de los encuestados va primordialmente entre los 29 y 58 años de edad.</a:t>
            </a:r>
          </a:p>
          <a:p>
            <a:pPr marL="0" indent="0" algn="just">
              <a:buNone/>
            </a:pPr>
            <a:r>
              <a:rPr lang="es-MX" sz="2000" dirty="0"/>
              <a:t>El 60 % de las viviendas es de 2 niveles y el resto en casi partes iguales de uno y tres niveles. Eso nos da el indicador de las casas modificadas de su diseño original que puede afectar a la estructura original y aumentar su vulnerabilidad física.</a:t>
            </a:r>
          </a:p>
          <a:p>
            <a:pPr marL="0" indent="0" algn="just">
              <a:buNone/>
            </a:pPr>
            <a:r>
              <a:rPr lang="es-MX" sz="2000" dirty="0"/>
              <a:t>El 80% de las viviendas sufrió daños de los cuales el mismo porcentaje fue para Daño Total y el resto Daño Parcial.</a:t>
            </a:r>
          </a:p>
          <a:p>
            <a:pPr marL="0" indent="0" algn="just">
              <a:buNone/>
            </a:pPr>
            <a:r>
              <a:rPr lang="es-MX" sz="2000" dirty="0"/>
              <a:t>Se observo que el nivel de satisfacción de tener una guía con textos y dibujos que sirviera para conocer el grado de vulnerabilidad de sus viviendas era de medio a alto.</a:t>
            </a:r>
          </a:p>
          <a:p>
            <a:pPr marL="0" indent="0" algn="just">
              <a:buNone/>
            </a:pPr>
            <a:endParaRPr lang="es-MX" sz="2000" dirty="0"/>
          </a:p>
        </p:txBody>
      </p:sp>
    </p:spTree>
    <p:extLst>
      <p:ext uri="{BB962C8B-B14F-4D97-AF65-F5344CB8AC3E}">
        <p14:creationId xmlns:p14="http://schemas.microsoft.com/office/powerpoint/2010/main" val="157962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6828" y="681933"/>
            <a:ext cx="7837714" cy="5547224"/>
          </a:xfrm>
          <a:prstGeom prst="rect">
            <a:avLst/>
          </a:prstGeom>
        </p:spPr>
        <p:txBody>
          <a:bodyPr wrap="square">
            <a:spAutoFit/>
          </a:bodyPr>
          <a:lstStyle/>
          <a:p>
            <a:pPr algn="ctr">
              <a:lnSpc>
                <a:spcPct val="150000"/>
              </a:lnSpc>
              <a:spcAft>
                <a:spcPts val="0"/>
              </a:spcAft>
            </a:pPr>
            <a:r>
              <a:rPr lang="es-MX" sz="1400" dirty="0">
                <a:latin typeface="Arial" panose="020B0604020202020204" pitchFamily="34" charset="0"/>
                <a:ea typeface="Calibri" panose="020F0502020204030204" pitchFamily="34" charset="0"/>
                <a:cs typeface="Times New Roman" panose="02020603050405020304" pitchFamily="18" charset="0"/>
              </a:rPr>
              <a:t>SECRETARÍA DE PROTECCIÓN CIVIL</a:t>
            </a:r>
            <a:endParaRPr lang="es-MX" sz="14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s-MX" sz="1400" dirty="0">
                <a:latin typeface="Arial" panose="020B0604020202020204" pitchFamily="34" charset="0"/>
                <a:ea typeface="Calibri" panose="020F0502020204030204" pitchFamily="34" charset="0"/>
                <a:cs typeface="Times New Roman" panose="02020603050405020304" pitchFamily="18" charset="0"/>
              </a:rPr>
              <a:t>INSTITUTO PARA LA GESTIÓN INTEGRAL DE RIESGOS DE</a:t>
            </a:r>
            <a:endParaRPr lang="es-MX" sz="14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s-MX" sz="1400" dirty="0">
                <a:latin typeface="Arial" panose="020B0604020202020204" pitchFamily="34" charset="0"/>
                <a:ea typeface="Calibri" panose="020F0502020204030204" pitchFamily="34" charset="0"/>
                <a:cs typeface="Times New Roman" panose="02020603050405020304" pitchFamily="18" charset="0"/>
              </a:rPr>
              <a:t>DESASTRES DEL ESTADO DE CHIAPAS</a:t>
            </a:r>
            <a:endParaRPr lang="es-MX" sz="14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s-MX" sz="1400" dirty="0">
                <a:latin typeface="Arial" panose="020B0604020202020204" pitchFamily="34" charset="0"/>
                <a:ea typeface="Calibri" panose="020F0502020204030204" pitchFamily="34" charset="0"/>
                <a:cs typeface="Times New Roman" panose="02020603050405020304" pitchFamily="18" charset="0"/>
              </a:rPr>
              <a:t>ESCUELA NACIONAL DE PROTECCIÓN CIVIL CAMPUS CHIAPAS</a:t>
            </a:r>
            <a:endParaRPr lang="es-MX" sz="14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s-MX" sz="1400" dirty="0">
                <a:latin typeface="Arial" panose="020B0604020202020204" pitchFamily="34" charset="0"/>
                <a:ea typeface="Calibri" panose="020F0502020204030204" pitchFamily="34" charset="0"/>
                <a:cs typeface="Times New Roman" panose="02020603050405020304" pitchFamily="18" charset="0"/>
              </a:rPr>
              <a:t> </a:t>
            </a:r>
            <a:endParaRPr lang="es-MX" sz="1400" dirty="0">
              <a:latin typeface="Times New Roman" panose="02020603050405020304" pitchFamily="18" charset="0"/>
              <a:ea typeface="Calibri" panose="020F0502020204030204" pitchFamily="34" charset="0"/>
              <a:cs typeface="Times New Roman" panose="02020603050405020304" pitchFamily="18" charset="0"/>
            </a:endParaRPr>
          </a:p>
          <a:p>
            <a:pPr marL="457200" algn="ctr">
              <a:lnSpc>
                <a:spcPct val="150000"/>
              </a:lnSpc>
              <a:spcAft>
                <a:spcPts val="0"/>
              </a:spcAft>
            </a:pPr>
            <a:r>
              <a:rPr lang="es-MX" sz="1400" b="1" dirty="0">
                <a:latin typeface="Arial" panose="020B0604020202020204" pitchFamily="34" charset="0"/>
                <a:ea typeface="Calibri" panose="020F0502020204030204" pitchFamily="34" charset="0"/>
                <a:cs typeface="Times New Roman" panose="02020603050405020304" pitchFamily="18" charset="0"/>
              </a:rPr>
              <a:t>MAESTRÍA EN GESTIÓN INTEGRAL DE RIESGOS Y PROTECCIÓN CIVIL</a:t>
            </a:r>
            <a:endParaRPr lang="es-MX" sz="1400" dirty="0">
              <a:latin typeface="Times New Roman" panose="02020603050405020304" pitchFamily="18" charset="0"/>
              <a:ea typeface="Calibri" panose="020F0502020204030204" pitchFamily="34" charset="0"/>
              <a:cs typeface="Times New Roman" panose="02020603050405020304" pitchFamily="18" charset="0"/>
            </a:endParaRPr>
          </a:p>
          <a:p>
            <a:pPr marL="457200" algn="ctr">
              <a:lnSpc>
                <a:spcPct val="150000"/>
              </a:lnSpc>
              <a:spcAft>
                <a:spcPts val="0"/>
              </a:spcAft>
            </a:pPr>
            <a:r>
              <a:rPr lang="es-MX" sz="1400" b="1" dirty="0">
                <a:latin typeface="Arial" panose="020B0604020202020204" pitchFamily="34" charset="0"/>
                <a:ea typeface="Calibri" panose="020F0502020204030204" pitchFamily="34" charset="0"/>
                <a:cs typeface="Times New Roman" panose="02020603050405020304" pitchFamily="18" charset="0"/>
              </a:rPr>
              <a:t> </a:t>
            </a:r>
            <a:endParaRPr lang="es-MX" sz="1400" dirty="0">
              <a:latin typeface="Times New Roman" panose="02020603050405020304" pitchFamily="18" charset="0"/>
              <a:ea typeface="Calibri" panose="020F0502020204030204" pitchFamily="34" charset="0"/>
              <a:cs typeface="Times New Roman" panose="02020603050405020304" pitchFamily="18" charset="0"/>
            </a:endParaRPr>
          </a:p>
          <a:p>
            <a:pPr marL="457200" algn="ctr">
              <a:lnSpc>
                <a:spcPct val="150000"/>
              </a:lnSpc>
              <a:spcAft>
                <a:spcPts val="0"/>
              </a:spcAft>
            </a:pPr>
            <a:r>
              <a:rPr lang="es-MX" sz="1400" b="1" dirty="0">
                <a:latin typeface="Arial" panose="020B0604020202020204" pitchFamily="34" charset="0"/>
                <a:ea typeface="Calibri" panose="020F0502020204030204" pitchFamily="34" charset="0"/>
                <a:cs typeface="Times New Roman" panose="02020603050405020304" pitchFamily="18" charset="0"/>
              </a:rPr>
              <a:t>TESIS</a:t>
            </a:r>
            <a:endParaRPr lang="es-MX" sz="14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s-MX" sz="1400" dirty="0">
                <a:latin typeface="Arial" panose="020B0604020202020204" pitchFamily="34" charset="0"/>
                <a:ea typeface="Calibri" panose="020F0502020204030204" pitchFamily="34" charset="0"/>
                <a:cs typeface="Arial" panose="020B0604020202020204" pitchFamily="34" charset="0"/>
              </a:rPr>
              <a:t>Identificación de la vulnerabilidad, Post Sismo en las viviendas de interés social del fraccionamiento Zoque en Tuxtla Gutiérrez, Chiapas</a:t>
            </a:r>
            <a:endParaRPr lang="es-MX" sz="1400" dirty="0">
              <a:latin typeface="Arial" panose="020B0604020202020204" pitchFamily="34" charset="0"/>
              <a:ea typeface="Calibri" panose="020F0502020204030204" pitchFamily="34" charset="0"/>
              <a:cs typeface="Times New Roman" panose="02020603050405020304" pitchFamily="18" charset="0"/>
            </a:endParaRPr>
          </a:p>
          <a:p>
            <a:pPr marL="457200" algn="ctr">
              <a:lnSpc>
                <a:spcPct val="150000"/>
              </a:lnSpc>
              <a:spcAft>
                <a:spcPts val="0"/>
              </a:spcAft>
            </a:pPr>
            <a:r>
              <a:rPr lang="es-MX" sz="1400" dirty="0">
                <a:latin typeface="Arial" panose="020B0604020202020204" pitchFamily="34" charset="0"/>
                <a:ea typeface="Calibri" panose="020F0502020204030204" pitchFamily="34" charset="0"/>
                <a:cs typeface="Times New Roman" panose="02020603050405020304" pitchFamily="18" charset="0"/>
              </a:rPr>
              <a:t> </a:t>
            </a:r>
            <a:endParaRPr lang="es-MX" sz="14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s-ES_tradnl" sz="1400" b="1" dirty="0">
                <a:latin typeface="Arial" panose="020B0604020202020204" pitchFamily="34" charset="0"/>
                <a:ea typeface="Times New Roman" panose="02020603050405020304" pitchFamily="18" charset="0"/>
                <a:cs typeface="Times New Roman" panose="02020603050405020304" pitchFamily="18" charset="0"/>
              </a:rPr>
              <a:t>Humberto Coutiño Nazar</a:t>
            </a:r>
            <a:endParaRPr lang="es-MX" sz="1400" dirty="0">
              <a:latin typeface="Times New Roman" panose="02020603050405020304" pitchFamily="18" charset="0"/>
              <a:ea typeface="Calibri" panose="020F0502020204030204" pitchFamily="34" charset="0"/>
              <a:cs typeface="Times New Roman" panose="02020603050405020304" pitchFamily="18" charset="0"/>
            </a:endParaRPr>
          </a:p>
          <a:p>
            <a:pPr marL="457200" algn="ctr">
              <a:lnSpc>
                <a:spcPct val="150000"/>
              </a:lnSpc>
              <a:spcAft>
                <a:spcPts val="0"/>
              </a:spcAft>
            </a:pPr>
            <a:r>
              <a:rPr lang="es-MX" sz="1400" dirty="0">
                <a:latin typeface="Arial" panose="020B0604020202020204" pitchFamily="34" charset="0"/>
                <a:ea typeface="Calibri" panose="020F0502020204030204" pitchFamily="34" charset="0"/>
                <a:cs typeface="Times New Roman" panose="02020603050405020304" pitchFamily="18" charset="0"/>
              </a:rPr>
              <a:t> </a:t>
            </a:r>
            <a:endParaRPr lang="es-MX" sz="1400" dirty="0">
              <a:latin typeface="Times New Roman" panose="02020603050405020304" pitchFamily="18" charset="0"/>
              <a:ea typeface="Calibri" panose="020F0502020204030204" pitchFamily="34" charset="0"/>
              <a:cs typeface="Times New Roman" panose="02020603050405020304" pitchFamily="18" charset="0"/>
            </a:endParaRPr>
          </a:p>
          <a:p>
            <a:pPr marL="457200" algn="ctr">
              <a:lnSpc>
                <a:spcPct val="150000"/>
              </a:lnSpc>
              <a:spcAft>
                <a:spcPts val="0"/>
              </a:spcAft>
            </a:pPr>
            <a:r>
              <a:rPr lang="es-MX" sz="1400" dirty="0">
                <a:latin typeface="Arial" panose="020B0604020202020204" pitchFamily="34" charset="0"/>
                <a:ea typeface="Calibri" panose="020F0502020204030204" pitchFamily="34" charset="0"/>
                <a:cs typeface="Times New Roman" panose="02020603050405020304" pitchFamily="18" charset="0"/>
              </a:rPr>
              <a:t> </a:t>
            </a:r>
            <a:endParaRPr lang="es-MX" sz="1400" dirty="0">
              <a:latin typeface="Times New Roman" panose="02020603050405020304" pitchFamily="18" charset="0"/>
              <a:ea typeface="Calibri" panose="020F0502020204030204" pitchFamily="34" charset="0"/>
              <a:cs typeface="Times New Roman" panose="02020603050405020304" pitchFamily="18" charset="0"/>
            </a:endParaRPr>
          </a:p>
          <a:p>
            <a:pPr marL="457200" algn="ctr">
              <a:lnSpc>
                <a:spcPct val="150000"/>
              </a:lnSpc>
              <a:spcAft>
                <a:spcPts val="0"/>
              </a:spcAft>
            </a:pPr>
            <a:r>
              <a:rPr lang="es-MX" sz="1400" b="1" dirty="0">
                <a:latin typeface="Arial" panose="020B0604020202020204" pitchFamily="34" charset="0"/>
                <a:ea typeface="Calibri" panose="020F0502020204030204" pitchFamily="34" charset="0"/>
                <a:cs typeface="Times New Roman" panose="02020603050405020304" pitchFamily="18" charset="0"/>
              </a:rPr>
              <a:t>DIRECTOR</a:t>
            </a:r>
            <a:endParaRPr lang="es-MX" sz="1400" dirty="0">
              <a:latin typeface="Times New Roman" panose="02020603050405020304" pitchFamily="18" charset="0"/>
              <a:ea typeface="Calibri" panose="020F0502020204030204" pitchFamily="34" charset="0"/>
              <a:cs typeface="Times New Roman" panose="02020603050405020304" pitchFamily="18" charset="0"/>
            </a:endParaRPr>
          </a:p>
          <a:p>
            <a:pPr marL="457200" algn="ctr">
              <a:lnSpc>
                <a:spcPct val="150000"/>
              </a:lnSpc>
              <a:spcAft>
                <a:spcPts val="0"/>
              </a:spcAft>
            </a:pPr>
            <a:r>
              <a:rPr lang="es-MX" sz="1400" b="1" dirty="0">
                <a:latin typeface="Arial" panose="020B0604020202020204" pitchFamily="34" charset="0"/>
                <a:ea typeface="Calibri" panose="020F0502020204030204" pitchFamily="34" charset="0"/>
                <a:cs typeface="Times New Roman" panose="02020603050405020304" pitchFamily="18" charset="0"/>
              </a:rPr>
              <a:t>Dr. Raúl González Herrera</a:t>
            </a:r>
            <a:endParaRPr lang="es-MX" sz="1400" dirty="0">
              <a:latin typeface="Times New Roman" panose="02020603050405020304" pitchFamily="18" charset="0"/>
              <a:ea typeface="Calibri" panose="020F0502020204030204" pitchFamily="34" charset="0"/>
              <a:cs typeface="Times New Roman" panose="02020603050405020304" pitchFamily="18" charset="0"/>
            </a:endParaRPr>
          </a:p>
          <a:p>
            <a:pPr algn="r">
              <a:lnSpc>
                <a:spcPct val="150000"/>
              </a:lnSpc>
              <a:spcAft>
                <a:spcPts val="800"/>
              </a:spcAft>
            </a:pPr>
            <a:r>
              <a:rPr lang="es-MX" sz="1400" dirty="0">
                <a:latin typeface="Arial" panose="020B0604020202020204" pitchFamily="34" charset="0"/>
                <a:ea typeface="Calibri" panose="020F0502020204030204" pitchFamily="34" charset="0"/>
                <a:cs typeface="Times New Roman" panose="02020603050405020304" pitchFamily="18" charset="0"/>
              </a:rPr>
              <a:t>Ocozocoautla de Espinosa, Chiapas, 01 de Noviembre de 2019.</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Imagen 2" descr="Logo">
            <a:extLst>
              <a:ext uri="{FF2B5EF4-FFF2-40B4-BE49-F238E27FC236}">
                <a16:creationId xmlns:a16="http://schemas.microsoft.com/office/drawing/2014/main" xmlns="" id="{35D956E3-CDDD-4C77-81A7-BA4B5406595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53" t="15220" r="10611" b="14479"/>
          <a:stretch/>
        </p:blipFill>
        <p:spPr bwMode="auto">
          <a:xfrm>
            <a:off x="6668588" y="237528"/>
            <a:ext cx="1941569" cy="782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175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620000" cy="573859"/>
          </a:xfrm>
        </p:spPr>
        <p:txBody>
          <a:bodyPr/>
          <a:lstStyle/>
          <a:p>
            <a:r>
              <a:rPr lang="es-MX" sz="2800" dirty="0">
                <a:latin typeface="Bauhaus Md BT" panose="04030605020B02020C03" pitchFamily="82" charset="0"/>
              </a:rPr>
              <a:t>Principales Hallazgos de la Investigación</a:t>
            </a:r>
          </a:p>
        </p:txBody>
      </p:sp>
      <p:sp>
        <p:nvSpPr>
          <p:cNvPr id="7" name="Marcador de contenido 2">
            <a:extLst>
              <a:ext uri="{FF2B5EF4-FFF2-40B4-BE49-F238E27FC236}">
                <a16:creationId xmlns:a16="http://schemas.microsoft.com/office/drawing/2014/main" xmlns="" id="{1D5FF62B-3CBD-48E5-ACDF-10FAD54ADC7A}"/>
              </a:ext>
            </a:extLst>
          </p:cNvPr>
          <p:cNvSpPr>
            <a:spLocks noGrp="1"/>
          </p:cNvSpPr>
          <p:nvPr>
            <p:ph idx="1"/>
          </p:nvPr>
        </p:nvSpPr>
        <p:spPr>
          <a:xfrm>
            <a:off x="1066800" y="848497"/>
            <a:ext cx="7863016" cy="351981"/>
          </a:xfrm>
        </p:spPr>
        <p:txBody>
          <a:bodyPr>
            <a:noAutofit/>
          </a:bodyPr>
          <a:lstStyle/>
          <a:p>
            <a:pPr marL="0" indent="0" algn="just">
              <a:buNone/>
            </a:pPr>
            <a:r>
              <a:rPr lang="es-MX" sz="2000" dirty="0"/>
              <a:t>Guía de Revisión de la Vulnerabilidad Física de las Viviendas</a:t>
            </a:r>
          </a:p>
        </p:txBody>
      </p:sp>
      <p:pic>
        <p:nvPicPr>
          <p:cNvPr id="4" name="Imagen 3">
            <a:extLst>
              <a:ext uri="{FF2B5EF4-FFF2-40B4-BE49-F238E27FC236}">
                <a16:creationId xmlns:a16="http://schemas.microsoft.com/office/drawing/2014/main" xmlns="" id="{B7EB3170-3BA5-4EE0-8291-410B756A8C77}"/>
              </a:ext>
            </a:extLst>
          </p:cNvPr>
          <p:cNvPicPr/>
          <p:nvPr/>
        </p:nvPicPr>
        <p:blipFill rotWithShape="1">
          <a:blip r:embed="rId2" cstate="print">
            <a:extLst>
              <a:ext uri="{28A0092B-C50C-407E-A947-70E740481C1C}">
                <a14:useLocalDpi xmlns:a14="http://schemas.microsoft.com/office/drawing/2010/main" val="0"/>
              </a:ext>
            </a:extLst>
          </a:blip>
          <a:srcRect/>
          <a:stretch/>
        </p:blipFill>
        <p:spPr bwMode="auto">
          <a:xfrm>
            <a:off x="457200" y="1422356"/>
            <a:ext cx="8520545" cy="43826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54471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A315E327-FAFD-43D7-86B6-223810D05133}"/>
              </a:ext>
            </a:extLst>
          </p:cNvPr>
          <p:cNvPicPr/>
          <p:nvPr/>
        </p:nvPicPr>
        <p:blipFill rotWithShape="1">
          <a:blip r:embed="rId2">
            <a:extLst>
              <a:ext uri="{28A0092B-C50C-407E-A947-70E740481C1C}">
                <a14:useLocalDpi xmlns:a14="http://schemas.microsoft.com/office/drawing/2010/main" val="0"/>
              </a:ext>
            </a:extLst>
          </a:blip>
          <a:srcRect l="1004" t="19471" r="72349" b="12055"/>
          <a:stretch/>
        </p:blipFill>
        <p:spPr bwMode="auto">
          <a:xfrm>
            <a:off x="2226627" y="38418"/>
            <a:ext cx="4690745" cy="67811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7362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0A4201B9-AD40-4EA8-B020-C3ADBA93BFC6}"/>
              </a:ext>
            </a:extLst>
          </p:cNvPr>
          <p:cNvPicPr/>
          <p:nvPr/>
        </p:nvPicPr>
        <p:blipFill rotWithShape="1">
          <a:blip r:embed="rId2">
            <a:extLst>
              <a:ext uri="{28A0092B-C50C-407E-A947-70E740481C1C}">
                <a14:useLocalDpi xmlns:a14="http://schemas.microsoft.com/office/drawing/2010/main" val="0"/>
              </a:ext>
            </a:extLst>
          </a:blip>
          <a:srcRect l="1095" t="19688" r="72440" b="8443"/>
          <a:stretch/>
        </p:blipFill>
        <p:spPr bwMode="auto">
          <a:xfrm>
            <a:off x="2259647" y="0"/>
            <a:ext cx="4598353" cy="69611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73001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069BC3B0-E8F7-46B5-9950-7765859DF296}"/>
              </a:ext>
            </a:extLst>
          </p:cNvPr>
          <p:cNvPicPr/>
          <p:nvPr/>
        </p:nvPicPr>
        <p:blipFill rotWithShape="1">
          <a:blip r:embed="rId2">
            <a:extLst>
              <a:ext uri="{28A0092B-C50C-407E-A947-70E740481C1C}">
                <a14:useLocalDpi xmlns:a14="http://schemas.microsoft.com/office/drawing/2010/main" val="0"/>
              </a:ext>
            </a:extLst>
          </a:blip>
          <a:srcRect l="1187" t="19964" r="70797" b="8287"/>
          <a:stretch/>
        </p:blipFill>
        <p:spPr bwMode="auto">
          <a:xfrm>
            <a:off x="2507673" y="-1"/>
            <a:ext cx="4294910" cy="68580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7790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72C7CE79-801C-4532-8D9B-FB51E4ADB3FC}"/>
              </a:ext>
            </a:extLst>
          </p:cNvPr>
          <p:cNvPicPr/>
          <p:nvPr/>
        </p:nvPicPr>
        <p:blipFill rotWithShape="1">
          <a:blip r:embed="rId2" cstate="print">
            <a:extLst>
              <a:ext uri="{28A0092B-C50C-407E-A947-70E740481C1C}">
                <a14:useLocalDpi xmlns:a14="http://schemas.microsoft.com/office/drawing/2010/main" val="0"/>
              </a:ext>
            </a:extLst>
          </a:blip>
          <a:srcRect/>
          <a:stretch/>
        </p:blipFill>
        <p:spPr bwMode="auto">
          <a:xfrm>
            <a:off x="1903758" y="518491"/>
            <a:ext cx="6519805" cy="58210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42376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39256" y="371620"/>
            <a:ext cx="7620000" cy="573859"/>
          </a:xfrm>
        </p:spPr>
        <p:txBody>
          <a:bodyPr>
            <a:normAutofit fontScale="90000"/>
          </a:bodyPr>
          <a:lstStyle/>
          <a:p>
            <a:r>
              <a:rPr lang="es-MX" sz="2800" dirty="0">
                <a:latin typeface="Bauhaus Md BT" panose="04030605020B02020C03" pitchFamily="82" charset="0"/>
              </a:rPr>
              <a:t>Conclusiones Generales para cumplir con los objetivos</a:t>
            </a:r>
          </a:p>
        </p:txBody>
      </p:sp>
      <p:sp>
        <p:nvSpPr>
          <p:cNvPr id="5" name="Marcador de contenido 2">
            <a:extLst>
              <a:ext uri="{FF2B5EF4-FFF2-40B4-BE49-F238E27FC236}">
                <a16:creationId xmlns:a16="http://schemas.microsoft.com/office/drawing/2014/main" xmlns="" id="{BEF5687A-3D15-4046-ABBD-9404BBD83471}"/>
              </a:ext>
            </a:extLst>
          </p:cNvPr>
          <p:cNvSpPr>
            <a:spLocks noGrp="1"/>
          </p:cNvSpPr>
          <p:nvPr>
            <p:ph idx="1"/>
          </p:nvPr>
        </p:nvSpPr>
        <p:spPr>
          <a:xfrm>
            <a:off x="1017748" y="1177636"/>
            <a:ext cx="7863016" cy="4062191"/>
          </a:xfrm>
        </p:spPr>
        <p:txBody>
          <a:bodyPr>
            <a:noAutofit/>
          </a:bodyPr>
          <a:lstStyle/>
          <a:p>
            <a:pPr algn="just">
              <a:buFont typeface="Wingdings" panose="05000000000000000000" pitchFamily="2" charset="2"/>
              <a:buChar char="ü"/>
            </a:pPr>
            <a:r>
              <a:rPr lang="es-MX" sz="2000" dirty="0"/>
              <a:t>El principal objetivo de la investigación se logro al poder obtener una guía de revisión rápida de la vulnerabilidad post sismo para personas que no tengan conocimientos en construcción basada en distintos trabajos que si bien iban dirigidos a especialistas y a distintos tipos de edificios esta guía se diseño en base a un lenguaje coloquial que pudiese comprenderse de manera fácil y que su llenado fuera de manera sencilla de realizar.</a:t>
            </a:r>
          </a:p>
          <a:p>
            <a:pPr algn="just">
              <a:buFont typeface="Wingdings" panose="05000000000000000000" pitchFamily="2" charset="2"/>
              <a:buChar char="ü"/>
            </a:pPr>
            <a:r>
              <a:rPr lang="es-MX" sz="2000" dirty="0"/>
              <a:t>Al identificar esta información puede recopilarse de manera puntual en el comité de emergencia de la colonia a modo que pueda subirse a la plataforma de la Secretaria de Protección Civil del Estado de Chiapas.</a:t>
            </a:r>
          </a:p>
        </p:txBody>
      </p:sp>
    </p:spTree>
    <p:extLst>
      <p:ext uri="{BB962C8B-B14F-4D97-AF65-F5344CB8AC3E}">
        <p14:creationId xmlns:p14="http://schemas.microsoft.com/office/powerpoint/2010/main" val="1335982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5237" y="316202"/>
            <a:ext cx="7620000" cy="573859"/>
          </a:xfrm>
        </p:spPr>
        <p:txBody>
          <a:bodyPr>
            <a:normAutofit fontScale="90000"/>
          </a:bodyPr>
          <a:lstStyle/>
          <a:p>
            <a:r>
              <a:rPr lang="es-MX" sz="2800" dirty="0">
                <a:latin typeface="Bauhaus Md BT" panose="04030605020B02020C03" pitchFamily="82" charset="0"/>
              </a:rPr>
              <a:t>Conclusiones Generales Comprobación de la Hipótesis</a:t>
            </a:r>
          </a:p>
        </p:txBody>
      </p:sp>
      <p:sp>
        <p:nvSpPr>
          <p:cNvPr id="5" name="Marcador de contenido 2">
            <a:extLst>
              <a:ext uri="{FF2B5EF4-FFF2-40B4-BE49-F238E27FC236}">
                <a16:creationId xmlns:a16="http://schemas.microsoft.com/office/drawing/2014/main" xmlns="" id="{BEF5687A-3D15-4046-ABBD-9404BBD83471}"/>
              </a:ext>
            </a:extLst>
          </p:cNvPr>
          <p:cNvSpPr>
            <a:spLocks noGrp="1"/>
          </p:cNvSpPr>
          <p:nvPr>
            <p:ph idx="1"/>
          </p:nvPr>
        </p:nvSpPr>
        <p:spPr>
          <a:xfrm>
            <a:off x="1025237" y="1382646"/>
            <a:ext cx="7863016" cy="4092708"/>
          </a:xfrm>
        </p:spPr>
        <p:txBody>
          <a:bodyPr>
            <a:noAutofit/>
          </a:bodyPr>
          <a:lstStyle/>
          <a:p>
            <a:pPr algn="just">
              <a:buFont typeface="Arial" panose="020B0604020202020204" pitchFamily="34" charset="0"/>
              <a:buChar char="•"/>
            </a:pPr>
            <a:r>
              <a:rPr lang="es-ES" sz="2000" dirty="0">
                <a:ea typeface="Calibri" panose="020F0502020204030204" pitchFamily="34" charset="0"/>
                <a:cs typeface="Times New Roman" panose="02020603050405020304" pitchFamily="18" charset="0"/>
              </a:rPr>
              <a:t>Con el fin de Reducir el riesgo de los habitantes del fraccionamiento Zoque al no conocer el grado de vulnerabilidad de sus viviendas y puedan estos tomar acciones adecuadas en lo que arriban las instituciones encargadas y especialistas en materia de protección civil, por lo tanto esta tesis ayudada a que ellos mismos la identifiquen en sus viviendas y a generar información e indicadores que puedan ser utilizados en la identificación del nivel de vulnerabilidad de la zona por parte de Protección Civil, de esta manera se logra la participación de la población civil y coadyuba en la resiliencia de la comunidad y a eficientar los recursos humanos y materiales que muchas veces son rebasados en los desastres.</a:t>
            </a:r>
            <a:endParaRPr lang="es-MX" sz="2000" dirty="0"/>
          </a:p>
        </p:txBody>
      </p:sp>
    </p:spTree>
    <p:extLst>
      <p:ext uri="{BB962C8B-B14F-4D97-AF65-F5344CB8AC3E}">
        <p14:creationId xmlns:p14="http://schemas.microsoft.com/office/powerpoint/2010/main" val="2931203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3729" y="764414"/>
            <a:ext cx="7620000" cy="573859"/>
          </a:xfrm>
        </p:spPr>
        <p:txBody>
          <a:bodyPr>
            <a:normAutofit fontScale="90000"/>
          </a:bodyPr>
          <a:lstStyle/>
          <a:p>
            <a:r>
              <a:rPr lang="es-MX" sz="2800" dirty="0">
                <a:latin typeface="Bauhaus Md BT" panose="04030605020B02020C03" pitchFamily="82" charset="0"/>
              </a:rPr>
              <a:t>Recomendaciones y Propuesta de mejora </a:t>
            </a:r>
            <a:br>
              <a:rPr lang="es-MX" sz="2800" dirty="0">
                <a:latin typeface="Bauhaus Md BT" panose="04030605020B02020C03" pitchFamily="82" charset="0"/>
              </a:rPr>
            </a:br>
            <a:r>
              <a:rPr lang="es-MX" sz="2800" dirty="0">
                <a:latin typeface="Bauhaus Md BT" panose="04030605020B02020C03" pitchFamily="82" charset="0"/>
              </a:rPr>
              <a:t>en Protección Civil</a:t>
            </a:r>
          </a:p>
        </p:txBody>
      </p:sp>
      <p:sp>
        <p:nvSpPr>
          <p:cNvPr id="5" name="Marcador de contenido 2">
            <a:extLst>
              <a:ext uri="{FF2B5EF4-FFF2-40B4-BE49-F238E27FC236}">
                <a16:creationId xmlns:a16="http://schemas.microsoft.com/office/drawing/2014/main" xmlns="" id="{BEF5687A-3D15-4046-ABBD-9404BBD83471}"/>
              </a:ext>
            </a:extLst>
          </p:cNvPr>
          <p:cNvSpPr>
            <a:spLocks noGrp="1"/>
          </p:cNvSpPr>
          <p:nvPr>
            <p:ph idx="1"/>
          </p:nvPr>
        </p:nvSpPr>
        <p:spPr>
          <a:xfrm>
            <a:off x="782221" y="2044856"/>
            <a:ext cx="7863016" cy="3275290"/>
          </a:xfrm>
        </p:spPr>
        <p:txBody>
          <a:bodyPr>
            <a:noAutofit/>
          </a:bodyPr>
          <a:lstStyle/>
          <a:p>
            <a:pPr algn="just">
              <a:buFont typeface="Arial" panose="020B0604020202020204" pitchFamily="34" charset="0"/>
              <a:buChar char="•"/>
            </a:pPr>
            <a:r>
              <a:rPr lang="es-ES" sz="2000" dirty="0">
                <a:ea typeface="Calibri" panose="020F0502020204030204" pitchFamily="34" charset="0"/>
                <a:cs typeface="Times New Roman" panose="02020603050405020304" pitchFamily="18" charset="0"/>
              </a:rPr>
              <a:t>Presentación de la presente Guía a la Secretaria de Protección Civil para su revisión y después de esta poder ser difundidas a través de los mas de 7,000 comités de emergencias y sirva de apoyo para la identificación de Vulnerabilidad Física de viviendas de Interés Social y coadyubar a la resiliencia de las comunidades en Chiapas al poder tener un instrumento que sirva a estas en caso de desastre por sismo.</a:t>
            </a:r>
            <a:endParaRPr lang="es-MX" sz="2000" dirty="0"/>
          </a:p>
        </p:txBody>
      </p:sp>
    </p:spTree>
    <p:extLst>
      <p:ext uri="{BB962C8B-B14F-4D97-AF65-F5344CB8AC3E}">
        <p14:creationId xmlns:p14="http://schemas.microsoft.com/office/powerpoint/2010/main" val="3560684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15017" y="1502075"/>
            <a:ext cx="2804983" cy="433816"/>
          </a:xfrm>
        </p:spPr>
        <p:txBody>
          <a:bodyPr>
            <a:normAutofit fontScale="90000"/>
          </a:bodyPr>
          <a:lstStyle/>
          <a:p>
            <a:r>
              <a:rPr lang="es-MX" sz="5400" dirty="0"/>
              <a:t>¡Gracias!</a:t>
            </a:r>
          </a:p>
        </p:txBody>
      </p:sp>
    </p:spTree>
    <p:extLst>
      <p:ext uri="{BB962C8B-B14F-4D97-AF65-F5344CB8AC3E}">
        <p14:creationId xmlns:p14="http://schemas.microsoft.com/office/powerpoint/2010/main" val="2277693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xmlns="" id="{62C981E4-AD37-4D03-B11E-2F34E850988B}"/>
              </a:ext>
            </a:extLst>
          </p:cNvPr>
          <p:cNvSpPr txBox="1"/>
          <p:nvPr/>
        </p:nvSpPr>
        <p:spPr>
          <a:xfrm>
            <a:off x="1065969" y="189226"/>
            <a:ext cx="6336704" cy="646331"/>
          </a:xfrm>
          <a:prstGeom prst="rect">
            <a:avLst/>
          </a:prstGeom>
        </p:spPr>
        <p:txBody>
          <a:bodyPr wrap="square" rtlCol="0">
            <a:spAutoFit/>
          </a:bodyPr>
          <a:lstStyle/>
          <a:p>
            <a:pPr algn="ctr"/>
            <a:r>
              <a:rPr lang="es-MX" sz="3600" b="1" dirty="0">
                <a:latin typeface="Bauhaus Lt BT" panose="04030405020B02020C03" pitchFamily="82" charset="0"/>
              </a:rPr>
              <a:t>Líneas de Investigación</a:t>
            </a:r>
          </a:p>
        </p:txBody>
      </p:sp>
      <p:sp>
        <p:nvSpPr>
          <p:cNvPr id="15" name="CuadroTexto 14">
            <a:extLst>
              <a:ext uri="{FF2B5EF4-FFF2-40B4-BE49-F238E27FC236}">
                <a16:creationId xmlns:a16="http://schemas.microsoft.com/office/drawing/2014/main" xmlns="" id="{6A4DF417-9289-4781-8555-374A415EBE98}"/>
              </a:ext>
            </a:extLst>
          </p:cNvPr>
          <p:cNvSpPr txBox="1"/>
          <p:nvPr/>
        </p:nvSpPr>
        <p:spPr>
          <a:xfrm>
            <a:off x="899592" y="947375"/>
            <a:ext cx="7848872" cy="646331"/>
          </a:xfrm>
          <a:prstGeom prst="rect">
            <a:avLst/>
          </a:prstGeom>
          <a:noFill/>
        </p:spPr>
        <p:txBody>
          <a:bodyPr wrap="square" rtlCol="0">
            <a:spAutoFit/>
          </a:bodyPr>
          <a:lstStyle/>
          <a:p>
            <a:r>
              <a:rPr lang="es-MX" b="1" dirty="0"/>
              <a:t>Eje Temático: La identificación de vulnerabilidad de las viviendas de interés social Post sismo.</a:t>
            </a:r>
          </a:p>
        </p:txBody>
      </p:sp>
      <p:sp>
        <p:nvSpPr>
          <p:cNvPr id="16" name="CuadroTexto 15">
            <a:extLst>
              <a:ext uri="{FF2B5EF4-FFF2-40B4-BE49-F238E27FC236}">
                <a16:creationId xmlns:a16="http://schemas.microsoft.com/office/drawing/2014/main" xmlns="" id="{A4265E4D-DBE5-45A6-89BC-239D7C668861}"/>
              </a:ext>
            </a:extLst>
          </p:cNvPr>
          <p:cNvSpPr txBox="1"/>
          <p:nvPr/>
        </p:nvSpPr>
        <p:spPr>
          <a:xfrm>
            <a:off x="755576" y="1705524"/>
            <a:ext cx="7992888" cy="2031325"/>
          </a:xfrm>
          <a:prstGeom prst="rect">
            <a:avLst/>
          </a:prstGeom>
          <a:noFill/>
        </p:spPr>
        <p:txBody>
          <a:bodyPr wrap="square" rtlCol="0">
            <a:spAutoFit/>
          </a:bodyPr>
          <a:lstStyle/>
          <a:p>
            <a:r>
              <a:rPr lang="es-MX" b="1" dirty="0"/>
              <a:t>Concepción:</a:t>
            </a:r>
          </a:p>
          <a:p>
            <a:r>
              <a:rPr lang="es-MX" dirty="0"/>
              <a:t>Esta investigación es una aportación a la Protección Civil del Estado de Chiapas y se pretende plantearla como una propuesta de fortalecimiento a la evaluación de daños durante las primeras horas después de ocurrido un desastre por sismo, desde el punto de vista de la vulnerabilidad hacia el sector de viviendas de interés social.</a:t>
            </a:r>
            <a:endParaRPr lang="es-MX" b="1" dirty="0"/>
          </a:p>
          <a:p>
            <a:endParaRPr lang="es-MX" dirty="0"/>
          </a:p>
        </p:txBody>
      </p:sp>
      <p:sp>
        <p:nvSpPr>
          <p:cNvPr id="17" name="CuadroTexto 16">
            <a:extLst>
              <a:ext uri="{FF2B5EF4-FFF2-40B4-BE49-F238E27FC236}">
                <a16:creationId xmlns:a16="http://schemas.microsoft.com/office/drawing/2014/main" xmlns="" id="{ADE62A8B-5DF4-4255-9B01-19D9E65563C3}"/>
              </a:ext>
            </a:extLst>
          </p:cNvPr>
          <p:cNvSpPr txBox="1"/>
          <p:nvPr/>
        </p:nvSpPr>
        <p:spPr>
          <a:xfrm>
            <a:off x="755576" y="3439398"/>
            <a:ext cx="7848872" cy="3139321"/>
          </a:xfrm>
          <a:prstGeom prst="rect">
            <a:avLst/>
          </a:prstGeom>
          <a:noFill/>
        </p:spPr>
        <p:txBody>
          <a:bodyPr wrap="square" rtlCol="0">
            <a:spAutoFit/>
          </a:bodyPr>
          <a:lstStyle/>
          <a:p>
            <a:pPr marL="285750" indent="-285750">
              <a:buFont typeface="Wingdings" panose="05000000000000000000" pitchFamily="2" charset="2"/>
              <a:buChar char="ü"/>
            </a:pPr>
            <a:r>
              <a:rPr lang="es-MX" b="1" dirty="0"/>
              <a:t>Las líneas de investigación son: </a:t>
            </a:r>
          </a:p>
          <a:p>
            <a:pPr marL="285750" indent="-285750">
              <a:buFont typeface="Wingdings" panose="05000000000000000000" pitchFamily="2" charset="2"/>
              <a:buChar char="ü"/>
            </a:pPr>
            <a:r>
              <a:rPr lang="es-MX" b="1" dirty="0"/>
              <a:t>Prevención del riesgo y desastres</a:t>
            </a:r>
          </a:p>
          <a:p>
            <a:pPr marL="285750" indent="-285750">
              <a:buFont typeface="Wingdings" panose="05000000000000000000" pitchFamily="2" charset="2"/>
              <a:buChar char="ü"/>
            </a:pPr>
            <a:r>
              <a:rPr lang="es-MX" b="1" dirty="0"/>
              <a:t>Gestión del riesgo</a:t>
            </a:r>
          </a:p>
          <a:p>
            <a:pPr marL="285750" indent="-285750">
              <a:buFont typeface="Wingdings" panose="05000000000000000000" pitchFamily="2" charset="2"/>
              <a:buChar char="ü"/>
            </a:pPr>
            <a:r>
              <a:rPr lang="es-MX" b="1" dirty="0"/>
              <a:t>Identificación de la Vulnerabilidad de viviendas de interés social Post Sismo Registro: </a:t>
            </a:r>
            <a:r>
              <a:rPr lang="es-MX" dirty="0"/>
              <a:t>Esta investigación es para la titulación para obtener el grado de Maestro en Gestión Integral de Riesgo y Protección Civil de la ENAPROC Campus Chiapas y esta registrada bajo el nombre: Identificación de la vulnerabilidad, Post Sismo en las viviendas de interés social del fraccionamiento Zoque en Tuxtla Gutiérrez, Chiapas</a:t>
            </a:r>
          </a:p>
          <a:p>
            <a:r>
              <a:rPr lang="es-MX" b="1" dirty="0"/>
              <a:t>Personal Adscrito: </a:t>
            </a:r>
            <a:r>
              <a:rPr lang="es-MX" dirty="0"/>
              <a:t>Se hizo la oferta de Dirigir este investigación y acepto de manera amable el Dr. Raúl González Herrera. </a:t>
            </a:r>
          </a:p>
        </p:txBody>
      </p:sp>
    </p:spTree>
    <p:extLst>
      <p:ext uri="{BB962C8B-B14F-4D97-AF65-F5344CB8AC3E}">
        <p14:creationId xmlns:p14="http://schemas.microsoft.com/office/powerpoint/2010/main" val="1868813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620000" cy="507957"/>
          </a:xfrm>
        </p:spPr>
        <p:txBody>
          <a:bodyPr>
            <a:noAutofit/>
          </a:bodyPr>
          <a:lstStyle/>
          <a:p>
            <a:r>
              <a:rPr lang="es-MX" sz="2800" dirty="0">
                <a:latin typeface="Bauhaus Md BT" panose="04030605020B02020C03" pitchFamily="82" charset="0"/>
              </a:rPr>
              <a:t>Introducción - Antecedentes</a:t>
            </a:r>
          </a:p>
        </p:txBody>
      </p:sp>
      <p:sp>
        <p:nvSpPr>
          <p:cNvPr id="3" name="Marcador de contenido 2"/>
          <p:cNvSpPr>
            <a:spLocks noGrp="1"/>
          </p:cNvSpPr>
          <p:nvPr>
            <p:ph idx="1"/>
          </p:nvPr>
        </p:nvSpPr>
        <p:spPr>
          <a:xfrm>
            <a:off x="752478" y="944562"/>
            <a:ext cx="5465804" cy="3355589"/>
          </a:xfrm>
        </p:spPr>
        <p:txBody>
          <a:bodyPr>
            <a:normAutofit/>
          </a:bodyPr>
          <a:lstStyle/>
          <a:p>
            <a:pPr algn="just"/>
            <a:r>
              <a:rPr lang="es-MX" sz="1800" dirty="0"/>
              <a:t>Analizando mi realidad con base a mi entorno, y a mi labor como profesionista y dictaminador de riesgos y tomando como base lo experimentado en el sismo del 7 de septiembre del 2017 en el cual se me solicitaba una herramienta o documento que pudiera servir para como herramienta de evaluación de daños y los que conocía eran dirigidos a personas con una especialización para poder llevar a cabo tal tarea y no para la ciudadanía en general, hizo complicada la tarea de evaluación de la vulnerabilidad ante la demanda de la sociedad.</a:t>
            </a:r>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r="-2440"/>
          <a:stretch/>
        </p:blipFill>
        <p:spPr>
          <a:xfrm>
            <a:off x="6377674" y="985881"/>
            <a:ext cx="2322213" cy="3152303"/>
          </a:xfrm>
          <a:prstGeom prst="rect">
            <a:avLst/>
          </a:prstGeom>
        </p:spPr>
      </p:pic>
      <p:sp>
        <p:nvSpPr>
          <p:cNvPr id="5" name="CuadroTexto 4"/>
          <p:cNvSpPr txBox="1"/>
          <p:nvPr/>
        </p:nvSpPr>
        <p:spPr>
          <a:xfrm>
            <a:off x="617838" y="4300151"/>
            <a:ext cx="7536764" cy="1754326"/>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s-MX" dirty="0"/>
              <a:t>Analizada la realidad surge como objeto de estudio aquellas personas que después de un evento como el mencionado mientras llega la ayuda especializada puedan identificar los efectos en el estado físico de sus viviendas evaluar el nivel de vulnerabilidad que presentan y el riesgo que estas puedan significar si regresan a habitarlas en ese momento y cuando se presente las replicas- </a:t>
            </a:r>
          </a:p>
        </p:txBody>
      </p:sp>
    </p:spTree>
    <p:extLst>
      <p:ext uri="{BB962C8B-B14F-4D97-AF65-F5344CB8AC3E}">
        <p14:creationId xmlns:p14="http://schemas.microsoft.com/office/powerpoint/2010/main" val="769382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620000" cy="573859"/>
          </a:xfrm>
        </p:spPr>
        <p:txBody>
          <a:bodyPr>
            <a:noAutofit/>
          </a:bodyPr>
          <a:lstStyle/>
          <a:p>
            <a:r>
              <a:rPr lang="es-MX" sz="2800" dirty="0">
                <a:latin typeface="Bauhaus Md BT" panose="04030605020B02020C03" pitchFamily="82" charset="0"/>
              </a:rPr>
              <a:t>Planteamiento</a:t>
            </a:r>
            <a:r>
              <a:rPr lang="es-MX" sz="3200" dirty="0">
                <a:latin typeface="Bauhaus Md BT" panose="04030605020B02020C03" pitchFamily="82" charset="0"/>
              </a:rPr>
              <a:t> del Problema</a:t>
            </a:r>
          </a:p>
        </p:txBody>
      </p:sp>
      <p:sp>
        <p:nvSpPr>
          <p:cNvPr id="3" name="Marcador de contenido 2"/>
          <p:cNvSpPr>
            <a:spLocks noGrp="1"/>
          </p:cNvSpPr>
          <p:nvPr>
            <p:ph idx="1"/>
          </p:nvPr>
        </p:nvSpPr>
        <p:spPr>
          <a:xfrm>
            <a:off x="821724" y="848497"/>
            <a:ext cx="7863016" cy="3155092"/>
          </a:xfrm>
        </p:spPr>
        <p:txBody>
          <a:bodyPr>
            <a:normAutofit/>
          </a:bodyPr>
          <a:lstStyle/>
          <a:p>
            <a:r>
              <a:rPr lang="es-MX" sz="2000" dirty="0"/>
              <a:t>¿Cuál es el beneficio social al identificar </a:t>
            </a:r>
            <a:r>
              <a:rPr lang="es-MX" sz="2000" dirty="0">
                <a:solidFill>
                  <a:prstClr val="black"/>
                </a:solidFill>
              </a:rPr>
              <a:t>de manera rápida</a:t>
            </a:r>
            <a:r>
              <a:rPr lang="es-MX" sz="2000" dirty="0"/>
              <a:t> el nivel de Vulnerabilidad después de un sismo en las viviendas de interés social, del Fraccionamiento Zoque por parte de sus habitantes, en el municipio de Tuxtla Gutiérrez, Chiapas?</a:t>
            </a:r>
          </a:p>
          <a:p>
            <a:endParaRPr lang="es-MX"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7058" y="3061012"/>
            <a:ext cx="4409115" cy="3306837"/>
          </a:xfrm>
          <a:prstGeom prst="rect">
            <a:avLst/>
          </a:prstGeom>
        </p:spPr>
      </p:pic>
      <p:sp>
        <p:nvSpPr>
          <p:cNvPr id="7" name="CuadroTexto 6"/>
          <p:cNvSpPr txBox="1"/>
          <p:nvPr/>
        </p:nvSpPr>
        <p:spPr>
          <a:xfrm>
            <a:off x="4753232" y="6367849"/>
            <a:ext cx="2117125" cy="215444"/>
          </a:xfrm>
          <a:prstGeom prst="rect">
            <a:avLst/>
          </a:prstGeom>
          <a:noFill/>
        </p:spPr>
        <p:txBody>
          <a:bodyPr wrap="square" rtlCol="0">
            <a:spAutoFit/>
          </a:bodyPr>
          <a:lstStyle/>
          <a:p>
            <a:r>
              <a:rPr lang="es-MX" sz="800" dirty="0">
                <a:latin typeface="Arial" panose="020B0604020202020204" pitchFamily="34" charset="0"/>
                <a:cs typeface="Arial" panose="020B0604020202020204" pitchFamily="34" charset="0"/>
              </a:rPr>
              <a:t>Fuente: Facebook.</a:t>
            </a:r>
          </a:p>
        </p:txBody>
      </p:sp>
    </p:spTree>
    <p:extLst>
      <p:ext uri="{BB962C8B-B14F-4D97-AF65-F5344CB8AC3E}">
        <p14:creationId xmlns:p14="http://schemas.microsoft.com/office/powerpoint/2010/main" val="816707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9427" y="473978"/>
            <a:ext cx="7620000" cy="986126"/>
          </a:xfrm>
        </p:spPr>
        <p:txBody>
          <a:bodyPr>
            <a:normAutofit fontScale="90000"/>
          </a:bodyPr>
          <a:lstStyle/>
          <a:p>
            <a:pPr algn="just"/>
            <a:r>
              <a:rPr lang="es-MX" sz="1800" dirty="0"/>
              <a:t>Los formatos oficiales son diseñados para personas especializadas en </a:t>
            </a:r>
            <a:r>
              <a:rPr lang="es-MX" sz="1800" dirty="0" err="1"/>
              <a:t>ell</a:t>
            </a:r>
            <a:r>
              <a:rPr lang="es-MX" sz="1800" dirty="0"/>
              <a:t> tema de evaluación estructural y por las características de los desastres por sismo estos rebasan muchas veces la infraestructura humana y material de las dependencias para poder realizar una evaluación rápida de la vulnerabilidad de los inmuebles en una comunidad.</a:t>
            </a:r>
          </a:p>
        </p:txBody>
      </p:sp>
      <p:sp>
        <p:nvSpPr>
          <p:cNvPr id="4" name="Título 1"/>
          <p:cNvSpPr txBox="1">
            <a:spLocks/>
          </p:cNvSpPr>
          <p:nvPr/>
        </p:nvSpPr>
        <p:spPr>
          <a:xfrm>
            <a:off x="3960387" y="6007999"/>
            <a:ext cx="2183027" cy="31303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s-MX" sz="2000" dirty="0"/>
              <a:t>Cenapred Nivel 02.-</a:t>
            </a:r>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34835" y="2018539"/>
            <a:ext cx="2979966" cy="3931992"/>
          </a:xfrm>
          <a:prstGeom prst="rect">
            <a:avLst/>
          </a:prstGeom>
        </p:spPr>
      </p:pic>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00010" y="2018539"/>
            <a:ext cx="3008566" cy="3989460"/>
          </a:xfrm>
          <a:prstGeom prst="rect">
            <a:avLst/>
          </a:prstGeom>
        </p:spPr>
      </p:pic>
      <p:sp>
        <p:nvSpPr>
          <p:cNvPr id="7" name="Título 1">
            <a:extLst>
              <a:ext uri="{FF2B5EF4-FFF2-40B4-BE49-F238E27FC236}">
                <a16:creationId xmlns:a16="http://schemas.microsoft.com/office/drawing/2014/main" xmlns="" id="{0DD063ED-08A8-4F95-A776-C62569F3A2A6}"/>
              </a:ext>
            </a:extLst>
          </p:cNvPr>
          <p:cNvSpPr txBox="1">
            <a:spLocks/>
          </p:cNvSpPr>
          <p:nvPr/>
        </p:nvSpPr>
        <p:spPr>
          <a:xfrm>
            <a:off x="619427" y="1517572"/>
            <a:ext cx="7620000" cy="433816"/>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800" dirty="0">
                <a:latin typeface="Bauhaus Md BT" panose="04030605020B02020C03" pitchFamily="82" charset="0"/>
              </a:rPr>
              <a:t>Ejemplos de Evaluaciones de Daños</a:t>
            </a:r>
          </a:p>
        </p:txBody>
      </p:sp>
    </p:spTree>
    <p:extLst>
      <p:ext uri="{BB962C8B-B14F-4D97-AF65-F5344CB8AC3E}">
        <p14:creationId xmlns:p14="http://schemas.microsoft.com/office/powerpoint/2010/main" val="2923416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2487" y="274638"/>
            <a:ext cx="7620000" cy="433816"/>
          </a:xfrm>
        </p:spPr>
        <p:txBody>
          <a:bodyPr>
            <a:noAutofit/>
          </a:bodyPr>
          <a:lstStyle/>
          <a:p>
            <a:r>
              <a:rPr lang="es-MX" sz="2800" dirty="0">
                <a:latin typeface="Bauhaus Md BT" panose="04030605020B02020C03" pitchFamily="82" charset="0"/>
              </a:rPr>
              <a:t>Ejemplos de Evaluaciones de Daños</a:t>
            </a:r>
          </a:p>
        </p:txBody>
      </p:sp>
      <p:sp>
        <p:nvSpPr>
          <p:cNvPr id="4" name="Título 1"/>
          <p:cNvSpPr txBox="1">
            <a:spLocks/>
          </p:cNvSpPr>
          <p:nvPr/>
        </p:nvSpPr>
        <p:spPr>
          <a:xfrm>
            <a:off x="1005016" y="708454"/>
            <a:ext cx="2751438" cy="31303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s-MX" sz="2000" dirty="0"/>
              <a:t>Protección Civil Chiapas.</a:t>
            </a:r>
          </a:p>
        </p:txBody>
      </p:sp>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045099" y="1021492"/>
            <a:ext cx="4330987" cy="5686773"/>
          </a:xfrm>
          <a:prstGeom prst="rect">
            <a:avLst/>
          </a:prstGeom>
        </p:spPr>
      </p:pic>
    </p:spTree>
    <p:extLst>
      <p:ext uri="{BB962C8B-B14F-4D97-AF65-F5344CB8AC3E}">
        <p14:creationId xmlns:p14="http://schemas.microsoft.com/office/powerpoint/2010/main" val="433805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005015" y="708454"/>
            <a:ext cx="3122141" cy="31303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s-MX" sz="2000" dirty="0"/>
              <a:t>Municipio de Tuxtla Gutiérrez</a:t>
            </a:r>
          </a:p>
        </p:txBody>
      </p:sp>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252865" y="1070918"/>
            <a:ext cx="4469212" cy="5568779"/>
          </a:xfrm>
          <a:prstGeom prst="rect">
            <a:avLst/>
          </a:prstGeom>
        </p:spPr>
      </p:pic>
      <p:sp>
        <p:nvSpPr>
          <p:cNvPr id="7" name="Título 1">
            <a:extLst>
              <a:ext uri="{FF2B5EF4-FFF2-40B4-BE49-F238E27FC236}">
                <a16:creationId xmlns:a16="http://schemas.microsoft.com/office/drawing/2014/main" xmlns="" id="{EFC8CB23-AFB8-4279-AAD2-2FE95C855011}"/>
              </a:ext>
            </a:extLst>
          </p:cNvPr>
          <p:cNvSpPr txBox="1">
            <a:spLocks/>
          </p:cNvSpPr>
          <p:nvPr/>
        </p:nvSpPr>
        <p:spPr>
          <a:xfrm>
            <a:off x="432487" y="274638"/>
            <a:ext cx="7620000" cy="433816"/>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800">
                <a:latin typeface="Bauhaus Md BT" panose="04030605020B02020C03" pitchFamily="82" charset="0"/>
              </a:rPr>
              <a:t>Ejemplos de Evaluaciones de Daños</a:t>
            </a:r>
            <a:endParaRPr lang="es-MX" sz="2800" dirty="0">
              <a:latin typeface="Bauhaus Md BT" panose="04030605020B02020C03" pitchFamily="82" charset="0"/>
            </a:endParaRPr>
          </a:p>
        </p:txBody>
      </p:sp>
    </p:spTree>
    <p:extLst>
      <p:ext uri="{BB962C8B-B14F-4D97-AF65-F5344CB8AC3E}">
        <p14:creationId xmlns:p14="http://schemas.microsoft.com/office/powerpoint/2010/main" val="3789580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620000" cy="507957"/>
          </a:xfrm>
        </p:spPr>
        <p:txBody>
          <a:bodyPr>
            <a:noAutofit/>
          </a:bodyPr>
          <a:lstStyle/>
          <a:p>
            <a:r>
              <a:rPr lang="es-MX" sz="2800" dirty="0">
                <a:latin typeface="Bauhaus Md BT" panose="04030605020B02020C03" pitchFamily="82" charset="0"/>
              </a:rPr>
              <a:t>JUSTIFICACIÓN</a:t>
            </a:r>
          </a:p>
        </p:txBody>
      </p:sp>
      <p:sp>
        <p:nvSpPr>
          <p:cNvPr id="3" name="Marcador de contenido 2"/>
          <p:cNvSpPr>
            <a:spLocks noGrp="1"/>
          </p:cNvSpPr>
          <p:nvPr>
            <p:ph idx="1"/>
          </p:nvPr>
        </p:nvSpPr>
        <p:spPr>
          <a:xfrm>
            <a:off x="752478" y="944562"/>
            <a:ext cx="8142140" cy="5774893"/>
          </a:xfrm>
        </p:spPr>
        <p:txBody>
          <a:bodyPr>
            <a:normAutofit fontScale="70000" lnSpcReduction="20000"/>
          </a:bodyPr>
          <a:lstStyle/>
          <a:p>
            <a:r>
              <a:rPr lang="es-MX" dirty="0"/>
              <a:t>Las viviendas de interés social son las de mayor número de construcciones desarrolladas por distintas dependencias gubernamentales a las cuales tienen acceso un gran número de trabajadores de los distintos niveles de gobiernos y particulares que son las más accesibles debido a sus características físicas que dan como resultado el menor costo posible cumpliendo las normas mínimas de habitabilidad.</a:t>
            </a:r>
          </a:p>
          <a:p>
            <a:r>
              <a:rPr lang="es-MX" dirty="0"/>
              <a:t>Al ser la de menos costo su alta demanda dentro de los trabajadores esto propicia un gran número de desarrollos habitacionales con este tipo de viviendas dentro de la mancha urbana de Tuxtla Gutiérrez.</a:t>
            </a:r>
          </a:p>
          <a:p>
            <a:r>
              <a:rPr lang="es-MX" dirty="0"/>
              <a:t>Tuxtla Gutiérrez, es la ciudad número 3,000 en integrarse a la Campaña de Ciudades Resilientes en el Mundo derivado de los acuerdos del Marco de Sendai y la Campaña Mundial de Ciudades Resilientes, es un acuerdo voluntario y no vinculante que abarca un período de 15 años, se reconoce que, si bien los Estados tienen la función primordial de reducir el riesgo de desastres, es necesario compartir esta responsabilidad con otros actores, tales como los gobiernos locales y el sector privado.</a:t>
            </a:r>
          </a:p>
          <a:p>
            <a:r>
              <a:rPr lang="es-MX" dirty="0"/>
              <a:t>La Campaña Mundial de Ciudades Resilientes, se centra en aumentar el compromiso con la reducción del riesgo de desastres y adaptación al cambio climático entre los gobiernos locales y alcaldes; abordando temas de gobernabilidad local y riesgo urbano y actividades de sensibilización pública de alto perfil y desarrollando herramientas técnicas específicas que respondan a la construcción de capacidades.</a:t>
            </a:r>
          </a:p>
          <a:p>
            <a:r>
              <a:rPr lang="es-MX" dirty="0"/>
              <a:t>Dentro del plan municipal de desarrollo en su apartado 5.2.1.4. menciona el objetivo de Incentivar la participación de la sociedad en el ámbito de la protección civil.</a:t>
            </a:r>
          </a:p>
          <a:p>
            <a:pPr algn="just"/>
            <a:endParaRPr lang="es-MX" sz="1800" dirty="0"/>
          </a:p>
        </p:txBody>
      </p:sp>
    </p:spTree>
    <p:extLst>
      <p:ext uri="{BB962C8B-B14F-4D97-AF65-F5344CB8AC3E}">
        <p14:creationId xmlns:p14="http://schemas.microsoft.com/office/powerpoint/2010/main" val="27805962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docProps/app.xml><?xml version="1.0" encoding="utf-8"?>
<Properties xmlns="http://schemas.openxmlformats.org/officeDocument/2006/extended-properties" xmlns:vt="http://schemas.openxmlformats.org/officeDocument/2006/docPropsVTypes">
  <Template>Parallax</Template>
  <TotalTime>1747</TotalTime>
  <Words>2661</Words>
  <Application>Microsoft Office PowerPoint</Application>
  <PresentationFormat>Carta (216 x 279 mm)</PresentationFormat>
  <Paragraphs>124</Paragraphs>
  <Slides>28</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28</vt:i4>
      </vt:variant>
    </vt:vector>
  </HeadingPairs>
  <TitlesOfParts>
    <vt:vector size="37" baseType="lpstr">
      <vt:lpstr>Arial</vt:lpstr>
      <vt:lpstr>Bauhaus Lt BT</vt:lpstr>
      <vt:lpstr>Bauhaus Md BT</vt:lpstr>
      <vt:lpstr>Calibri</vt:lpstr>
      <vt:lpstr>Corbel</vt:lpstr>
      <vt:lpstr>Tahoma</vt:lpstr>
      <vt:lpstr>Times New Roman</vt:lpstr>
      <vt:lpstr>Wingdings</vt:lpstr>
      <vt:lpstr>Parallax</vt:lpstr>
      <vt:lpstr>Presentación de PowerPoint</vt:lpstr>
      <vt:lpstr>Presentación de PowerPoint</vt:lpstr>
      <vt:lpstr>Presentación de PowerPoint</vt:lpstr>
      <vt:lpstr>Introducción - Antecedentes</vt:lpstr>
      <vt:lpstr>Planteamiento del Problema</vt:lpstr>
      <vt:lpstr>Los formatos oficiales son diseñados para personas especializadas en ell tema de evaluación estructural y por las características de los desastres por sismo estos rebasan muchas veces la infraestructura humana y material de las dependencias para poder realizar una evaluación rápida de la vulnerabilidad de los inmuebles en una comunidad.</vt:lpstr>
      <vt:lpstr>Ejemplos de Evaluaciones de Daños</vt:lpstr>
      <vt:lpstr>Presentación de PowerPoint</vt:lpstr>
      <vt:lpstr>JUSTIFICACIÓN</vt:lpstr>
      <vt:lpstr>Reseña del Desastre</vt:lpstr>
      <vt:lpstr>Objetivo General y Objetivos Particulares</vt:lpstr>
      <vt:lpstr>Objetivo General y Objetivos Particulares</vt:lpstr>
      <vt:lpstr>Estado del Arte como estudio del objeto  Marco Teórico</vt:lpstr>
      <vt:lpstr>Marco Referencial Objeto de Estudio</vt:lpstr>
      <vt:lpstr>Metodología de la investigación</vt:lpstr>
      <vt:lpstr>Metodología</vt:lpstr>
      <vt:lpstr>Zonificación del Área de Estudio</vt:lpstr>
      <vt:lpstr>Intervención Metodológica Aplicada</vt:lpstr>
      <vt:lpstr>Principales Hallazgos de la Investigación</vt:lpstr>
      <vt:lpstr>Principales Hallazgos de la Investigación</vt:lpstr>
      <vt:lpstr>Presentación de PowerPoint</vt:lpstr>
      <vt:lpstr>Presentación de PowerPoint</vt:lpstr>
      <vt:lpstr>Presentación de PowerPoint</vt:lpstr>
      <vt:lpstr>Presentación de PowerPoint</vt:lpstr>
      <vt:lpstr>Conclusiones Generales para cumplir con los objetivos</vt:lpstr>
      <vt:lpstr>Conclusiones Generales Comprobación de la Hipótesis</vt:lpstr>
      <vt:lpstr>Recomendaciones y Propuesta de mejora  en Protección Civil</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DOCTOR MORA</dc:creator>
  <cp:lastModifiedBy>pcivil</cp:lastModifiedBy>
  <cp:revision>97</cp:revision>
  <cp:lastPrinted>2019-01-28T19:31:32Z</cp:lastPrinted>
  <dcterms:created xsi:type="dcterms:W3CDTF">2019-01-05T16:16:26Z</dcterms:created>
  <dcterms:modified xsi:type="dcterms:W3CDTF">2019-11-04T19:15:21Z</dcterms:modified>
</cp:coreProperties>
</file>