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sldIdLst>
    <p:sldId id="270" r:id="rId2"/>
    <p:sldId id="314" r:id="rId3"/>
    <p:sldId id="276" r:id="rId4"/>
    <p:sldId id="315" r:id="rId5"/>
    <p:sldId id="277" r:id="rId6"/>
    <p:sldId id="278" r:id="rId7"/>
    <p:sldId id="279" r:id="rId8"/>
    <p:sldId id="322" r:id="rId9"/>
    <p:sldId id="282" r:id="rId10"/>
    <p:sldId id="291" r:id="rId11"/>
    <p:sldId id="317" r:id="rId12"/>
    <p:sldId id="321" r:id="rId13"/>
    <p:sldId id="292" r:id="rId14"/>
    <p:sldId id="318" r:id="rId15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231" autoAdjust="0"/>
    <p:restoredTop sz="99458" autoAdjust="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8330E-B11D-41A8-AE1A-FA9EB8DC5D2B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F9E39-106B-42B2-8543-73392752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5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2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50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6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3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61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4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19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24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5150-FB7F-4CC3-8543-5E8F127D845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3" r:id="rId12"/>
    <p:sldLayoutId id="2147483734" r:id="rId13"/>
    <p:sldLayoutId id="2147483735" r:id="rId14"/>
    <p:sldLayoutId id="2147483736" r:id="rId15"/>
    <p:sldLayoutId id="2147483739" r:id="rId16"/>
    <p:sldLayoutId id="2147483748" r:id="rId17"/>
    <p:sldLayoutId id="2147483749" r:id="rId18"/>
    <p:sldLayoutId id="214748375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0 Forma libre"/>
          <p:cNvSpPr/>
          <p:nvPr/>
        </p:nvSpPr>
        <p:spPr>
          <a:xfrm rot="16200000">
            <a:off x="4373901" y="1934917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6" name="10 Forma libre"/>
          <p:cNvSpPr/>
          <p:nvPr/>
        </p:nvSpPr>
        <p:spPr>
          <a:xfrm rot="5400000">
            <a:off x="4694493" y="-1728817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4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1990028" y="6058917"/>
            <a:ext cx="707214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Ocozocoautla de Espinosa, Chiapas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  de Noviembre de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Rectángulo"/>
          <p:cNvSpPr/>
          <p:nvPr/>
        </p:nvSpPr>
        <p:spPr>
          <a:xfrm>
            <a:off x="4206827" y="116619"/>
            <a:ext cx="3793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3170687" y="886060"/>
            <a:ext cx="589546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EN </a:t>
            </a:r>
            <a:r>
              <a:rPr lang="en-US" sz="24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GESTIÓN </a:t>
            </a:r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INTEGRAL DE RIESGOS Y PROTECCIÓN </a:t>
            </a:r>
            <a:r>
              <a:rPr lang="en-US" sz="24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CIVIL</a:t>
            </a:r>
            <a:endParaRPr lang="en-US" sz="2400" b="1" dirty="0">
              <a:ln w="50800"/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itle 13"/>
          <p:cNvSpPr>
            <a:spLocks noGrp="1"/>
          </p:cNvSpPr>
          <p:nvPr/>
        </p:nvSpPr>
        <p:spPr bwMode="auto">
          <a:xfrm>
            <a:off x="2789524" y="2286842"/>
            <a:ext cx="615149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59595"/>
                </a:solidFill>
                <a:latin typeface="Source Sans Pro Ligh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COLOQUIO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Daniela Torres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Cadena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MEMORIA DE EXPERIENCIA PROFESIONAL</a:t>
            </a:r>
          </a:p>
          <a:p>
            <a:pPr algn="ctr"/>
            <a:endParaRPr lang="es-MX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 </a:t>
            </a: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educativa a estudiantes de la escuela preparatoria Patria y Progreso, en materia de Gestión Integral del Riesgo</a:t>
            </a:r>
            <a:endParaRPr lang="es-MX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55" y="4557703"/>
            <a:ext cx="1784268" cy="1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59" y="456621"/>
            <a:ext cx="1752758" cy="186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0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7572" y="1101080"/>
            <a:ext cx="8458884" cy="959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Metodología de la Investigación: Paradigma epistémico, perspectiva de investigación, técnicas e instrumentos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24420" y="2195572"/>
            <a:ext cx="20451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Método cualitativo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70750" y="2636912"/>
            <a:ext cx="4752528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Arial"/>
                <a:cs typeface="Arial"/>
              </a:rPr>
              <a:t>U</a:t>
            </a:r>
            <a:r>
              <a:rPr lang="es-ES_tradnl" dirty="0" smtClean="0">
                <a:latin typeface="Arial"/>
                <a:cs typeface="Arial"/>
              </a:rPr>
              <a:t>tiliza </a:t>
            </a:r>
            <a:r>
              <a:rPr lang="es-ES_tradnl" dirty="0">
                <a:latin typeface="Arial"/>
                <a:cs typeface="Arial"/>
              </a:rPr>
              <a:t>la recolección de datos sin medición numérica para descubrir o afinar preguntas de investigación en el proceso de </a:t>
            </a:r>
            <a:r>
              <a:rPr lang="es-ES_tradnl" dirty="0" smtClean="0">
                <a:latin typeface="Arial"/>
                <a:cs typeface="Arial"/>
              </a:rPr>
              <a:t>investigación </a:t>
            </a:r>
            <a:r>
              <a:rPr lang="es-ES_tradnl" dirty="0">
                <a:latin typeface="Arial"/>
                <a:cs typeface="Arial"/>
              </a:rPr>
              <a:t>(Hernández </a:t>
            </a:r>
            <a:r>
              <a:rPr lang="es-ES_tradnl" dirty="0" err="1">
                <a:latin typeface="Arial"/>
                <a:cs typeface="Arial"/>
              </a:rPr>
              <a:t>Sampieri</a:t>
            </a:r>
            <a:r>
              <a:rPr lang="es-ES_tradnl" dirty="0">
                <a:latin typeface="Arial"/>
                <a:cs typeface="Arial"/>
              </a:rPr>
              <a:t>, 2010). 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78662" y="4797152"/>
            <a:ext cx="63367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s-ES_tradnl" b="1" dirty="0">
                <a:latin typeface="Arial"/>
                <a:cs typeface="Arial"/>
              </a:rPr>
              <a:t>E</a:t>
            </a:r>
            <a:r>
              <a:rPr lang="es-ES_tradnl" b="1" dirty="0" smtClean="0">
                <a:latin typeface="Arial"/>
                <a:cs typeface="Arial"/>
              </a:rPr>
              <a:t>ntrevistas</a:t>
            </a:r>
            <a:r>
              <a:rPr lang="es-ES_tradnl" dirty="0" smtClean="0">
                <a:latin typeface="Arial"/>
                <a:cs typeface="Arial"/>
              </a:rPr>
              <a:t> </a:t>
            </a:r>
            <a:r>
              <a:rPr lang="es-ES_tradnl" b="1" dirty="0" smtClean="0">
                <a:latin typeface="Arial"/>
                <a:cs typeface="Arial"/>
              </a:rPr>
              <a:t>abiertas</a:t>
            </a:r>
            <a:endParaRPr lang="es-ES_tradnl" b="1" dirty="0">
              <a:latin typeface="Arial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s-ES_tradnl" dirty="0">
                <a:latin typeface="Arial"/>
                <a:cs typeface="Arial"/>
              </a:rPr>
              <a:t>O</a:t>
            </a:r>
            <a:r>
              <a:rPr lang="es-ES_tradnl" dirty="0" smtClean="0">
                <a:latin typeface="Arial"/>
                <a:cs typeface="Arial"/>
              </a:rPr>
              <a:t>bservaciones </a:t>
            </a:r>
            <a:r>
              <a:rPr lang="es-ES_tradnl" dirty="0">
                <a:latin typeface="Arial"/>
                <a:cs typeface="Arial"/>
              </a:rPr>
              <a:t>de los </a:t>
            </a:r>
            <a:r>
              <a:rPr lang="es-ES_tradnl" dirty="0" smtClean="0">
                <a:latin typeface="Arial"/>
                <a:cs typeface="Arial"/>
              </a:rPr>
              <a:t>sujetos</a:t>
            </a:r>
          </a:p>
          <a:p>
            <a:pPr marL="285750" indent="-285750" algn="ctr">
              <a:buFont typeface="Arial"/>
              <a:buChar char="•"/>
            </a:pPr>
            <a:r>
              <a:rPr lang="es-ES_tradnl" b="1" dirty="0">
                <a:latin typeface="Arial"/>
                <a:cs typeface="Arial"/>
              </a:rPr>
              <a:t>G</a:t>
            </a:r>
            <a:r>
              <a:rPr lang="es-ES_tradnl" b="1" dirty="0" smtClean="0">
                <a:latin typeface="Arial"/>
                <a:cs typeface="Arial"/>
              </a:rPr>
              <a:t>rupos </a:t>
            </a:r>
            <a:r>
              <a:rPr lang="es-ES_tradnl" b="1" dirty="0">
                <a:latin typeface="Arial"/>
                <a:cs typeface="Arial"/>
              </a:rPr>
              <a:t>de </a:t>
            </a:r>
            <a:r>
              <a:rPr lang="es-ES_tradnl" b="1" dirty="0" smtClean="0">
                <a:latin typeface="Arial"/>
                <a:cs typeface="Arial"/>
              </a:rPr>
              <a:t>discusión</a:t>
            </a:r>
            <a:endParaRPr lang="es-ES_tradnl" b="1" dirty="0">
              <a:latin typeface="Arial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s-ES_tradnl" dirty="0">
                <a:latin typeface="Arial"/>
                <a:cs typeface="Arial"/>
              </a:rPr>
              <a:t>S</a:t>
            </a:r>
            <a:r>
              <a:rPr lang="es-ES_tradnl" dirty="0" smtClean="0">
                <a:latin typeface="Arial"/>
                <a:cs typeface="Arial"/>
              </a:rPr>
              <a:t>e </a:t>
            </a:r>
            <a:r>
              <a:rPr lang="es-ES_tradnl" dirty="0">
                <a:latin typeface="Arial"/>
                <a:cs typeface="Arial"/>
              </a:rPr>
              <a:t>basa en </a:t>
            </a:r>
            <a:r>
              <a:rPr lang="es-ES_tradnl" b="1" dirty="0">
                <a:latin typeface="Arial"/>
                <a:cs typeface="Arial"/>
              </a:rPr>
              <a:t>la expresión oral y </a:t>
            </a:r>
            <a:r>
              <a:rPr lang="es-ES_tradnl" b="1" dirty="0" smtClean="0">
                <a:latin typeface="Arial"/>
                <a:cs typeface="Arial"/>
              </a:rPr>
              <a:t>escrita</a:t>
            </a:r>
            <a:endParaRPr lang="es-ES_tradnl" dirty="0">
              <a:latin typeface="Arial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s-ES_tradnl" dirty="0">
                <a:latin typeface="Arial"/>
                <a:cs typeface="Arial"/>
              </a:rPr>
              <a:t>C</a:t>
            </a:r>
            <a:r>
              <a:rPr lang="es-ES_tradnl" dirty="0" smtClean="0">
                <a:latin typeface="Arial"/>
                <a:cs typeface="Arial"/>
              </a:rPr>
              <a:t>onducta </a:t>
            </a:r>
            <a:r>
              <a:rPr lang="es-ES_tradnl" dirty="0">
                <a:latin typeface="Arial"/>
                <a:cs typeface="Arial"/>
              </a:rPr>
              <a:t>observable 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3942958" y="4005064"/>
            <a:ext cx="1008112" cy="648072"/>
          </a:xfrm>
          <a:prstGeom prst="downArrow">
            <a:avLst/>
          </a:prstGeom>
          <a:solidFill>
            <a:srgbClr val="FFF2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6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40377" y="1101080"/>
            <a:ext cx="5663246" cy="599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Intervención Metodológica aplicada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27559" y="1857598"/>
            <a:ext cx="488889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Diagnóstico: preguntas abiertas</a:t>
            </a:r>
          </a:p>
          <a:p>
            <a:pPr algn="ctr"/>
            <a:r>
              <a:rPr lang="es-ES" dirty="0" smtClean="0">
                <a:latin typeface="Arial"/>
                <a:cs typeface="Arial"/>
              </a:rPr>
              <a:t>Observación en el grupo</a:t>
            </a:r>
          </a:p>
          <a:p>
            <a:pPr algn="ctr"/>
            <a:r>
              <a:rPr lang="es-ES" dirty="0" smtClean="0">
                <a:latin typeface="Arial"/>
                <a:cs typeface="Arial"/>
              </a:rPr>
              <a:t>Plática sobre tema a fin </a:t>
            </a:r>
            <a:r>
              <a:rPr lang="es-ES" dirty="0" smtClean="0">
                <a:latin typeface="Arial"/>
                <a:cs typeface="Arial"/>
                <a:sym typeface="Wingdings"/>
              </a:rPr>
              <a:t> grupo de discusión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6" name="Imagen 5" descr="Macintosh HD:Users:danielatorrescadena:Desktop:Captura de pantalla 2019-10-31 a la(s) 16.40.58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6" y="3068960"/>
            <a:ext cx="2880320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Imagen 11" descr="diagostic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4725144"/>
            <a:ext cx="3024336" cy="1759803"/>
          </a:xfrm>
          <a:prstGeom prst="rect">
            <a:avLst/>
          </a:prstGeom>
        </p:spPr>
      </p:pic>
      <p:pic>
        <p:nvPicPr>
          <p:cNvPr id="13" name="Imagen 12" descr="diagno 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119552"/>
            <a:ext cx="3037164" cy="1533584"/>
          </a:xfrm>
          <a:prstGeom prst="rect">
            <a:avLst/>
          </a:prstGeom>
        </p:spPr>
      </p:pic>
      <p:pic>
        <p:nvPicPr>
          <p:cNvPr id="14" name="Imagen 13" descr="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2996952"/>
            <a:ext cx="2880320" cy="1765697"/>
          </a:xfrm>
          <a:prstGeom prst="rect">
            <a:avLst/>
          </a:prstGeom>
        </p:spPr>
      </p:pic>
      <p:pic>
        <p:nvPicPr>
          <p:cNvPr id="15" name="Imagen 14" descr="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4797152"/>
            <a:ext cx="284641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36322" y="1101080"/>
            <a:ext cx="6671357" cy="599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Principales Hallazgos de la investigación 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70715" y="1988840"/>
            <a:ext cx="4085261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Desconocimiento de conceptos como:</a:t>
            </a:r>
          </a:p>
          <a:p>
            <a:r>
              <a:rPr lang="es-ES" dirty="0" smtClean="0">
                <a:latin typeface="Arial"/>
                <a:cs typeface="Arial"/>
              </a:rPr>
              <a:t>-Gestión Integral del Riesgo</a:t>
            </a:r>
          </a:p>
          <a:p>
            <a:r>
              <a:rPr lang="es-ES" dirty="0" smtClean="0">
                <a:latin typeface="Arial"/>
                <a:cs typeface="Arial"/>
              </a:rPr>
              <a:t>-Vulnerabilidad</a:t>
            </a:r>
          </a:p>
          <a:p>
            <a:r>
              <a:rPr lang="es-ES" dirty="0" smtClean="0">
                <a:latin typeface="Arial"/>
                <a:cs typeface="Arial"/>
              </a:rPr>
              <a:t>-Riesgo</a:t>
            </a:r>
          </a:p>
          <a:p>
            <a:r>
              <a:rPr lang="es-ES" dirty="0" smtClean="0">
                <a:latin typeface="Arial"/>
                <a:cs typeface="Arial"/>
              </a:rPr>
              <a:t>-Fenómenos naturales</a:t>
            </a:r>
          </a:p>
          <a:p>
            <a:r>
              <a:rPr lang="es-ES" dirty="0">
                <a:latin typeface="Arial"/>
                <a:cs typeface="Arial"/>
              </a:rPr>
              <a:t>-</a:t>
            </a:r>
            <a:r>
              <a:rPr lang="es-ES" dirty="0" smtClean="0">
                <a:latin typeface="Arial"/>
                <a:cs typeface="Arial"/>
              </a:rPr>
              <a:t>Antrópico.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99992" y="1983323"/>
            <a:ext cx="4464496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/>
                <a:cs typeface="Arial"/>
              </a:rPr>
              <a:t>Desconocimiento, falta de compresión de:</a:t>
            </a:r>
          </a:p>
          <a:p>
            <a:r>
              <a:rPr lang="es-ES" dirty="0" smtClean="0">
                <a:latin typeface="Arial"/>
                <a:cs typeface="Arial"/>
              </a:rPr>
              <a:t>-Relación entre los desastres y su construcción social.</a:t>
            </a:r>
          </a:p>
          <a:p>
            <a:r>
              <a:rPr lang="es-ES" dirty="0" smtClean="0">
                <a:latin typeface="Arial"/>
                <a:cs typeface="Arial"/>
              </a:rPr>
              <a:t>-Algunos siguen con el error de “Desastres Naturales”</a:t>
            </a:r>
          </a:p>
          <a:p>
            <a:endParaRPr lang="es-ES" dirty="0" smtClean="0">
              <a:latin typeface="Arial"/>
              <a:cs typeface="Arial"/>
            </a:endParaRPr>
          </a:p>
        </p:txBody>
      </p:sp>
      <p:pic>
        <p:nvPicPr>
          <p:cNvPr id="8" name="Imagen 7" descr="diagostic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20" y="4171208"/>
            <a:ext cx="2722510" cy="158417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9512" y="5949280"/>
            <a:ext cx="48245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/>
                <a:cs typeface="Arial"/>
              </a:rPr>
              <a:t>Se observó atención y preocupación al momento de la aplicación del diagnóstico 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92080" y="6021288"/>
            <a:ext cx="3600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/>
                <a:cs typeface="Arial"/>
              </a:rPr>
              <a:t>Buena participación al final de la plática (modo de discusión)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12" name="Imagen 11" descr="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292" y="4005064"/>
            <a:ext cx="2817180" cy="1750320"/>
          </a:xfrm>
          <a:prstGeom prst="rect">
            <a:avLst/>
          </a:prstGeom>
        </p:spPr>
      </p:pic>
      <p:pic>
        <p:nvPicPr>
          <p:cNvPr id="13" name="Imagen 12" descr="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024" y="4162726"/>
            <a:ext cx="3012375" cy="15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9184" y="1239143"/>
            <a:ext cx="8422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 para cumplir con los objetivos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1996965"/>
            <a:ext cx="4824536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900" dirty="0" smtClean="0">
                <a:latin typeface="Arial"/>
                <a:cs typeface="Arial"/>
              </a:rPr>
              <a:t>Se obtuvo un panorama general sobre los conocimientos y una parte de la perspectiva de un grupo de alumnos de la escuela preparatoria.</a:t>
            </a:r>
          </a:p>
          <a:p>
            <a:pPr algn="just"/>
            <a:endParaRPr lang="es-ES" sz="1900" dirty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1900" dirty="0" smtClean="0">
                <a:latin typeface="Arial"/>
                <a:cs typeface="Arial"/>
              </a:rPr>
              <a:t>Con base en lo obtenido se trabajará para diseñar un programa educativo, atendiendo a los principales rezagos encontrados; y con el mismo se buscara cumplir con los objetivos planteados</a:t>
            </a:r>
          </a:p>
        </p:txBody>
      </p:sp>
      <p:pic>
        <p:nvPicPr>
          <p:cNvPr id="6" name="Imagen 5" descr="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916832"/>
            <a:ext cx="3168352" cy="2092124"/>
          </a:xfrm>
          <a:prstGeom prst="rect">
            <a:avLst/>
          </a:prstGeom>
        </p:spPr>
      </p:pic>
      <p:pic>
        <p:nvPicPr>
          <p:cNvPr id="3" name="Imagen 2" descr="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581128"/>
            <a:ext cx="3384376" cy="20031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5373216"/>
            <a:ext cx="4752528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1900" dirty="0" smtClean="0">
                <a:latin typeface="Arial"/>
                <a:cs typeface="Arial"/>
              </a:rPr>
              <a:t>Desconocimiento de temas relacionados con la Protección Civil.</a:t>
            </a:r>
          </a:p>
          <a:p>
            <a:pPr marL="342900" indent="-342900">
              <a:buFontTx/>
              <a:buChar char="-"/>
            </a:pPr>
            <a:r>
              <a:rPr lang="es-ES" sz="1900" dirty="0" smtClean="0">
                <a:latin typeface="Arial"/>
                <a:cs typeface="Arial"/>
              </a:rPr>
              <a:t>Preocupación y motivación en los alumnos.</a:t>
            </a:r>
            <a:endParaRPr lang="es-ES"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7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1412776"/>
            <a:ext cx="8062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 y propuesta de mejora en Protección Civil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71600" y="2852936"/>
            <a:ext cx="72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900" dirty="0" smtClean="0">
                <a:latin typeface="Arial"/>
                <a:cs typeface="Arial"/>
              </a:rPr>
              <a:t>Buscar los medios para que se realicen más proyectos que tengan como objetivos capacitar, instrumentar y/o empoderar tanto a la comunidad estudiantil (di diferentes niveles educativos), como a la población en general; ello con el fin último de promover una cultura de protección civil y la participación en el proceso de la Gestión Integral del Riesgo.</a:t>
            </a:r>
          </a:p>
        </p:txBody>
      </p:sp>
      <p:pic>
        <p:nvPicPr>
          <p:cNvPr id="2" name="Imagen 1" descr="Proteccion-civil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74614"/>
            <a:ext cx="2771800" cy="1750611"/>
          </a:xfrm>
          <a:prstGeom prst="rect">
            <a:avLst/>
          </a:prstGeom>
        </p:spPr>
      </p:pic>
      <p:pic>
        <p:nvPicPr>
          <p:cNvPr id="3" name="Imagen 2" descr="proteccion_ci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746" y="4870557"/>
            <a:ext cx="1944216" cy="1754668"/>
          </a:xfrm>
          <a:prstGeom prst="rect">
            <a:avLst/>
          </a:prstGeom>
        </p:spPr>
      </p:pic>
      <p:pic>
        <p:nvPicPr>
          <p:cNvPr id="4" name="Imagen 3" descr="233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4" y="4858628"/>
            <a:ext cx="1813538" cy="1766597"/>
          </a:xfrm>
          <a:prstGeom prst="rect">
            <a:avLst/>
          </a:prstGeom>
        </p:spPr>
      </p:pic>
      <p:pic>
        <p:nvPicPr>
          <p:cNvPr id="9" name="Imagen 8" descr="Unknown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606" y="4941168"/>
            <a:ext cx="1553838" cy="16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0 Forma libre"/>
          <p:cNvSpPr/>
          <p:nvPr/>
        </p:nvSpPr>
        <p:spPr>
          <a:xfrm rot="16200000">
            <a:off x="4373901" y="1934917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6" name="10 Forma libre"/>
          <p:cNvSpPr/>
          <p:nvPr/>
        </p:nvSpPr>
        <p:spPr>
          <a:xfrm rot="5400000">
            <a:off x="5022822" y="-2119874"/>
            <a:ext cx="2065938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3032845" y="0"/>
            <a:ext cx="6111155" cy="1054476"/>
          </a:xfrm>
          <a:custGeom>
            <a:avLst/>
            <a:gdLst>
              <a:gd name="connsiteX0" fmla="*/ 0 w 1764631"/>
              <a:gd name="connsiteY0" fmla="*/ 465221 h 465221"/>
              <a:gd name="connsiteX1" fmla="*/ 0 w 1764631"/>
              <a:gd name="connsiteY1" fmla="*/ 0 h 465221"/>
              <a:gd name="connsiteX2" fmla="*/ 1764631 w 1764631"/>
              <a:gd name="connsiteY2" fmla="*/ 0 h 465221"/>
              <a:gd name="connsiteX3" fmla="*/ 1299410 w 1764631"/>
              <a:gd name="connsiteY3" fmla="*/ 465221 h 465221"/>
              <a:gd name="connsiteX4" fmla="*/ 0 w 1764631"/>
              <a:gd name="connsiteY4" fmla="*/ 465221 h 465221"/>
              <a:gd name="connsiteX0" fmla="*/ 0 w 2647225"/>
              <a:gd name="connsiteY0" fmla="*/ 473172 h 473172"/>
              <a:gd name="connsiteX1" fmla="*/ 0 w 2647225"/>
              <a:gd name="connsiteY1" fmla="*/ 7951 h 473172"/>
              <a:gd name="connsiteX2" fmla="*/ 2647225 w 2647225"/>
              <a:gd name="connsiteY2" fmla="*/ 0 h 473172"/>
              <a:gd name="connsiteX3" fmla="*/ 1299410 w 2647225"/>
              <a:gd name="connsiteY3" fmla="*/ 473172 h 473172"/>
              <a:gd name="connsiteX4" fmla="*/ 0 w 2647225"/>
              <a:gd name="connsiteY4" fmla="*/ 473172 h 473172"/>
              <a:gd name="connsiteX0" fmla="*/ 0 w 2647225"/>
              <a:gd name="connsiteY0" fmla="*/ 473172 h 504977"/>
              <a:gd name="connsiteX1" fmla="*/ 0 w 2647225"/>
              <a:gd name="connsiteY1" fmla="*/ 7951 h 504977"/>
              <a:gd name="connsiteX2" fmla="*/ 2647225 w 2647225"/>
              <a:gd name="connsiteY2" fmla="*/ 0 h 504977"/>
              <a:gd name="connsiteX3" fmla="*/ 2197908 w 2647225"/>
              <a:gd name="connsiteY3" fmla="*/ 504977 h 504977"/>
              <a:gd name="connsiteX4" fmla="*/ 0 w 2647225"/>
              <a:gd name="connsiteY4" fmla="*/ 473172 h 504977"/>
              <a:gd name="connsiteX0" fmla="*/ 0 w 2702884"/>
              <a:gd name="connsiteY0" fmla="*/ 473172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73172 h 504977"/>
              <a:gd name="connsiteX0" fmla="*/ 17470 w 2702884"/>
              <a:gd name="connsiteY0" fmla="*/ 320093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17470 w 2702884"/>
              <a:gd name="connsiteY4" fmla="*/ 320093 h 504977"/>
              <a:gd name="connsiteX0" fmla="*/ 0 w 2702884"/>
              <a:gd name="connsiteY0" fmla="*/ 425791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25791 h 504977"/>
              <a:gd name="connsiteX0" fmla="*/ 0 w 2702884"/>
              <a:gd name="connsiteY0" fmla="*/ 425791 h 435727"/>
              <a:gd name="connsiteX1" fmla="*/ 0 w 2702884"/>
              <a:gd name="connsiteY1" fmla="*/ 7951 h 435727"/>
              <a:gd name="connsiteX2" fmla="*/ 2702884 w 2702884"/>
              <a:gd name="connsiteY2" fmla="*/ 0 h 435727"/>
              <a:gd name="connsiteX3" fmla="*/ 2432004 w 2702884"/>
              <a:gd name="connsiteY3" fmla="*/ 435727 h 435727"/>
              <a:gd name="connsiteX4" fmla="*/ 0 w 2702884"/>
              <a:gd name="connsiteY4" fmla="*/ 425791 h 435727"/>
              <a:gd name="connsiteX0" fmla="*/ 0 w 2702884"/>
              <a:gd name="connsiteY0" fmla="*/ 425791 h 425791"/>
              <a:gd name="connsiteX1" fmla="*/ 0 w 2702884"/>
              <a:gd name="connsiteY1" fmla="*/ 7951 h 425791"/>
              <a:gd name="connsiteX2" fmla="*/ 2702884 w 2702884"/>
              <a:gd name="connsiteY2" fmla="*/ 0 h 425791"/>
              <a:gd name="connsiteX3" fmla="*/ 2438992 w 2702884"/>
              <a:gd name="connsiteY3" fmla="*/ 424793 h 425791"/>
              <a:gd name="connsiteX4" fmla="*/ 0 w 2702884"/>
              <a:gd name="connsiteY4" fmla="*/ 425791 h 425791"/>
              <a:gd name="connsiteX0" fmla="*/ 6988 w 2709872"/>
              <a:gd name="connsiteY0" fmla="*/ 425791 h 425791"/>
              <a:gd name="connsiteX1" fmla="*/ 0 w 2709872"/>
              <a:gd name="connsiteY1" fmla="*/ 66267 h 425791"/>
              <a:gd name="connsiteX2" fmla="*/ 2709872 w 2709872"/>
              <a:gd name="connsiteY2" fmla="*/ 0 h 425791"/>
              <a:gd name="connsiteX3" fmla="*/ 2445980 w 2709872"/>
              <a:gd name="connsiteY3" fmla="*/ 424793 h 425791"/>
              <a:gd name="connsiteX4" fmla="*/ 6988 w 2709872"/>
              <a:gd name="connsiteY4" fmla="*/ 425791 h 425791"/>
              <a:gd name="connsiteX0" fmla="*/ 10482 w 2713366"/>
              <a:gd name="connsiteY0" fmla="*/ 425791 h 425791"/>
              <a:gd name="connsiteX1" fmla="*/ 0 w 2713366"/>
              <a:gd name="connsiteY1" fmla="*/ 4306 h 425791"/>
              <a:gd name="connsiteX2" fmla="*/ 2713366 w 2713366"/>
              <a:gd name="connsiteY2" fmla="*/ 0 h 425791"/>
              <a:gd name="connsiteX3" fmla="*/ 2449474 w 2713366"/>
              <a:gd name="connsiteY3" fmla="*/ 424793 h 425791"/>
              <a:gd name="connsiteX4" fmla="*/ 10482 w 2713366"/>
              <a:gd name="connsiteY4" fmla="*/ 425791 h 425791"/>
              <a:gd name="connsiteX0" fmla="*/ 10482 w 2653968"/>
              <a:gd name="connsiteY0" fmla="*/ 421485 h 421485"/>
              <a:gd name="connsiteX1" fmla="*/ 0 w 2653968"/>
              <a:gd name="connsiteY1" fmla="*/ 0 h 421485"/>
              <a:gd name="connsiteX2" fmla="*/ 2653968 w 2653968"/>
              <a:gd name="connsiteY2" fmla="*/ 86813 h 421485"/>
              <a:gd name="connsiteX3" fmla="*/ 2449474 w 2653968"/>
              <a:gd name="connsiteY3" fmla="*/ 420487 h 421485"/>
              <a:gd name="connsiteX4" fmla="*/ 10482 w 2653968"/>
              <a:gd name="connsiteY4" fmla="*/ 421485 h 421485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0 w 2716860"/>
              <a:gd name="connsiteY0" fmla="*/ 422146 h 422146"/>
              <a:gd name="connsiteX1" fmla="*/ 3494 w 2716860"/>
              <a:gd name="connsiteY1" fmla="*/ 661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2146 h 422146"/>
              <a:gd name="connsiteX1" fmla="*/ 2089 w 2716860"/>
              <a:gd name="connsiteY1" fmla="*/ 22400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4043 h 424043"/>
              <a:gd name="connsiteX1" fmla="*/ 684 w 2716860"/>
              <a:gd name="connsiteY1" fmla="*/ 0 h 424043"/>
              <a:gd name="connsiteX2" fmla="*/ 2716860 w 2716860"/>
              <a:gd name="connsiteY2" fmla="*/ 1897 h 424043"/>
              <a:gd name="connsiteX3" fmla="*/ 2452968 w 2716860"/>
              <a:gd name="connsiteY3" fmla="*/ 423045 h 424043"/>
              <a:gd name="connsiteX4" fmla="*/ 0 w 2716860"/>
              <a:gd name="connsiteY4" fmla="*/ 424043 h 424043"/>
              <a:gd name="connsiteX0" fmla="*/ 0 w 2715451"/>
              <a:gd name="connsiteY0" fmla="*/ 424043 h 424043"/>
              <a:gd name="connsiteX1" fmla="*/ 684 w 2715451"/>
              <a:gd name="connsiteY1" fmla="*/ 0 h 424043"/>
              <a:gd name="connsiteX2" fmla="*/ 2715451 w 2715451"/>
              <a:gd name="connsiteY2" fmla="*/ 1897 h 424043"/>
              <a:gd name="connsiteX3" fmla="*/ 2452968 w 2715451"/>
              <a:gd name="connsiteY3" fmla="*/ 423045 h 424043"/>
              <a:gd name="connsiteX4" fmla="*/ 0 w 2715451"/>
              <a:gd name="connsiteY4" fmla="*/ 424043 h 424043"/>
              <a:gd name="connsiteX0" fmla="*/ 0 w 2687264"/>
              <a:gd name="connsiteY0" fmla="*/ 424043 h 424043"/>
              <a:gd name="connsiteX1" fmla="*/ 684 w 2687264"/>
              <a:gd name="connsiteY1" fmla="*/ 0 h 424043"/>
              <a:gd name="connsiteX2" fmla="*/ 2687264 w 2687264"/>
              <a:gd name="connsiteY2" fmla="*/ 40260 h 424043"/>
              <a:gd name="connsiteX3" fmla="*/ 2452968 w 2687264"/>
              <a:gd name="connsiteY3" fmla="*/ 423045 h 424043"/>
              <a:gd name="connsiteX4" fmla="*/ 0 w 2687264"/>
              <a:gd name="connsiteY4" fmla="*/ 424043 h 424043"/>
              <a:gd name="connsiteX0" fmla="*/ 0 w 2712632"/>
              <a:gd name="connsiteY0" fmla="*/ 424704 h 424704"/>
              <a:gd name="connsiteX1" fmla="*/ 684 w 2712632"/>
              <a:gd name="connsiteY1" fmla="*/ 661 h 424704"/>
              <a:gd name="connsiteX2" fmla="*/ 2712632 w 2712632"/>
              <a:gd name="connsiteY2" fmla="*/ 0 h 424704"/>
              <a:gd name="connsiteX3" fmla="*/ 2452968 w 2712632"/>
              <a:gd name="connsiteY3" fmla="*/ 423706 h 424704"/>
              <a:gd name="connsiteX4" fmla="*/ 0 w 2712632"/>
              <a:gd name="connsiteY4" fmla="*/ 424704 h 4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32" h="424704">
                <a:moveTo>
                  <a:pt x="0" y="424704"/>
                </a:moveTo>
                <a:cubicBezTo>
                  <a:pt x="1165" y="284209"/>
                  <a:pt x="-481" y="141156"/>
                  <a:pt x="684" y="661"/>
                </a:cubicBezTo>
                <a:lnTo>
                  <a:pt x="2712632" y="0"/>
                </a:lnTo>
                <a:lnTo>
                  <a:pt x="2452968" y="423706"/>
                </a:lnTo>
                <a:lnTo>
                  <a:pt x="0" y="42470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4185032" y="0"/>
            <a:ext cx="493076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637898" y="980728"/>
            <a:ext cx="654261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Sumario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699792" y="1494357"/>
            <a:ext cx="6336704" cy="54630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Línea (s)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Investigación ENAPROC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 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 y Objetivos Particulares</a:t>
            </a:r>
          </a:p>
          <a:p>
            <a:pPr marL="342900" indent="-342900" algn="just">
              <a:buAutoNum type="arabicPeriod" startAt="8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del arte como estudio del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( Marco teórico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AutoNum type="arabicPeriod" startAt="8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la Investigación: Paradigma epistémico, perspectiva de investigación, técnicas e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</a:p>
          <a:p>
            <a:pPr marL="342900" indent="-342900" algn="just">
              <a:buAutoNum type="arabicPeriod" startAt="9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Intervención Metodológica aplicada</a:t>
            </a:r>
          </a:p>
          <a:p>
            <a:pPr marL="342900" indent="-342900" algn="just">
              <a:buFontTx/>
              <a:buAutoNum type="arabicPeriod" startAt="9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hallazgos de la investigación </a:t>
            </a:r>
          </a:p>
          <a:p>
            <a:pPr marL="342900" indent="-342900" algn="just">
              <a:buFontTx/>
              <a:buAutoNum type="arabicPeriod" startAt="9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 para cumplir con los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342900" indent="-342900" algn="just">
              <a:buFontTx/>
              <a:buAutoNum type="arabicPeriod" startAt="9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Conclusiones Generales, comprobación de la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marL="342900" indent="-342900" algn="just">
              <a:buFontTx/>
              <a:buAutoNum type="arabicPeriod" startAt="9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Recomendaciones y propuesta de mejora en Protección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49" y="2455046"/>
            <a:ext cx="1784268" cy="18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65" y="4509120"/>
            <a:ext cx="1779152" cy="18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59" y="456621"/>
            <a:ext cx="1752758" cy="1867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6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1126485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Narrow" pitchFamily="34" charset="0"/>
              </a:rPr>
              <a:t>Línea </a:t>
            </a:r>
            <a:r>
              <a:rPr lang="es-MX" sz="3600" b="1" dirty="0">
                <a:latin typeface="Arial Narrow" pitchFamily="34" charset="0"/>
              </a:rPr>
              <a:t>de Investigación</a:t>
            </a: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7504" y="1700808"/>
            <a:ext cx="317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b="1" dirty="0" smtClean="0">
                <a:latin typeface="Arial"/>
                <a:cs typeface="Arial"/>
              </a:rPr>
              <a:t>Gestión Integral del Riesgo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496" y="1988840"/>
            <a:ext cx="511256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 smtClean="0">
                <a:latin typeface="Arial"/>
                <a:cs typeface="Arial"/>
              </a:rPr>
              <a:t>“Acción </a:t>
            </a:r>
            <a:r>
              <a:rPr lang="es-ES" i="1" dirty="0">
                <a:latin typeface="Arial"/>
                <a:cs typeface="Arial"/>
              </a:rPr>
              <a:t>solidaria y participativa, que en consideración tanto de </a:t>
            </a:r>
            <a:r>
              <a:rPr lang="es-ES" i="1" dirty="0" smtClean="0">
                <a:latin typeface="Arial"/>
                <a:cs typeface="Arial"/>
              </a:rPr>
              <a:t>los riesgos </a:t>
            </a:r>
            <a:r>
              <a:rPr lang="es-ES" i="1" dirty="0">
                <a:latin typeface="Arial"/>
                <a:cs typeface="Arial"/>
              </a:rPr>
              <a:t>de origen natural o antrópico como de los efectos adversos de los </a:t>
            </a:r>
            <a:r>
              <a:rPr lang="es-ES" i="1" dirty="0" smtClean="0">
                <a:latin typeface="Arial"/>
                <a:cs typeface="Arial"/>
              </a:rPr>
              <a:t>agentes perturbadores</a:t>
            </a:r>
            <a:r>
              <a:rPr lang="es-ES" i="1" dirty="0">
                <a:latin typeface="Arial"/>
                <a:cs typeface="Arial"/>
              </a:rPr>
              <a:t>, prevé la coordinación y concertación de los sectores público, privado y social </a:t>
            </a:r>
            <a:r>
              <a:rPr lang="es-ES" i="1" dirty="0" smtClean="0">
                <a:latin typeface="Arial"/>
                <a:cs typeface="Arial"/>
              </a:rPr>
              <a:t>en </a:t>
            </a:r>
            <a:r>
              <a:rPr lang="es-ES" i="1" dirty="0">
                <a:latin typeface="Arial"/>
                <a:cs typeface="Arial"/>
              </a:rPr>
              <a:t>el marco del Sistema Nacional, con el fin de crear un conjunto de disposiciones, planes</a:t>
            </a:r>
            <a:r>
              <a:rPr lang="es-ES" i="1" dirty="0" smtClean="0">
                <a:latin typeface="Arial"/>
                <a:cs typeface="Arial"/>
              </a:rPr>
              <a:t>, programas</a:t>
            </a:r>
            <a:r>
              <a:rPr lang="es-ES" i="1" dirty="0">
                <a:latin typeface="Arial"/>
                <a:cs typeface="Arial"/>
              </a:rPr>
              <a:t>, estrategias, mecanismos y </a:t>
            </a:r>
            <a:r>
              <a:rPr lang="es-ES" b="1" i="1" dirty="0">
                <a:latin typeface="Arial"/>
                <a:cs typeface="Arial"/>
              </a:rPr>
              <a:t>recursos</a:t>
            </a:r>
            <a:r>
              <a:rPr lang="es-ES" i="1" dirty="0">
                <a:latin typeface="Arial"/>
                <a:cs typeface="Arial"/>
              </a:rPr>
              <a:t> para que de manera </a:t>
            </a:r>
            <a:r>
              <a:rPr lang="es-ES" b="1" i="1" dirty="0">
                <a:latin typeface="Arial"/>
                <a:cs typeface="Arial"/>
              </a:rPr>
              <a:t>corresponsable</a:t>
            </a:r>
            <a:r>
              <a:rPr lang="es-ES" i="1" dirty="0">
                <a:latin typeface="Arial"/>
                <a:cs typeface="Arial"/>
              </a:rPr>
              <a:t>, y </a:t>
            </a:r>
            <a:r>
              <a:rPr lang="es-ES" i="1" dirty="0" smtClean="0">
                <a:latin typeface="Arial"/>
                <a:cs typeface="Arial"/>
              </a:rPr>
              <a:t>privilegiando </a:t>
            </a:r>
            <a:r>
              <a:rPr lang="es-ES" i="1" dirty="0">
                <a:latin typeface="Arial"/>
                <a:cs typeface="Arial"/>
              </a:rPr>
              <a:t>la Gestión Integral de Riesgos y la Continuidad de Operaciones, </a:t>
            </a:r>
            <a:r>
              <a:rPr lang="es-ES" i="1" dirty="0" smtClean="0">
                <a:latin typeface="Arial"/>
                <a:cs typeface="Arial"/>
              </a:rPr>
              <a:t>se apliquen </a:t>
            </a:r>
            <a:r>
              <a:rPr lang="es-ES" i="1" dirty="0">
                <a:latin typeface="Arial"/>
                <a:cs typeface="Arial"/>
              </a:rPr>
              <a:t>las </a:t>
            </a:r>
            <a:r>
              <a:rPr lang="es-ES" i="1" dirty="0" smtClean="0">
                <a:latin typeface="Arial"/>
                <a:cs typeface="Arial"/>
              </a:rPr>
              <a:t>medidas </a:t>
            </a:r>
            <a:r>
              <a:rPr lang="es-ES" i="1" dirty="0">
                <a:latin typeface="Arial"/>
                <a:cs typeface="Arial"/>
              </a:rPr>
              <a:t>y </a:t>
            </a:r>
            <a:r>
              <a:rPr lang="es-ES" b="1" i="1" dirty="0">
                <a:latin typeface="Arial"/>
                <a:cs typeface="Arial"/>
              </a:rPr>
              <a:t>acciones</a:t>
            </a:r>
            <a:r>
              <a:rPr lang="es-ES" i="1" dirty="0">
                <a:latin typeface="Arial"/>
                <a:cs typeface="Arial"/>
              </a:rPr>
              <a:t> que sean necesarias para salvaguardar la vida, integridad y salud de la </a:t>
            </a:r>
            <a:r>
              <a:rPr lang="es-ES" i="1" dirty="0" smtClean="0">
                <a:latin typeface="Arial"/>
                <a:cs typeface="Arial"/>
              </a:rPr>
              <a:t>población</a:t>
            </a:r>
            <a:r>
              <a:rPr lang="es-ES" i="1" dirty="0">
                <a:latin typeface="Arial"/>
                <a:cs typeface="Arial"/>
              </a:rPr>
              <a:t>, así como sus bienes; la infraestructura, la planta productiva y el </a:t>
            </a:r>
            <a:r>
              <a:rPr lang="es-ES" b="1" i="1" dirty="0">
                <a:latin typeface="Arial"/>
                <a:cs typeface="Arial"/>
              </a:rPr>
              <a:t>medio</a:t>
            </a:r>
            <a:r>
              <a:rPr lang="es-ES" i="1" dirty="0">
                <a:latin typeface="Arial"/>
                <a:cs typeface="Arial"/>
              </a:rPr>
              <a:t> </a:t>
            </a:r>
            <a:r>
              <a:rPr lang="es-ES" b="1" i="1" dirty="0">
                <a:latin typeface="Arial"/>
                <a:cs typeface="Arial"/>
              </a:rPr>
              <a:t>ambiente</a:t>
            </a:r>
            <a:r>
              <a:rPr lang="es-ES" dirty="0" smtClean="0">
                <a:latin typeface="Arial"/>
                <a:cs typeface="Arial"/>
              </a:rPr>
              <a:t>”. LGPC, artículo 2, fracción XLIII.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8" name="Imagen 7" descr="Captura de pantalla 2019-11-01 a la(s) 10.4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059031"/>
            <a:ext cx="3960440" cy="34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03648" y="1095698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Introducción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7504" y="242088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/>
                <a:cs typeface="Arial"/>
              </a:rPr>
              <a:t>El presente trabajo de investigación tiene como objetivo capacitar a alumnos de la escuela preparatoria Patria y Progreso en materia de Gestión Integral del Riesgo, para reformar la percepción del riesgo de los estudiantes.</a:t>
            </a:r>
            <a:endParaRPr lang="es-ES" dirty="0">
              <a:latin typeface="Arial"/>
              <a:cs typeface="Arial"/>
            </a:endParaRPr>
          </a:p>
          <a:p>
            <a:pPr algn="just"/>
            <a:r>
              <a:rPr lang="es-ES" dirty="0" smtClean="0">
                <a:latin typeface="Arial"/>
                <a:cs typeface="Arial"/>
              </a:rPr>
              <a:t>No obstante, también se apoya de la Educación Ambiental como herramienta pedagógica para promover en los estudiantes una cultura no solo de respeto y armonía con el ambiente, sino también esa cultura de protección civil; que los estudiantes comprendan la relación que existe entre nuestra calidad de vida como seres humanos, con la preservación y cuidado de nuestro ambiente.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3" name="Imagen 2" descr="platic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76" y="5013176"/>
            <a:ext cx="2807793" cy="1512168"/>
          </a:xfrm>
          <a:prstGeom prst="rect">
            <a:avLst/>
          </a:prstGeom>
        </p:spPr>
      </p:pic>
      <p:pic>
        <p:nvPicPr>
          <p:cNvPr id="4" name="Imagen 3" descr="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953" y="5013176"/>
            <a:ext cx="3024336" cy="1546893"/>
          </a:xfrm>
          <a:prstGeom prst="rect">
            <a:avLst/>
          </a:prstGeom>
        </p:spPr>
      </p:pic>
      <p:pic>
        <p:nvPicPr>
          <p:cNvPr id="7" name="Imagen 6" descr="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573" y="5013176"/>
            <a:ext cx="2585122" cy="15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324544" y="1198493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Planteamiento del problema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4" name="Imagen 3" descr="internacio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4904"/>
            <a:ext cx="1296144" cy="1322596"/>
          </a:xfrm>
          <a:prstGeom prst="rect">
            <a:avLst/>
          </a:prstGeom>
        </p:spPr>
      </p:pic>
      <p:pic>
        <p:nvPicPr>
          <p:cNvPr id="6" name="Imagen 5" descr="d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420888"/>
            <a:ext cx="2088232" cy="1476445"/>
          </a:xfrm>
          <a:prstGeom prst="rect">
            <a:avLst/>
          </a:prstGeom>
        </p:spPr>
      </p:pic>
      <p:pic>
        <p:nvPicPr>
          <p:cNvPr id="8" name="Imagen 7" descr="La-prevención-de-riesgos-no-es-un-gasto-es-una-inversió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030" y="2268966"/>
            <a:ext cx="1880114" cy="1880114"/>
          </a:xfrm>
          <a:prstGeom prst="rect">
            <a:avLst/>
          </a:prstGeom>
        </p:spPr>
      </p:pic>
      <p:pic>
        <p:nvPicPr>
          <p:cNvPr id="9" name="Imagen 8" descr="9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189" y="2852936"/>
            <a:ext cx="2688299" cy="1512168"/>
          </a:xfrm>
          <a:prstGeom prst="rect">
            <a:avLst/>
          </a:prstGeom>
        </p:spPr>
      </p:pic>
      <p:pic>
        <p:nvPicPr>
          <p:cNvPr id="10" name="Imagen 9" descr="Ferrocarri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468883"/>
            <a:ext cx="2773971" cy="1384053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1835696" y="2924944"/>
            <a:ext cx="4320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3851920" y="2924944"/>
            <a:ext cx="4320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5652120" y="2852936"/>
            <a:ext cx="504056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93699" y="304134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07749" y="5446214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percepció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851" y="4870150"/>
            <a:ext cx="2635589" cy="1439170"/>
          </a:xfrm>
          <a:prstGeom prst="rect">
            <a:avLst/>
          </a:prstGeom>
        </p:spPr>
      </p:pic>
      <p:pic>
        <p:nvPicPr>
          <p:cNvPr id="17" name="Imagen 16" descr="escuel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83" y="4942158"/>
            <a:ext cx="2232248" cy="1285946"/>
          </a:xfrm>
          <a:prstGeom prst="rect">
            <a:avLst/>
          </a:prstGeom>
        </p:spPr>
      </p:pic>
      <p:sp>
        <p:nvSpPr>
          <p:cNvPr id="24" name="Flecha a la derecha con bandas 23"/>
          <p:cNvSpPr/>
          <p:nvPr/>
        </p:nvSpPr>
        <p:spPr>
          <a:xfrm>
            <a:off x="4542504" y="5302198"/>
            <a:ext cx="1368152" cy="576064"/>
          </a:xfrm>
          <a:prstGeom prst="stripedRightArrow">
            <a:avLst>
              <a:gd name="adj1" fmla="val 47275"/>
              <a:gd name="adj2" fmla="val 547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oblada hacia arriba 24"/>
          <p:cNvSpPr/>
          <p:nvPr/>
        </p:nvSpPr>
        <p:spPr>
          <a:xfrm>
            <a:off x="3016531" y="4582118"/>
            <a:ext cx="1800200" cy="1152128"/>
          </a:xfrm>
          <a:prstGeom prst="bentUpArrow">
            <a:avLst>
              <a:gd name="adj1" fmla="val 25000"/>
              <a:gd name="adj2" fmla="val 39747"/>
              <a:gd name="adj3" fmla="val 338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1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1640" y="1116033"/>
            <a:ext cx="45365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itchFamily="34" charset="0"/>
              </a:rPr>
              <a:t>Justificación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79512" y="2180631"/>
            <a:ext cx="4464496" cy="3192585"/>
            <a:chOff x="179512" y="1916832"/>
            <a:chExt cx="4464496" cy="3192585"/>
          </a:xfrm>
        </p:grpSpPr>
        <p:pic>
          <p:nvPicPr>
            <p:cNvPr id="3" name="Imagen 2" descr="el-club-de-rom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916832"/>
              <a:ext cx="4464496" cy="3192585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79512" y="4725144"/>
              <a:ext cx="2173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Arial"/>
                  <a:cs typeface="Arial"/>
                </a:rPr>
                <a:t>47 años después</a:t>
              </a:r>
              <a:r>
                <a:rPr lang="mr-IN" dirty="0" smtClean="0">
                  <a:solidFill>
                    <a:schemeClr val="bg1"/>
                  </a:solidFill>
                  <a:latin typeface="Arial"/>
                  <a:cs typeface="Arial"/>
                </a:rPr>
                <a:t>…</a:t>
              </a:r>
              <a:endParaRPr lang="es-ES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6" name="Imagen 5" descr="serviciosecos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1" y="2612444"/>
            <a:ext cx="3405674" cy="3192820"/>
          </a:xfrm>
          <a:prstGeom prst="rect">
            <a:avLst/>
          </a:prstGeom>
        </p:spPr>
      </p:pic>
      <p:pic>
        <p:nvPicPr>
          <p:cNvPr id="8" name="Imagen 7" descr="Cañón-del-Sumider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5" y="1235177"/>
            <a:ext cx="2044512" cy="14492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7504" y="5890046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/>
                <a:cs typeface="Arial"/>
              </a:rPr>
              <a:t>“eventos de menor impacto están causando muertes, desplazamientos y sufrimientos más rápido de lo previsto. Esto no se trata del futuro, se trata</a:t>
            </a:r>
            <a:r>
              <a:rPr lang="es-ES_tradnl" dirty="0">
                <a:latin typeface="Arial"/>
                <a:cs typeface="Arial"/>
              </a:rPr>
              <a:t> del ahora” </a:t>
            </a:r>
            <a:r>
              <a:rPr lang="es-ES_tradnl" dirty="0" smtClean="0">
                <a:latin typeface="Arial"/>
                <a:cs typeface="Arial"/>
              </a:rPr>
              <a:t>(</a:t>
            </a:r>
            <a:r>
              <a:rPr lang="es-ES" dirty="0">
                <a:latin typeface="Arial"/>
                <a:cs typeface="Arial"/>
              </a:rPr>
              <a:t>Mami </a:t>
            </a:r>
            <a:r>
              <a:rPr lang="es-ES" dirty="0" err="1" smtClean="0">
                <a:latin typeface="Arial"/>
                <a:cs typeface="Arial"/>
              </a:rPr>
              <a:t>Mizutori</a:t>
            </a:r>
            <a:r>
              <a:rPr lang="es-ES_tradnl" dirty="0" smtClean="0">
                <a:latin typeface="Arial"/>
                <a:cs typeface="Arial"/>
              </a:rPr>
              <a:t>, </a:t>
            </a:r>
            <a:r>
              <a:rPr lang="es-ES_tradnl" dirty="0">
                <a:latin typeface="Arial"/>
                <a:cs typeface="Arial"/>
              </a:rPr>
              <a:t>Secretario General para la Reducción del Riesgo de </a:t>
            </a:r>
            <a:r>
              <a:rPr lang="es-ES_tradnl" dirty="0" smtClean="0">
                <a:latin typeface="Arial"/>
                <a:cs typeface="Arial"/>
              </a:rPr>
              <a:t>Desastres)</a:t>
            </a:r>
            <a:endParaRPr lang="es-ES" dirty="0">
              <a:latin typeface="Arial"/>
              <a:cs typeface="Arial"/>
            </a:endParaRPr>
          </a:p>
        </p:txBody>
      </p:sp>
      <p:cxnSp>
        <p:nvCxnSpPr>
          <p:cNvPr id="11" name="Conector angular 10"/>
          <p:cNvCxnSpPr>
            <a:stCxn id="8" idx="3"/>
            <a:endCxn id="6" idx="3"/>
          </p:cNvCxnSpPr>
          <p:nvPr/>
        </p:nvCxnSpPr>
        <p:spPr>
          <a:xfrm>
            <a:off x="7912657" y="1959815"/>
            <a:ext cx="785098" cy="2249039"/>
          </a:xfrm>
          <a:prstGeom prst="bentConnector3">
            <a:avLst>
              <a:gd name="adj1" fmla="val 129117"/>
            </a:avLst>
          </a:prstGeom>
          <a:ln>
            <a:solidFill>
              <a:srgbClr val="843C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8" idx="1"/>
            <a:endCxn id="6" idx="1"/>
          </p:cNvCxnSpPr>
          <p:nvPr/>
        </p:nvCxnSpPr>
        <p:spPr>
          <a:xfrm rot="10800000" flipV="1">
            <a:off x="5292081" y="1959814"/>
            <a:ext cx="576064" cy="2249039"/>
          </a:xfrm>
          <a:prstGeom prst="bentConnector3">
            <a:avLst>
              <a:gd name="adj1" fmla="val 139683"/>
            </a:avLst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755576" y="1484784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Pregunta de investigación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5536" y="2599164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900" dirty="0">
                <a:latin typeface="Arial"/>
                <a:cs typeface="Arial"/>
              </a:rPr>
              <a:t>¿Es la falta de educación (inducción) en temas de Gestión Integral del Riesgo, la causa de una ausencia de percepción del riesgo (adecuada), que permita (a corto y largo plazo) hacer un cambio de conducta y de hábitos que promueva la prevención del riesgo?</a:t>
            </a:r>
            <a:endParaRPr lang="es-ES_tradnl" sz="1900" dirty="0">
              <a:latin typeface="Arial"/>
              <a:cs typeface="Arial"/>
            </a:endParaRPr>
          </a:p>
        </p:txBody>
      </p:sp>
      <p:pic>
        <p:nvPicPr>
          <p:cNvPr id="10" name="Imagen 9" descr="escuel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3" y="4475495"/>
            <a:ext cx="2865368" cy="165067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Imagen 10" descr="percepcio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90" y="4725143"/>
            <a:ext cx="2487642" cy="1675013"/>
          </a:xfrm>
          <a:prstGeom prst="rect">
            <a:avLst/>
          </a:prstGeom>
          <a:ln>
            <a:noFill/>
          </a:ln>
        </p:spPr>
      </p:pic>
      <p:pic>
        <p:nvPicPr>
          <p:cNvPr id="12" name="Imagen 11" descr="proteccion_civ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51" y="4351063"/>
            <a:ext cx="1966857" cy="1775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8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611560" y="1484784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1520" y="21328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/>
                <a:cs typeface="Arial"/>
              </a:rPr>
              <a:t>Elaborar un </a:t>
            </a:r>
            <a:r>
              <a:rPr lang="es-ES" dirty="0" smtClean="0">
                <a:latin typeface="Arial"/>
                <a:cs typeface="Arial"/>
              </a:rPr>
              <a:t>taller de </a:t>
            </a:r>
            <a:r>
              <a:rPr lang="es-ES" dirty="0">
                <a:latin typeface="Arial"/>
                <a:cs typeface="Arial"/>
              </a:rPr>
              <a:t>intervención educativa en materia de Gestión Integral del Riesgo aplicado a alumnos de la escuela preparatoria Patria y Progreso para fortalecer su percepción del riesgo.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1560" y="3789040"/>
            <a:ext cx="7200800" cy="52772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Objetivos Particulares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1520" y="446091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Conocer la percepción de los estudiantes respecto a la gestión integral del riesgo, a través de la aplicación de encuestas.</a:t>
            </a:r>
          </a:p>
          <a:p>
            <a:pPr marL="285750" lvl="0" indent="-285750" algn="just">
              <a:buFont typeface="Arial"/>
              <a:buChar char="•"/>
            </a:pPr>
            <a:r>
              <a:rPr lang="es-ES" dirty="0">
                <a:latin typeface="Arial"/>
                <a:cs typeface="Arial"/>
              </a:rPr>
              <a:t>Con base en los resultados de las encuetas, proponer un taller educativo, que fomente la participación activa de los estudiantes en la gestión integral del riesgo en su comunidad.</a:t>
            </a:r>
          </a:p>
        </p:txBody>
      </p:sp>
    </p:spTree>
    <p:extLst>
      <p:ext uri="{BB962C8B-B14F-4D97-AF65-F5344CB8AC3E}">
        <p14:creationId xmlns:p14="http://schemas.microsoft.com/office/powerpoint/2010/main" val="70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162538" y="1384236"/>
            <a:ext cx="8818925" cy="10544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del arte como estudio del objeto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(Marco teórico)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8775" y="-22447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just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9796" y="2532960"/>
            <a:ext cx="8244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/>
                <a:cs typeface="Arial"/>
              </a:rPr>
              <a:t>1. Qué es la Protección Civil?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	1.1 Antecedentes de la Protección Civil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2. Gestión Integral del Riesgo.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	2.1 Gestión </a:t>
            </a:r>
            <a:r>
              <a:rPr lang="es-ES" dirty="0">
                <a:latin typeface="Arial"/>
                <a:cs typeface="Arial"/>
              </a:rPr>
              <a:t>Integral del </a:t>
            </a:r>
            <a:r>
              <a:rPr lang="es-ES" dirty="0" smtClean="0">
                <a:latin typeface="Arial"/>
                <a:cs typeface="Arial"/>
              </a:rPr>
              <a:t>Riesgo en México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3. Percepción del riesgo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4. Relación </a:t>
            </a:r>
            <a:r>
              <a:rPr lang="es-ES" dirty="0">
                <a:latin typeface="Arial"/>
                <a:cs typeface="Arial"/>
              </a:rPr>
              <a:t>Gestión Integral del Riesgo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s-ES" dirty="0" smtClean="0">
                <a:latin typeface="Arial"/>
                <a:cs typeface="Arial"/>
              </a:rPr>
              <a:t> Educación Ambiental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	4.1 Educación Ambiental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	4.2 Antecedentes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	4.3 Enfoque sistémico de la Educación Ambiental</a:t>
            </a:r>
          </a:p>
          <a:p>
            <a:pPr algn="just"/>
            <a:r>
              <a:rPr lang="es-ES" dirty="0" smtClean="0">
                <a:latin typeface="Arial"/>
                <a:cs typeface="Arial"/>
              </a:rPr>
              <a:t>5. Educación Ambiental para la Gestión Integral del Riesgo</a:t>
            </a:r>
            <a:endParaRPr lang="es-ES" dirty="0">
              <a:latin typeface="Arial"/>
              <a:cs typeface="Arial"/>
            </a:endParaRPr>
          </a:p>
          <a:p>
            <a:pPr lvl="2" algn="just"/>
            <a:r>
              <a:rPr lang="es-ES" dirty="0" smtClean="0">
                <a:latin typeface="Arial"/>
                <a:cs typeface="Arial"/>
              </a:rPr>
              <a:t>5.1 La </a:t>
            </a:r>
            <a:r>
              <a:rPr lang="es-ES" dirty="0" err="1" smtClean="0">
                <a:latin typeface="Arial"/>
                <a:cs typeface="Arial"/>
              </a:rPr>
              <a:t>transdisciplinariedad</a:t>
            </a:r>
            <a:r>
              <a:rPr lang="es-ES" dirty="0" smtClean="0">
                <a:latin typeface="Arial"/>
                <a:cs typeface="Arial"/>
              </a:rPr>
              <a:t> de la Gestión Integral del Riesgo y la Educación Ambiental</a:t>
            </a:r>
          </a:p>
        </p:txBody>
      </p:sp>
    </p:spTree>
    <p:extLst>
      <p:ext uri="{BB962C8B-B14F-4D97-AF65-F5344CB8AC3E}">
        <p14:creationId xmlns:p14="http://schemas.microsoft.com/office/powerpoint/2010/main" val="3092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7412</TotalTime>
  <Words>1013</Words>
  <Application>Microsoft Office PowerPoint</Application>
  <PresentationFormat>Presentación en pantalla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Source Sans Pro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UTE-MANUELITA</dc:creator>
  <cp:lastModifiedBy>pcivil</cp:lastModifiedBy>
  <cp:revision>383</cp:revision>
  <cp:lastPrinted>2019-04-23T21:35:39Z</cp:lastPrinted>
  <dcterms:created xsi:type="dcterms:W3CDTF">2018-12-27T18:55:01Z</dcterms:created>
  <dcterms:modified xsi:type="dcterms:W3CDTF">2019-11-07T19:40:40Z</dcterms:modified>
</cp:coreProperties>
</file>