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5"/>
  </p:notesMasterIdLst>
  <p:sldIdLst>
    <p:sldId id="270" r:id="rId2"/>
    <p:sldId id="314" r:id="rId3"/>
    <p:sldId id="276" r:id="rId4"/>
    <p:sldId id="315" r:id="rId5"/>
    <p:sldId id="277" r:id="rId6"/>
    <p:sldId id="278" r:id="rId7"/>
    <p:sldId id="279" r:id="rId8"/>
    <p:sldId id="280" r:id="rId9"/>
    <p:sldId id="281" r:id="rId10"/>
    <p:sldId id="322" r:id="rId11"/>
    <p:sldId id="282" r:id="rId12"/>
    <p:sldId id="320" r:id="rId13"/>
    <p:sldId id="291" r:id="rId14"/>
  </p:sldIdLst>
  <p:sldSz cx="9144000" cy="6858000" type="screen4x3"/>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6" autoAdjust="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831B6-8F74-432F-B062-76E23E0ADAA8}" type="doc">
      <dgm:prSet loTypeId="urn:microsoft.com/office/officeart/2005/8/layout/bList2" loCatId="picture" qsTypeId="urn:microsoft.com/office/officeart/2005/8/quickstyle/simple1" qsCatId="simple" csTypeId="urn:microsoft.com/office/officeart/2005/8/colors/colorful3" csCatId="colorful" phldr="1"/>
      <dgm:spPr/>
    </dgm:pt>
    <dgm:pt modelId="{92134EE2-15F0-493A-B07B-15672E8E053F}">
      <dgm:prSet phldrT="[Texto]" custT="1"/>
      <dgm:spPr/>
      <dgm:t>
        <a:bodyPr/>
        <a:lstStyle/>
        <a:p>
          <a:r>
            <a:rPr lang="es-MX" sz="1800">
              <a:latin typeface="Arial" panose="020B0604020202020204" pitchFamily="34" charset="0"/>
              <a:cs typeface="Arial" panose="020B0604020202020204" pitchFamily="34" charset="0"/>
            </a:rPr>
            <a:t>Gestión del Riesgo </a:t>
          </a:r>
          <a:endParaRPr lang="es-MX" sz="1800" dirty="0">
            <a:latin typeface="Arial" panose="020B0604020202020204" pitchFamily="34" charset="0"/>
            <a:cs typeface="Arial" panose="020B0604020202020204" pitchFamily="34" charset="0"/>
          </a:endParaRPr>
        </a:p>
      </dgm:t>
    </dgm:pt>
    <dgm:pt modelId="{1A77ADF3-E43C-43E9-A651-F0040815A5AA}" type="parTrans" cxnId="{220C0E67-B48F-47A3-8196-9C0618525302}">
      <dgm:prSet/>
      <dgm:spPr/>
      <dgm:t>
        <a:bodyPr/>
        <a:lstStyle/>
        <a:p>
          <a:endParaRPr lang="es-MX"/>
        </a:p>
      </dgm:t>
    </dgm:pt>
    <dgm:pt modelId="{A0E581A5-3D35-4DF5-B928-ADBC04BEACA6}" type="sibTrans" cxnId="{220C0E67-B48F-47A3-8196-9C0618525302}">
      <dgm:prSet/>
      <dgm:spPr/>
      <dgm:t>
        <a:bodyPr/>
        <a:lstStyle/>
        <a:p>
          <a:endParaRPr lang="es-MX"/>
        </a:p>
      </dgm:t>
    </dgm:pt>
    <dgm:pt modelId="{FCE8F5A4-6434-4B91-B51A-47AF65BB24C5}">
      <dgm:prSet phldrT="[Texto]" custT="1"/>
      <dgm:spPr/>
      <dgm:t>
        <a:bodyPr/>
        <a:lstStyle/>
        <a:p>
          <a:r>
            <a:rPr lang="es-MX" sz="1800">
              <a:latin typeface="Arial" panose="020B0604020202020204" pitchFamily="34" charset="0"/>
              <a:cs typeface="Arial" panose="020B0604020202020204" pitchFamily="34" charset="0"/>
            </a:rPr>
            <a:t>Incidencias de desastres </a:t>
          </a:r>
          <a:endParaRPr lang="es-MX" sz="1800" dirty="0">
            <a:latin typeface="Arial" panose="020B0604020202020204" pitchFamily="34" charset="0"/>
            <a:cs typeface="Arial" panose="020B0604020202020204" pitchFamily="34" charset="0"/>
          </a:endParaRPr>
        </a:p>
      </dgm:t>
    </dgm:pt>
    <dgm:pt modelId="{A061E383-3DEB-421B-ABEB-BF904F685441}" type="parTrans" cxnId="{14C9C5A9-DF4D-4206-AA54-1335C4E9BEC7}">
      <dgm:prSet/>
      <dgm:spPr/>
      <dgm:t>
        <a:bodyPr/>
        <a:lstStyle/>
        <a:p>
          <a:endParaRPr lang="es-MX"/>
        </a:p>
      </dgm:t>
    </dgm:pt>
    <dgm:pt modelId="{AD2D2B11-C3D9-4E8E-849E-A8FE0BBCD933}" type="sibTrans" cxnId="{14C9C5A9-DF4D-4206-AA54-1335C4E9BEC7}">
      <dgm:prSet/>
      <dgm:spPr/>
      <dgm:t>
        <a:bodyPr/>
        <a:lstStyle/>
        <a:p>
          <a:endParaRPr lang="es-MX"/>
        </a:p>
      </dgm:t>
    </dgm:pt>
    <dgm:pt modelId="{0B6737D3-309C-4A05-96DF-E69568A724DD}">
      <dgm:prSet phldrT="[Texto]" custT="1"/>
      <dgm:spPr/>
      <dgm:t>
        <a:bodyPr/>
        <a:lstStyle/>
        <a:p>
          <a:r>
            <a:rPr lang="es-MX" sz="1800">
              <a:latin typeface="Arial" panose="020B0604020202020204" pitchFamily="34" charset="0"/>
              <a:cs typeface="Arial" panose="020B0604020202020204" pitchFamily="34" charset="0"/>
            </a:rPr>
            <a:t>Sector Educativo </a:t>
          </a:r>
          <a:endParaRPr lang="es-MX" sz="1800" dirty="0">
            <a:latin typeface="Arial" panose="020B0604020202020204" pitchFamily="34" charset="0"/>
            <a:cs typeface="Arial" panose="020B0604020202020204" pitchFamily="34" charset="0"/>
          </a:endParaRPr>
        </a:p>
      </dgm:t>
    </dgm:pt>
    <dgm:pt modelId="{9BA9C81F-0A5E-4327-9DD5-C098393129FC}" type="parTrans" cxnId="{D48711E7-DA30-4D31-9D01-423C45D2F8E9}">
      <dgm:prSet/>
      <dgm:spPr/>
      <dgm:t>
        <a:bodyPr/>
        <a:lstStyle/>
        <a:p>
          <a:endParaRPr lang="es-MX"/>
        </a:p>
      </dgm:t>
    </dgm:pt>
    <dgm:pt modelId="{44E097E0-ADEA-42A3-8566-2B40035353CE}" type="sibTrans" cxnId="{D48711E7-DA30-4D31-9D01-423C45D2F8E9}">
      <dgm:prSet/>
      <dgm:spPr/>
      <dgm:t>
        <a:bodyPr/>
        <a:lstStyle/>
        <a:p>
          <a:endParaRPr lang="es-MX"/>
        </a:p>
      </dgm:t>
    </dgm:pt>
    <dgm:pt modelId="{927630E1-C59A-4B0E-89A8-3B145A7395EA}">
      <dgm:prSet phldrT="[Texto]" custT="1"/>
      <dgm:spPr/>
      <dgm:t>
        <a:bodyPr/>
        <a:lstStyle/>
        <a:p>
          <a:r>
            <a:rPr lang="es-MX" sz="1800">
              <a:latin typeface="Arial" panose="020B0604020202020204" pitchFamily="34" charset="0"/>
              <a:cs typeface="Arial" panose="020B0604020202020204" pitchFamily="34" charset="0"/>
            </a:rPr>
            <a:t>Aspectos Curriculares- ETC</a:t>
          </a:r>
          <a:endParaRPr lang="es-MX" sz="1800" dirty="0">
            <a:latin typeface="Arial" panose="020B0604020202020204" pitchFamily="34" charset="0"/>
            <a:cs typeface="Arial" panose="020B0604020202020204" pitchFamily="34" charset="0"/>
          </a:endParaRPr>
        </a:p>
      </dgm:t>
    </dgm:pt>
    <dgm:pt modelId="{9271B13E-1F0E-4B10-91EE-E15ADDB302B7}" type="parTrans" cxnId="{63C78E8E-4EE0-49AA-9B01-5951D316135E}">
      <dgm:prSet/>
      <dgm:spPr/>
      <dgm:t>
        <a:bodyPr/>
        <a:lstStyle/>
        <a:p>
          <a:endParaRPr lang="es-MX"/>
        </a:p>
      </dgm:t>
    </dgm:pt>
    <dgm:pt modelId="{3D935154-D64D-4371-8743-D3AB17FA8A65}" type="sibTrans" cxnId="{63C78E8E-4EE0-49AA-9B01-5951D316135E}">
      <dgm:prSet/>
      <dgm:spPr/>
      <dgm:t>
        <a:bodyPr/>
        <a:lstStyle/>
        <a:p>
          <a:endParaRPr lang="es-MX"/>
        </a:p>
      </dgm:t>
    </dgm:pt>
    <dgm:pt modelId="{264E2D8D-4E1D-4E90-A0AE-69D02FB4705E}" type="pres">
      <dgm:prSet presAssocID="{F89831B6-8F74-432F-B062-76E23E0ADAA8}" presName="diagram" presStyleCnt="0">
        <dgm:presLayoutVars>
          <dgm:dir/>
          <dgm:animLvl val="lvl"/>
          <dgm:resizeHandles val="exact"/>
        </dgm:presLayoutVars>
      </dgm:prSet>
      <dgm:spPr/>
    </dgm:pt>
    <dgm:pt modelId="{675CFEC8-44C3-4645-8596-105CD81AE0BC}" type="pres">
      <dgm:prSet presAssocID="{92134EE2-15F0-493A-B07B-15672E8E053F}" presName="compNode" presStyleCnt="0"/>
      <dgm:spPr/>
    </dgm:pt>
    <dgm:pt modelId="{B9513E6D-B84D-4EDA-90E7-F85E68148B79}" type="pres">
      <dgm:prSet presAssocID="{92134EE2-15F0-493A-B07B-15672E8E053F}" presName="childRect" presStyleLbl="bgAcc1" presStyleIdx="0" presStyleCnt="4">
        <dgm:presLayoutVars>
          <dgm:bulletEnabled val="1"/>
        </dgm:presLayoutVars>
      </dgm:prSet>
      <dgm:spPr/>
    </dgm:pt>
    <dgm:pt modelId="{509BB010-B8A3-4F09-8831-F2C5B9B939AB}" type="pres">
      <dgm:prSet presAssocID="{92134EE2-15F0-493A-B07B-15672E8E053F}" presName="parentText" presStyleLbl="node1" presStyleIdx="0" presStyleCnt="0">
        <dgm:presLayoutVars>
          <dgm:chMax val="0"/>
          <dgm:bulletEnabled val="1"/>
        </dgm:presLayoutVars>
      </dgm:prSet>
      <dgm:spPr/>
      <dgm:t>
        <a:bodyPr/>
        <a:lstStyle/>
        <a:p>
          <a:endParaRPr lang="es-MX"/>
        </a:p>
      </dgm:t>
    </dgm:pt>
    <dgm:pt modelId="{1CD8E415-45A8-485F-A9B8-63279B3ECA67}" type="pres">
      <dgm:prSet presAssocID="{92134EE2-15F0-493A-B07B-15672E8E053F}" presName="parentRect" presStyleLbl="alignNode1" presStyleIdx="0" presStyleCnt="4"/>
      <dgm:spPr/>
      <dgm:t>
        <a:bodyPr/>
        <a:lstStyle/>
        <a:p>
          <a:endParaRPr lang="es-MX"/>
        </a:p>
      </dgm:t>
    </dgm:pt>
    <dgm:pt modelId="{88A3DBF9-12D2-4237-9268-8323955F99EC}" type="pres">
      <dgm:prSet presAssocID="{92134EE2-15F0-493A-B07B-15672E8E053F}" presName="adorn" presStyleLbl="fgAccFollowNode1" presStyleIdx="0" presStyleCnt="4"/>
      <dgm:spPr/>
    </dgm:pt>
    <dgm:pt modelId="{40B5EC51-47ED-423B-8FE1-5A1576209C0E}" type="pres">
      <dgm:prSet presAssocID="{A0E581A5-3D35-4DF5-B928-ADBC04BEACA6}" presName="sibTrans" presStyleLbl="sibTrans2D1" presStyleIdx="0" presStyleCnt="0"/>
      <dgm:spPr/>
      <dgm:t>
        <a:bodyPr/>
        <a:lstStyle/>
        <a:p>
          <a:endParaRPr lang="es-MX"/>
        </a:p>
      </dgm:t>
    </dgm:pt>
    <dgm:pt modelId="{2F4511ED-BF6E-40AB-9DC3-8F7D819F80DD}" type="pres">
      <dgm:prSet presAssocID="{FCE8F5A4-6434-4B91-B51A-47AF65BB24C5}" presName="compNode" presStyleCnt="0"/>
      <dgm:spPr/>
    </dgm:pt>
    <dgm:pt modelId="{CC54113C-CD0F-4752-8C32-05AA21C15B7E}" type="pres">
      <dgm:prSet presAssocID="{FCE8F5A4-6434-4B91-B51A-47AF65BB24C5}" presName="childRect" presStyleLbl="bgAcc1" presStyleIdx="1" presStyleCnt="4">
        <dgm:presLayoutVars>
          <dgm:bulletEnabled val="1"/>
        </dgm:presLayoutVars>
      </dgm:prSet>
      <dgm:spPr/>
    </dgm:pt>
    <dgm:pt modelId="{AC9020BF-41F7-4B23-A1DC-742F509F2BBC}" type="pres">
      <dgm:prSet presAssocID="{FCE8F5A4-6434-4B91-B51A-47AF65BB24C5}" presName="parentText" presStyleLbl="node1" presStyleIdx="0" presStyleCnt="0">
        <dgm:presLayoutVars>
          <dgm:chMax val="0"/>
          <dgm:bulletEnabled val="1"/>
        </dgm:presLayoutVars>
      </dgm:prSet>
      <dgm:spPr/>
      <dgm:t>
        <a:bodyPr/>
        <a:lstStyle/>
        <a:p>
          <a:endParaRPr lang="es-MX"/>
        </a:p>
      </dgm:t>
    </dgm:pt>
    <dgm:pt modelId="{3B255559-6410-4AC3-8404-48413887F8DC}" type="pres">
      <dgm:prSet presAssocID="{FCE8F5A4-6434-4B91-B51A-47AF65BB24C5}" presName="parentRect" presStyleLbl="alignNode1" presStyleIdx="1" presStyleCnt="4"/>
      <dgm:spPr/>
      <dgm:t>
        <a:bodyPr/>
        <a:lstStyle/>
        <a:p>
          <a:endParaRPr lang="es-MX"/>
        </a:p>
      </dgm:t>
    </dgm:pt>
    <dgm:pt modelId="{FB0AA5A2-FE9E-4B00-973A-D9908D143A3B}" type="pres">
      <dgm:prSet presAssocID="{FCE8F5A4-6434-4B91-B51A-47AF65BB24C5}" presName="adorn" presStyleLbl="fgAccFollowNode1" presStyleIdx="1" presStyleCnt="4"/>
      <dgm:spPr/>
    </dgm:pt>
    <dgm:pt modelId="{5A0B954D-36F6-4DDE-81E5-CE0CA5280BF5}" type="pres">
      <dgm:prSet presAssocID="{AD2D2B11-C3D9-4E8E-849E-A8FE0BBCD933}" presName="sibTrans" presStyleLbl="sibTrans2D1" presStyleIdx="0" presStyleCnt="0"/>
      <dgm:spPr/>
      <dgm:t>
        <a:bodyPr/>
        <a:lstStyle/>
        <a:p>
          <a:endParaRPr lang="es-MX"/>
        </a:p>
      </dgm:t>
    </dgm:pt>
    <dgm:pt modelId="{896C8957-2A6A-49B8-96D8-33372D095D72}" type="pres">
      <dgm:prSet presAssocID="{0B6737D3-309C-4A05-96DF-E69568A724DD}" presName="compNode" presStyleCnt="0"/>
      <dgm:spPr/>
    </dgm:pt>
    <dgm:pt modelId="{5BA0AACF-5F8E-4795-96F2-0BCCB291E2DE}" type="pres">
      <dgm:prSet presAssocID="{0B6737D3-309C-4A05-96DF-E69568A724DD}" presName="childRect" presStyleLbl="bgAcc1" presStyleIdx="2" presStyleCnt="4">
        <dgm:presLayoutVars>
          <dgm:bulletEnabled val="1"/>
        </dgm:presLayoutVars>
      </dgm:prSet>
      <dgm:spPr/>
    </dgm:pt>
    <dgm:pt modelId="{CBAE8C8D-F432-4893-A963-D876531D5687}" type="pres">
      <dgm:prSet presAssocID="{0B6737D3-309C-4A05-96DF-E69568A724DD}" presName="parentText" presStyleLbl="node1" presStyleIdx="0" presStyleCnt="0">
        <dgm:presLayoutVars>
          <dgm:chMax val="0"/>
          <dgm:bulletEnabled val="1"/>
        </dgm:presLayoutVars>
      </dgm:prSet>
      <dgm:spPr/>
      <dgm:t>
        <a:bodyPr/>
        <a:lstStyle/>
        <a:p>
          <a:endParaRPr lang="es-MX"/>
        </a:p>
      </dgm:t>
    </dgm:pt>
    <dgm:pt modelId="{F402B879-26FB-4CD8-A6EF-A19EB5523440}" type="pres">
      <dgm:prSet presAssocID="{0B6737D3-309C-4A05-96DF-E69568A724DD}" presName="parentRect" presStyleLbl="alignNode1" presStyleIdx="2" presStyleCnt="4"/>
      <dgm:spPr/>
      <dgm:t>
        <a:bodyPr/>
        <a:lstStyle/>
        <a:p>
          <a:endParaRPr lang="es-MX"/>
        </a:p>
      </dgm:t>
    </dgm:pt>
    <dgm:pt modelId="{2CF7470B-F07A-46F4-9D53-3442CBE9135F}" type="pres">
      <dgm:prSet presAssocID="{0B6737D3-309C-4A05-96DF-E69568A724DD}" presName="adorn" presStyleLbl="fgAccFollowNode1" presStyleIdx="2" presStyleCnt="4"/>
      <dgm:spPr/>
    </dgm:pt>
    <dgm:pt modelId="{981DD416-1173-45C1-9F03-AD299ACD6FD2}" type="pres">
      <dgm:prSet presAssocID="{44E097E0-ADEA-42A3-8566-2B40035353CE}" presName="sibTrans" presStyleLbl="sibTrans2D1" presStyleIdx="0" presStyleCnt="0"/>
      <dgm:spPr/>
      <dgm:t>
        <a:bodyPr/>
        <a:lstStyle/>
        <a:p>
          <a:endParaRPr lang="es-MX"/>
        </a:p>
      </dgm:t>
    </dgm:pt>
    <dgm:pt modelId="{E1A86714-87A9-46F0-9C04-B09B2DAB76FC}" type="pres">
      <dgm:prSet presAssocID="{927630E1-C59A-4B0E-89A8-3B145A7395EA}" presName="compNode" presStyleCnt="0"/>
      <dgm:spPr/>
    </dgm:pt>
    <dgm:pt modelId="{9F52425B-3F84-4C86-AB2D-07216543BB3C}" type="pres">
      <dgm:prSet presAssocID="{927630E1-C59A-4B0E-89A8-3B145A7395EA}" presName="childRect" presStyleLbl="bgAcc1" presStyleIdx="3" presStyleCnt="4">
        <dgm:presLayoutVars>
          <dgm:bulletEnabled val="1"/>
        </dgm:presLayoutVars>
      </dgm:prSet>
      <dgm:spPr/>
    </dgm:pt>
    <dgm:pt modelId="{1C557EB0-A3C8-4768-9E0A-A69D3AA3FA86}" type="pres">
      <dgm:prSet presAssocID="{927630E1-C59A-4B0E-89A8-3B145A7395EA}" presName="parentText" presStyleLbl="node1" presStyleIdx="0" presStyleCnt="0">
        <dgm:presLayoutVars>
          <dgm:chMax val="0"/>
          <dgm:bulletEnabled val="1"/>
        </dgm:presLayoutVars>
      </dgm:prSet>
      <dgm:spPr/>
      <dgm:t>
        <a:bodyPr/>
        <a:lstStyle/>
        <a:p>
          <a:endParaRPr lang="es-MX"/>
        </a:p>
      </dgm:t>
    </dgm:pt>
    <dgm:pt modelId="{B09EDD11-A524-4DFA-BF4B-D6CC87FE0451}" type="pres">
      <dgm:prSet presAssocID="{927630E1-C59A-4B0E-89A8-3B145A7395EA}" presName="parentRect" presStyleLbl="alignNode1" presStyleIdx="3" presStyleCnt="4"/>
      <dgm:spPr/>
      <dgm:t>
        <a:bodyPr/>
        <a:lstStyle/>
        <a:p>
          <a:endParaRPr lang="es-MX"/>
        </a:p>
      </dgm:t>
    </dgm:pt>
    <dgm:pt modelId="{F143716E-221C-4322-B500-0631684F7FEF}" type="pres">
      <dgm:prSet presAssocID="{927630E1-C59A-4B0E-89A8-3B145A7395EA}" presName="adorn" presStyleLbl="fgAccFollowNode1" presStyleIdx="3" presStyleCnt="4"/>
      <dgm:spPr/>
    </dgm:pt>
  </dgm:ptLst>
  <dgm:cxnLst>
    <dgm:cxn modelId="{B53DA143-1EF3-43D2-AE6C-D9BC24661B88}" type="presOf" srcId="{0B6737D3-309C-4A05-96DF-E69568A724DD}" destId="{F402B879-26FB-4CD8-A6EF-A19EB5523440}" srcOrd="1" destOrd="0" presId="urn:microsoft.com/office/officeart/2005/8/layout/bList2"/>
    <dgm:cxn modelId="{A99893E0-BFD5-4F46-9B69-0C35D71AFBD8}" type="presOf" srcId="{FCE8F5A4-6434-4B91-B51A-47AF65BB24C5}" destId="{3B255559-6410-4AC3-8404-48413887F8DC}" srcOrd="1" destOrd="0" presId="urn:microsoft.com/office/officeart/2005/8/layout/bList2"/>
    <dgm:cxn modelId="{0F5EE5F9-059C-4E83-966C-142518379CAD}" type="presOf" srcId="{AD2D2B11-C3D9-4E8E-849E-A8FE0BBCD933}" destId="{5A0B954D-36F6-4DDE-81E5-CE0CA5280BF5}" srcOrd="0" destOrd="0" presId="urn:microsoft.com/office/officeart/2005/8/layout/bList2"/>
    <dgm:cxn modelId="{9E9D5173-C50C-4DC3-8872-FBF080DAAA44}" type="presOf" srcId="{FCE8F5A4-6434-4B91-B51A-47AF65BB24C5}" destId="{AC9020BF-41F7-4B23-A1DC-742F509F2BBC}" srcOrd="0" destOrd="0" presId="urn:microsoft.com/office/officeart/2005/8/layout/bList2"/>
    <dgm:cxn modelId="{279908C5-97BB-4D3A-AA3A-582C6971372C}" type="presOf" srcId="{92134EE2-15F0-493A-B07B-15672E8E053F}" destId="{1CD8E415-45A8-485F-A9B8-63279B3ECA67}" srcOrd="1" destOrd="0" presId="urn:microsoft.com/office/officeart/2005/8/layout/bList2"/>
    <dgm:cxn modelId="{CBBC2999-C151-4DC0-ABC3-60B75754B4E7}" type="presOf" srcId="{44E097E0-ADEA-42A3-8566-2B40035353CE}" destId="{981DD416-1173-45C1-9F03-AD299ACD6FD2}" srcOrd="0" destOrd="0" presId="urn:microsoft.com/office/officeart/2005/8/layout/bList2"/>
    <dgm:cxn modelId="{F27AECAD-E537-4E7B-9CD9-F703EBD1FE52}" type="presOf" srcId="{927630E1-C59A-4B0E-89A8-3B145A7395EA}" destId="{1C557EB0-A3C8-4768-9E0A-A69D3AA3FA86}" srcOrd="0" destOrd="0" presId="urn:microsoft.com/office/officeart/2005/8/layout/bList2"/>
    <dgm:cxn modelId="{814876B6-5460-482E-A525-9E669BAB2AD6}" type="presOf" srcId="{0B6737D3-309C-4A05-96DF-E69568A724DD}" destId="{CBAE8C8D-F432-4893-A963-D876531D5687}" srcOrd="0" destOrd="0" presId="urn:microsoft.com/office/officeart/2005/8/layout/bList2"/>
    <dgm:cxn modelId="{220C0E67-B48F-47A3-8196-9C0618525302}" srcId="{F89831B6-8F74-432F-B062-76E23E0ADAA8}" destId="{92134EE2-15F0-493A-B07B-15672E8E053F}" srcOrd="0" destOrd="0" parTransId="{1A77ADF3-E43C-43E9-A651-F0040815A5AA}" sibTransId="{A0E581A5-3D35-4DF5-B928-ADBC04BEACA6}"/>
    <dgm:cxn modelId="{380F5821-9602-446D-B349-12342E576152}" type="presOf" srcId="{A0E581A5-3D35-4DF5-B928-ADBC04BEACA6}" destId="{40B5EC51-47ED-423B-8FE1-5A1576209C0E}" srcOrd="0" destOrd="0" presId="urn:microsoft.com/office/officeart/2005/8/layout/bList2"/>
    <dgm:cxn modelId="{D48711E7-DA30-4D31-9D01-423C45D2F8E9}" srcId="{F89831B6-8F74-432F-B062-76E23E0ADAA8}" destId="{0B6737D3-309C-4A05-96DF-E69568A724DD}" srcOrd="2" destOrd="0" parTransId="{9BA9C81F-0A5E-4327-9DD5-C098393129FC}" sibTransId="{44E097E0-ADEA-42A3-8566-2B40035353CE}"/>
    <dgm:cxn modelId="{14C9C5A9-DF4D-4206-AA54-1335C4E9BEC7}" srcId="{F89831B6-8F74-432F-B062-76E23E0ADAA8}" destId="{FCE8F5A4-6434-4B91-B51A-47AF65BB24C5}" srcOrd="1" destOrd="0" parTransId="{A061E383-3DEB-421B-ABEB-BF904F685441}" sibTransId="{AD2D2B11-C3D9-4E8E-849E-A8FE0BBCD933}"/>
    <dgm:cxn modelId="{7B8E8195-731F-4ADC-AFFA-53CC631CFE11}" type="presOf" srcId="{F89831B6-8F74-432F-B062-76E23E0ADAA8}" destId="{264E2D8D-4E1D-4E90-A0AE-69D02FB4705E}" srcOrd="0" destOrd="0" presId="urn:microsoft.com/office/officeart/2005/8/layout/bList2"/>
    <dgm:cxn modelId="{63C78E8E-4EE0-49AA-9B01-5951D316135E}" srcId="{F89831B6-8F74-432F-B062-76E23E0ADAA8}" destId="{927630E1-C59A-4B0E-89A8-3B145A7395EA}" srcOrd="3" destOrd="0" parTransId="{9271B13E-1F0E-4B10-91EE-E15ADDB302B7}" sibTransId="{3D935154-D64D-4371-8743-D3AB17FA8A65}"/>
    <dgm:cxn modelId="{DB824C2E-D99F-4F04-8F4A-55E54D932538}" type="presOf" srcId="{927630E1-C59A-4B0E-89A8-3B145A7395EA}" destId="{B09EDD11-A524-4DFA-BF4B-D6CC87FE0451}" srcOrd="1" destOrd="0" presId="urn:microsoft.com/office/officeart/2005/8/layout/bList2"/>
    <dgm:cxn modelId="{38BA53D5-D200-46C4-8FED-1E31A9B31743}" type="presOf" srcId="{92134EE2-15F0-493A-B07B-15672E8E053F}" destId="{509BB010-B8A3-4F09-8831-F2C5B9B939AB}" srcOrd="0" destOrd="0" presId="urn:microsoft.com/office/officeart/2005/8/layout/bList2"/>
    <dgm:cxn modelId="{68A1D283-2B31-4B1B-A682-26A80D0E9849}" type="presParOf" srcId="{264E2D8D-4E1D-4E90-A0AE-69D02FB4705E}" destId="{675CFEC8-44C3-4645-8596-105CD81AE0BC}" srcOrd="0" destOrd="0" presId="urn:microsoft.com/office/officeart/2005/8/layout/bList2"/>
    <dgm:cxn modelId="{74BA39EF-A49B-4885-B171-50B8A1882D4C}" type="presParOf" srcId="{675CFEC8-44C3-4645-8596-105CD81AE0BC}" destId="{B9513E6D-B84D-4EDA-90E7-F85E68148B79}" srcOrd="0" destOrd="0" presId="urn:microsoft.com/office/officeart/2005/8/layout/bList2"/>
    <dgm:cxn modelId="{2B82FF4D-66C5-42E2-872B-2BB1CF20B834}" type="presParOf" srcId="{675CFEC8-44C3-4645-8596-105CD81AE0BC}" destId="{509BB010-B8A3-4F09-8831-F2C5B9B939AB}" srcOrd="1" destOrd="0" presId="urn:microsoft.com/office/officeart/2005/8/layout/bList2"/>
    <dgm:cxn modelId="{D11DA39F-08A2-4D98-AF7E-51BC96A3F54B}" type="presParOf" srcId="{675CFEC8-44C3-4645-8596-105CD81AE0BC}" destId="{1CD8E415-45A8-485F-A9B8-63279B3ECA67}" srcOrd="2" destOrd="0" presId="urn:microsoft.com/office/officeart/2005/8/layout/bList2"/>
    <dgm:cxn modelId="{69170541-1808-406A-BACB-91C728605BF0}" type="presParOf" srcId="{675CFEC8-44C3-4645-8596-105CD81AE0BC}" destId="{88A3DBF9-12D2-4237-9268-8323955F99EC}" srcOrd="3" destOrd="0" presId="urn:microsoft.com/office/officeart/2005/8/layout/bList2"/>
    <dgm:cxn modelId="{89201DFB-9E15-43F1-BD2C-66F8970F3C6D}" type="presParOf" srcId="{264E2D8D-4E1D-4E90-A0AE-69D02FB4705E}" destId="{40B5EC51-47ED-423B-8FE1-5A1576209C0E}" srcOrd="1" destOrd="0" presId="urn:microsoft.com/office/officeart/2005/8/layout/bList2"/>
    <dgm:cxn modelId="{2B1BF9A3-286F-43F5-8B0C-E6659FD600A5}" type="presParOf" srcId="{264E2D8D-4E1D-4E90-A0AE-69D02FB4705E}" destId="{2F4511ED-BF6E-40AB-9DC3-8F7D819F80DD}" srcOrd="2" destOrd="0" presId="urn:microsoft.com/office/officeart/2005/8/layout/bList2"/>
    <dgm:cxn modelId="{7B696F43-9B7B-4ECE-ADBC-4C2C8581C6A6}" type="presParOf" srcId="{2F4511ED-BF6E-40AB-9DC3-8F7D819F80DD}" destId="{CC54113C-CD0F-4752-8C32-05AA21C15B7E}" srcOrd="0" destOrd="0" presId="urn:microsoft.com/office/officeart/2005/8/layout/bList2"/>
    <dgm:cxn modelId="{201F7B21-F636-4D8E-BC13-29C5C0D4E8D5}" type="presParOf" srcId="{2F4511ED-BF6E-40AB-9DC3-8F7D819F80DD}" destId="{AC9020BF-41F7-4B23-A1DC-742F509F2BBC}" srcOrd="1" destOrd="0" presId="urn:microsoft.com/office/officeart/2005/8/layout/bList2"/>
    <dgm:cxn modelId="{9849FF48-684C-4DF7-8D20-350BD8BE6849}" type="presParOf" srcId="{2F4511ED-BF6E-40AB-9DC3-8F7D819F80DD}" destId="{3B255559-6410-4AC3-8404-48413887F8DC}" srcOrd="2" destOrd="0" presId="urn:microsoft.com/office/officeart/2005/8/layout/bList2"/>
    <dgm:cxn modelId="{8097F171-140F-40AE-9A59-654812CB2B0F}" type="presParOf" srcId="{2F4511ED-BF6E-40AB-9DC3-8F7D819F80DD}" destId="{FB0AA5A2-FE9E-4B00-973A-D9908D143A3B}" srcOrd="3" destOrd="0" presId="urn:microsoft.com/office/officeart/2005/8/layout/bList2"/>
    <dgm:cxn modelId="{83749382-4281-44A7-8DB1-0F4F5480414F}" type="presParOf" srcId="{264E2D8D-4E1D-4E90-A0AE-69D02FB4705E}" destId="{5A0B954D-36F6-4DDE-81E5-CE0CA5280BF5}" srcOrd="3" destOrd="0" presId="urn:microsoft.com/office/officeart/2005/8/layout/bList2"/>
    <dgm:cxn modelId="{B8B5B607-F5C8-49FB-804F-A339194E97FA}" type="presParOf" srcId="{264E2D8D-4E1D-4E90-A0AE-69D02FB4705E}" destId="{896C8957-2A6A-49B8-96D8-33372D095D72}" srcOrd="4" destOrd="0" presId="urn:microsoft.com/office/officeart/2005/8/layout/bList2"/>
    <dgm:cxn modelId="{1C99F263-1C8D-41E3-A708-19FD7DC100BA}" type="presParOf" srcId="{896C8957-2A6A-49B8-96D8-33372D095D72}" destId="{5BA0AACF-5F8E-4795-96F2-0BCCB291E2DE}" srcOrd="0" destOrd="0" presId="urn:microsoft.com/office/officeart/2005/8/layout/bList2"/>
    <dgm:cxn modelId="{A4C4B2F0-5B56-4D84-88F0-DC61411CB36F}" type="presParOf" srcId="{896C8957-2A6A-49B8-96D8-33372D095D72}" destId="{CBAE8C8D-F432-4893-A963-D876531D5687}" srcOrd="1" destOrd="0" presId="urn:microsoft.com/office/officeart/2005/8/layout/bList2"/>
    <dgm:cxn modelId="{9082C613-5E7B-4110-8166-3FBA0BFAC82F}" type="presParOf" srcId="{896C8957-2A6A-49B8-96D8-33372D095D72}" destId="{F402B879-26FB-4CD8-A6EF-A19EB5523440}" srcOrd="2" destOrd="0" presId="urn:microsoft.com/office/officeart/2005/8/layout/bList2"/>
    <dgm:cxn modelId="{D72833F1-0411-43AA-9A87-3DCD97F87791}" type="presParOf" srcId="{896C8957-2A6A-49B8-96D8-33372D095D72}" destId="{2CF7470B-F07A-46F4-9D53-3442CBE9135F}" srcOrd="3" destOrd="0" presId="urn:microsoft.com/office/officeart/2005/8/layout/bList2"/>
    <dgm:cxn modelId="{07B8A396-7333-4F2F-9DAE-363E57DCDD34}" type="presParOf" srcId="{264E2D8D-4E1D-4E90-A0AE-69D02FB4705E}" destId="{981DD416-1173-45C1-9F03-AD299ACD6FD2}" srcOrd="5" destOrd="0" presId="urn:microsoft.com/office/officeart/2005/8/layout/bList2"/>
    <dgm:cxn modelId="{DA73489A-1FD6-42E5-ACB6-01D0AE7BAA9A}" type="presParOf" srcId="{264E2D8D-4E1D-4E90-A0AE-69D02FB4705E}" destId="{E1A86714-87A9-46F0-9C04-B09B2DAB76FC}" srcOrd="6" destOrd="0" presId="urn:microsoft.com/office/officeart/2005/8/layout/bList2"/>
    <dgm:cxn modelId="{25D4BDF3-22E2-4402-A907-B3BD29E555F6}" type="presParOf" srcId="{E1A86714-87A9-46F0-9C04-B09B2DAB76FC}" destId="{9F52425B-3F84-4C86-AB2D-07216543BB3C}" srcOrd="0" destOrd="0" presId="urn:microsoft.com/office/officeart/2005/8/layout/bList2"/>
    <dgm:cxn modelId="{73F7E601-DBC5-45BA-8A65-C423D60FF76D}" type="presParOf" srcId="{E1A86714-87A9-46F0-9C04-B09B2DAB76FC}" destId="{1C557EB0-A3C8-4768-9E0A-A69D3AA3FA86}" srcOrd="1" destOrd="0" presId="urn:microsoft.com/office/officeart/2005/8/layout/bList2"/>
    <dgm:cxn modelId="{2F66DCBD-800A-4BB0-B458-45DD0B58B2EA}" type="presParOf" srcId="{E1A86714-87A9-46F0-9C04-B09B2DAB76FC}" destId="{B09EDD11-A524-4DFA-BF4B-D6CC87FE0451}" srcOrd="2" destOrd="0" presId="urn:microsoft.com/office/officeart/2005/8/layout/bList2"/>
    <dgm:cxn modelId="{7E171009-E267-4C63-B773-A86C48255125}" type="presParOf" srcId="{E1A86714-87A9-46F0-9C04-B09B2DAB76FC}" destId="{F143716E-221C-4322-B500-0631684F7FE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C8330E-B11D-41A8-AE1A-FA9EB8DC5D2B}" type="datetimeFigureOut">
              <a:rPr lang="es-ES" smtClean="0"/>
              <a:t>07/11/2019</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6FF9E39-106B-42B2-8543-73392752CC23}" type="slidenum">
              <a:rPr lang="es-ES" smtClean="0"/>
              <a:t>‹Nº›</a:t>
            </a:fld>
            <a:endParaRPr lang="es-ES"/>
          </a:p>
        </p:txBody>
      </p:sp>
    </p:spTree>
    <p:extLst>
      <p:ext uri="{BB962C8B-B14F-4D97-AF65-F5344CB8AC3E}">
        <p14:creationId xmlns:p14="http://schemas.microsoft.com/office/powerpoint/2010/main" val="77562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07/11/2019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3781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07/11/2019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5558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07/11/2019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20255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083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598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37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229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636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007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223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857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07/11/2019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56226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5DE5150-FB7F-4CC3-8543-5E8F127D845C}" type="datetimeFigureOut">
              <a:rPr lang="es-ES" smtClean="0"/>
              <a:t>07/11/2019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23250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5DE5150-FB7F-4CC3-8543-5E8F127D845C}" type="datetimeFigureOut">
              <a:rPr lang="es-ES" smtClean="0"/>
              <a:t>07/11/2019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52165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95DE5150-FB7F-4CC3-8543-5E8F127D845C}" type="datetimeFigureOut">
              <a:rPr lang="es-ES" smtClean="0"/>
              <a:t>07/11/2019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59937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95DE5150-FB7F-4CC3-8543-5E8F127D845C}" type="datetimeFigureOut">
              <a:rPr lang="es-ES" smtClean="0"/>
              <a:t>07/11/2019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51761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5DE5150-FB7F-4CC3-8543-5E8F127D845C}" type="datetimeFigureOut">
              <a:rPr lang="es-ES" smtClean="0"/>
              <a:t>07/11/2019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80446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DE5150-FB7F-4CC3-8543-5E8F127D845C}" type="datetimeFigureOut">
              <a:rPr lang="es-ES" smtClean="0"/>
              <a:t>07/11/2019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415919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DE5150-FB7F-4CC3-8543-5E8F127D845C}" type="datetimeFigureOut">
              <a:rPr lang="es-ES" smtClean="0"/>
              <a:t>07/11/2019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422624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DE5150-FB7F-4CC3-8543-5E8F127D845C}" type="datetimeFigureOut">
              <a:rPr lang="es-ES" smtClean="0"/>
              <a:t>07/11/2019</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C1D8A2-9CC0-471F-ABD8-15BF627DB4C1}" type="slidenum">
              <a:rPr lang="es-ES" smtClean="0"/>
              <a:t>‹Nº›</a:t>
            </a:fld>
            <a:endParaRPr lang="es-ES"/>
          </a:p>
        </p:txBody>
      </p:sp>
    </p:spTree>
    <p:extLst>
      <p:ext uri="{BB962C8B-B14F-4D97-AF65-F5344CB8AC3E}">
        <p14:creationId xmlns:p14="http://schemas.microsoft.com/office/powerpoint/2010/main" val="142299044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3" r:id="rId12"/>
    <p:sldLayoutId id="2147483734" r:id="rId13"/>
    <p:sldLayoutId id="2147483735" r:id="rId14"/>
    <p:sldLayoutId id="2147483736" r:id="rId15"/>
    <p:sldLayoutId id="2147483737" r:id="rId16"/>
    <p:sldLayoutId id="2147483738" r:id="rId17"/>
    <p:sldLayoutId id="2147483739" r:id="rId18"/>
    <p:sldLayoutId id="2147483748"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0 Forma libre"/>
          <p:cNvSpPr/>
          <p:nvPr/>
        </p:nvSpPr>
        <p:spPr>
          <a:xfrm rot="16200000">
            <a:off x="4373901" y="1934917"/>
            <a:ext cx="2721501" cy="676228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6" name="10 Forma libre"/>
          <p:cNvSpPr/>
          <p:nvPr/>
        </p:nvSpPr>
        <p:spPr>
          <a:xfrm rot="5400000">
            <a:off x="4694493" y="-1728817"/>
            <a:ext cx="2721501" cy="6151491"/>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4" name="10 Forma libre"/>
          <p:cNvSpPr/>
          <p:nvPr/>
        </p:nvSpPr>
        <p:spPr>
          <a:xfrm>
            <a:off x="-90133" y="-60247"/>
            <a:ext cx="3054434" cy="689610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3" name="Rectangle 3"/>
          <p:cNvSpPr>
            <a:spLocks noChangeArrowheads="1"/>
          </p:cNvSpPr>
          <p:nvPr/>
        </p:nvSpPr>
        <p:spPr bwMode="auto">
          <a:xfrm>
            <a:off x="2364695" y="-2345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angle 4"/>
          <p:cNvSpPr>
            <a:spLocks noChangeArrowheads="1"/>
          </p:cNvSpPr>
          <p:nvPr/>
        </p:nvSpPr>
        <p:spPr bwMode="auto">
          <a:xfrm>
            <a:off x="2364695" y="2226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0708" tIns="46023" rIns="363423" bIns="0" numCol="1" anchor="ctr" anchorCtr="0" compatLnSpc="1">
            <a:prstTxWarp prst="textNoShape">
              <a:avLst/>
            </a:prstTxWarp>
            <a:spAutoFit/>
          </a:bodyPr>
          <a:lstStyle/>
          <a:p>
            <a:endParaRPr lang="es-MX"/>
          </a:p>
        </p:txBody>
      </p:sp>
      <p:sp>
        <p:nvSpPr>
          <p:cNvPr id="11"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3"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8" name="5 CuadroTexto"/>
          <p:cNvSpPr txBox="1"/>
          <p:nvPr/>
        </p:nvSpPr>
        <p:spPr>
          <a:xfrm>
            <a:off x="2098764" y="6427365"/>
            <a:ext cx="7072142" cy="338554"/>
          </a:xfrm>
          <a:prstGeom prst="rect">
            <a:avLst/>
          </a:prstGeom>
          <a:noFill/>
          <a:ln w="38100">
            <a:noFill/>
          </a:ln>
        </p:spPr>
        <p:txBody>
          <a:bodyPr wrap="square" rtlCol="0">
            <a:spAutoFit/>
          </a:bodyPr>
          <a:lstStyle/>
          <a:p>
            <a:pPr algn="ctr"/>
            <a:r>
              <a:rPr lang="es-MX" sz="1600" b="1" dirty="0">
                <a:latin typeface="Arial" panose="020B0604020202020204" pitchFamily="34" charset="0"/>
                <a:cs typeface="Arial" panose="020B0604020202020204" pitchFamily="34" charset="0"/>
              </a:rPr>
              <a:t>Ocozocoautla de Espinosa, Chiapas; 09  de Noviembre de 2019</a:t>
            </a:r>
            <a:endParaRPr lang="es-ES" sz="1600" b="1" dirty="0">
              <a:latin typeface="Arial" panose="020B0604020202020204" pitchFamily="34" charset="0"/>
              <a:cs typeface="Arial" panose="020B0604020202020204" pitchFamily="34" charset="0"/>
            </a:endParaRPr>
          </a:p>
        </p:txBody>
      </p:sp>
      <p:sp>
        <p:nvSpPr>
          <p:cNvPr id="19" name="1 Rectángulo"/>
          <p:cNvSpPr/>
          <p:nvPr/>
        </p:nvSpPr>
        <p:spPr>
          <a:xfrm>
            <a:off x="4206827" y="116619"/>
            <a:ext cx="379366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4400" b="1" cap="none" spc="310" dirty="0">
                <a:ln w="11430"/>
                <a:solidFill>
                  <a:schemeClr val="accent4">
                    <a:lumMod val="75000"/>
                  </a:schemeClr>
                </a:solidFill>
                <a:effectLst>
                  <a:outerShdw blurRad="38100" dist="38100" dir="2700000" algn="tl">
                    <a:srgbClr val="000000">
                      <a:alpha val="43137"/>
                    </a:srgbClr>
                  </a:outerShdw>
                </a:effectLst>
                <a:latin typeface="Arial Black" pitchFamily="34" charset="0"/>
              </a:rPr>
              <a:t>MAESTRÍA</a:t>
            </a:r>
          </a:p>
        </p:txBody>
      </p:sp>
      <p:sp>
        <p:nvSpPr>
          <p:cNvPr id="22" name="Title 13"/>
          <p:cNvSpPr txBox="1">
            <a:spLocks/>
          </p:cNvSpPr>
          <p:nvPr/>
        </p:nvSpPr>
        <p:spPr>
          <a:xfrm>
            <a:off x="3170687" y="886060"/>
            <a:ext cx="5895467" cy="830997"/>
          </a:xfrm>
          <a:prstGeom prst="rect">
            <a:avLst/>
          </a:prstGeom>
          <a:noFill/>
          <a:ln>
            <a:noFill/>
          </a:ln>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sz="2400" b="1" dirty="0">
                <a:ln w="50800"/>
                <a:solidFill>
                  <a:schemeClr val="accent4">
                    <a:lumMod val="75000"/>
                  </a:schemeClr>
                </a:solidFill>
                <a:latin typeface="Arial Black" pitchFamily="34" charset="0"/>
              </a:rPr>
              <a:t>EN GESTIÓN INTEGRAL DE RIESGOS Y PROTECCIÓN CIVIL.</a:t>
            </a:r>
          </a:p>
        </p:txBody>
      </p:sp>
      <p:sp>
        <p:nvSpPr>
          <p:cNvPr id="17" name="Title 13"/>
          <p:cNvSpPr>
            <a:spLocks noGrp="1"/>
          </p:cNvSpPr>
          <p:nvPr/>
        </p:nvSpPr>
        <p:spPr bwMode="auto">
          <a:xfrm>
            <a:off x="2789524" y="1794401"/>
            <a:ext cx="6151492"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sz="3200" kern="1200">
                <a:solidFill>
                  <a:srgbClr val="959595"/>
                </a:solidFill>
                <a:latin typeface="Source Sans Pro Light" pitchFamily="34" charset="0"/>
                <a:ea typeface="+mj-ea"/>
                <a:cs typeface="+mj-cs"/>
              </a:defRPr>
            </a:lvl1pPr>
            <a:lvl2pPr algn="l" rtl="0" fontAlgn="base">
              <a:spcBef>
                <a:spcPct val="0"/>
              </a:spcBef>
              <a:spcAft>
                <a:spcPct val="0"/>
              </a:spcAft>
              <a:defRPr sz="3200">
                <a:solidFill>
                  <a:srgbClr val="959595"/>
                </a:solidFill>
                <a:latin typeface="Source Sans Pro Light" pitchFamily="34" charset="0"/>
              </a:defRPr>
            </a:lvl2pPr>
            <a:lvl3pPr algn="l" rtl="0" fontAlgn="base">
              <a:spcBef>
                <a:spcPct val="0"/>
              </a:spcBef>
              <a:spcAft>
                <a:spcPct val="0"/>
              </a:spcAft>
              <a:defRPr sz="3200">
                <a:solidFill>
                  <a:srgbClr val="959595"/>
                </a:solidFill>
                <a:latin typeface="Source Sans Pro Light" pitchFamily="34" charset="0"/>
              </a:defRPr>
            </a:lvl3pPr>
            <a:lvl4pPr algn="l" rtl="0" fontAlgn="base">
              <a:spcBef>
                <a:spcPct val="0"/>
              </a:spcBef>
              <a:spcAft>
                <a:spcPct val="0"/>
              </a:spcAft>
              <a:defRPr sz="3200">
                <a:solidFill>
                  <a:srgbClr val="959595"/>
                </a:solidFill>
                <a:latin typeface="Source Sans Pro Light" pitchFamily="34" charset="0"/>
              </a:defRPr>
            </a:lvl4pPr>
            <a:lvl5pPr algn="l" rtl="0" fontAlgn="base">
              <a:spcBef>
                <a:spcPct val="0"/>
              </a:spcBef>
              <a:spcAft>
                <a:spcPct val="0"/>
              </a:spcAft>
              <a:defRPr sz="3200">
                <a:solidFill>
                  <a:srgbClr val="959595"/>
                </a:solidFill>
                <a:latin typeface="Source Sans Pro Light" pitchFamily="34" charset="0"/>
              </a:defRPr>
            </a:lvl5pPr>
            <a:lvl6pPr marL="457200" algn="l" rtl="0" fontAlgn="base">
              <a:spcBef>
                <a:spcPct val="0"/>
              </a:spcBef>
              <a:spcAft>
                <a:spcPct val="0"/>
              </a:spcAft>
              <a:defRPr sz="3200">
                <a:solidFill>
                  <a:srgbClr val="959595"/>
                </a:solidFill>
                <a:latin typeface="Source Sans Pro Light" pitchFamily="34" charset="0"/>
              </a:defRPr>
            </a:lvl6pPr>
            <a:lvl7pPr marL="914400" algn="l" rtl="0" fontAlgn="base">
              <a:spcBef>
                <a:spcPct val="0"/>
              </a:spcBef>
              <a:spcAft>
                <a:spcPct val="0"/>
              </a:spcAft>
              <a:defRPr sz="3200">
                <a:solidFill>
                  <a:srgbClr val="959595"/>
                </a:solidFill>
                <a:latin typeface="Source Sans Pro Light" pitchFamily="34" charset="0"/>
              </a:defRPr>
            </a:lvl7pPr>
            <a:lvl8pPr marL="1371600" algn="l" rtl="0" fontAlgn="base">
              <a:spcBef>
                <a:spcPct val="0"/>
              </a:spcBef>
              <a:spcAft>
                <a:spcPct val="0"/>
              </a:spcAft>
              <a:defRPr sz="3200">
                <a:solidFill>
                  <a:srgbClr val="959595"/>
                </a:solidFill>
                <a:latin typeface="Source Sans Pro Light" pitchFamily="34" charset="0"/>
              </a:defRPr>
            </a:lvl8pPr>
            <a:lvl9pPr marL="1828800" algn="l" rtl="0" fontAlgn="base">
              <a:spcBef>
                <a:spcPct val="0"/>
              </a:spcBef>
              <a:spcAft>
                <a:spcPct val="0"/>
              </a:spcAft>
              <a:defRPr sz="3200">
                <a:solidFill>
                  <a:srgbClr val="959595"/>
                </a:solidFill>
                <a:latin typeface="Source Sans Pro Light" pitchFamily="34" charset="0"/>
              </a:defRPr>
            </a:lvl9pPr>
          </a:lstStyle>
          <a:p>
            <a:pPr algn="ctr"/>
            <a:endParaRPr lang="en-US"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ctr"/>
            <a:r>
              <a:rPr lang="en-US"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COLOQUIO</a:t>
            </a:r>
          </a:p>
          <a:p>
            <a:pPr algn="ctr"/>
            <a:endParaRPr lang="en-US" sz="18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just"/>
            <a:endParaRPr lang="en-US" sz="2400" b="1"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endParaRPr>
          </a:p>
          <a:p>
            <a:pPr algn="ctr"/>
            <a:r>
              <a:rPr lang="en-US" sz="2000" b="1" dirty="0">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cs typeface="Arial" pitchFamily="34" charset="0"/>
              </a:rPr>
              <a:t>PRESENTA: </a:t>
            </a:r>
            <a:r>
              <a:rPr lang="en-US" sz="2000"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YAJAIRA RODRÍGUEZ MÉNDEZ</a:t>
            </a:r>
            <a:endParaRPr lang="en-US" sz="2000"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ctr"/>
            <a:endPar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ctr"/>
            <a:endPar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ctr"/>
            <a:r>
              <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TESINA: </a:t>
            </a:r>
            <a:r>
              <a:rPr lang="en-US" sz="2000"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ESTRATEGIAS PARA LA INCORPORACIÓN DE LA GESTIÓN INTEGRAL DE RIESGO EN PROGRAMAS EDUCATIVOS DE NIVEL BÁSICO PARA EL FORTALECIMIENTO DE LA RESILIENCIA EN EL ESTADO DE TABASCO. </a:t>
            </a:r>
          </a:p>
          <a:p>
            <a:pPr algn="ctr"/>
            <a:endParaRPr lang="es-MX" sz="1800" b="1" dirty="0">
              <a:solidFill>
                <a:schemeClr val="accent4">
                  <a:lumMod val="75000"/>
                </a:schemeClr>
              </a:solidFill>
              <a:effectLst>
                <a:outerShdw blurRad="38100" dist="38100" dir="2700000" algn="tl">
                  <a:srgbClr val="000000">
                    <a:alpha val="43137"/>
                  </a:srgbClr>
                </a:outerShdw>
              </a:effectLst>
            </a:endParaRPr>
          </a:p>
          <a:p>
            <a:pPr algn="ctr"/>
            <a:endParaRPr lang="en-US" sz="1800" b="1"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20"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27" y="3202671"/>
            <a:ext cx="1765678" cy="18460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n relacionada">
            <a:extLst>
              <a:ext uri="{FF2B5EF4-FFF2-40B4-BE49-F238E27FC236}">
                <a16:creationId xmlns:a16="http://schemas.microsoft.com/office/drawing/2014/main" xmlns="" id="{0E618598-EC1E-4D1D-9D99-4416A21CF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15" r="29600"/>
          <a:stretch/>
        </p:blipFill>
        <p:spPr bwMode="auto">
          <a:xfrm>
            <a:off x="354678" y="227407"/>
            <a:ext cx="1744086" cy="225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2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3" name="CuadroTexto 2"/>
          <p:cNvSpPr txBox="1"/>
          <p:nvPr/>
        </p:nvSpPr>
        <p:spPr>
          <a:xfrm>
            <a:off x="539552" y="2276872"/>
            <a:ext cx="7848872" cy="2696123"/>
          </a:xfrm>
          <a:prstGeom prst="rect">
            <a:avLst/>
          </a:prstGeom>
          <a:noFill/>
        </p:spPr>
        <p:txBody>
          <a:bodyPr wrap="square" rtlCol="0">
            <a:spAutoFit/>
          </a:bodyPr>
          <a:lstStyle/>
          <a:p>
            <a:pPr algn="just">
              <a:lnSpc>
                <a:spcPct val="90000"/>
              </a:lnSpc>
            </a:pPr>
            <a:r>
              <a:rPr lang="es-MX" sz="2800" b="1" dirty="0">
                <a:latin typeface="Arial" panose="020B0604020202020204" pitchFamily="34" charset="0"/>
                <a:cs typeface="Arial" panose="020B0604020202020204" pitchFamily="34" charset="0"/>
              </a:rPr>
              <a:t>Variable dependiente: </a:t>
            </a:r>
            <a:r>
              <a:rPr lang="es-MX" sz="2400" dirty="0">
                <a:latin typeface="Arial" panose="020B0604020202020204" pitchFamily="34" charset="0"/>
                <a:cs typeface="Arial" panose="020B0604020202020204" pitchFamily="34" charset="0"/>
              </a:rPr>
              <a:t>Falta de la cultura de protección civil en el sector educativo.</a:t>
            </a:r>
          </a:p>
          <a:p>
            <a:pPr algn="just">
              <a:lnSpc>
                <a:spcPct val="90000"/>
              </a:lnSpc>
            </a:pPr>
            <a:endParaRPr lang="es-MX" sz="2800" b="1" dirty="0">
              <a:latin typeface="Arial" panose="020B0604020202020204" pitchFamily="34" charset="0"/>
              <a:cs typeface="Arial" panose="020B0604020202020204" pitchFamily="34" charset="0"/>
            </a:endParaRPr>
          </a:p>
          <a:p>
            <a:pPr algn="just">
              <a:lnSpc>
                <a:spcPct val="90000"/>
              </a:lnSpc>
            </a:pPr>
            <a:endParaRPr lang="es-MX" sz="2800" b="1" dirty="0">
              <a:latin typeface="Arial" panose="020B0604020202020204" pitchFamily="34" charset="0"/>
              <a:cs typeface="Arial" panose="020B0604020202020204" pitchFamily="34" charset="0"/>
            </a:endParaRPr>
          </a:p>
          <a:p>
            <a:pPr algn="just">
              <a:lnSpc>
                <a:spcPct val="90000"/>
              </a:lnSpc>
            </a:pPr>
            <a:r>
              <a:rPr lang="es-MX" sz="2800" b="1" dirty="0">
                <a:latin typeface="Arial" panose="020B0604020202020204" pitchFamily="34" charset="0"/>
                <a:cs typeface="Arial" panose="020B0604020202020204" pitchFamily="34" charset="0"/>
              </a:rPr>
              <a:t>Variable independiente: </a:t>
            </a:r>
            <a:r>
              <a:rPr lang="es-MX" sz="2400" dirty="0">
                <a:latin typeface="Arial" panose="020B0604020202020204" pitchFamily="34" charset="0"/>
                <a:cs typeface="Arial" panose="020B0604020202020204" pitchFamily="34" charset="0"/>
              </a:rPr>
              <a:t>Carga laboral y complejidad de actividades. </a:t>
            </a:r>
          </a:p>
          <a:p>
            <a:pPr algn="just">
              <a:lnSpc>
                <a:spcPct val="90000"/>
              </a:lnSpc>
            </a:pPr>
            <a:endParaRPr lang="es-MX" sz="2800" dirty="0">
              <a:latin typeface="Arial" panose="020B0604020202020204" pitchFamily="34" charset="0"/>
              <a:cs typeface="Arial" panose="020B0604020202020204" pitchFamily="34" charset="0"/>
            </a:endParaRP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Tree>
    <p:extLst>
      <p:ext uri="{BB962C8B-B14F-4D97-AF65-F5344CB8AC3E}">
        <p14:creationId xmlns:p14="http://schemas.microsoft.com/office/powerpoint/2010/main" val="1309616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Título 1"/>
          <p:cNvSpPr txBox="1">
            <a:spLocks/>
          </p:cNvSpPr>
          <p:nvPr/>
        </p:nvSpPr>
        <p:spPr>
          <a:xfrm>
            <a:off x="217571" y="1384236"/>
            <a:ext cx="8818925" cy="10544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Estado del arte como estudio del objeto</a:t>
            </a:r>
          </a:p>
          <a:p>
            <a:r>
              <a:rPr lang="es-MX" sz="2400" b="1" dirty="0">
                <a:latin typeface="Arial" panose="020B0604020202020204" pitchFamily="34" charset="0"/>
                <a:cs typeface="Arial" panose="020B0604020202020204" pitchFamily="34" charset="0"/>
              </a:rPr>
              <a:t>(Marco teórico)</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graphicFrame>
        <p:nvGraphicFramePr>
          <p:cNvPr id="4" name="Diagrama 3">
            <a:extLst>
              <a:ext uri="{FF2B5EF4-FFF2-40B4-BE49-F238E27FC236}">
                <a16:creationId xmlns:a16="http://schemas.microsoft.com/office/drawing/2014/main" xmlns="" id="{784EEC0B-D2DA-419D-BA6A-29930DA36FF7}"/>
              </a:ext>
            </a:extLst>
          </p:cNvPr>
          <p:cNvGraphicFramePr/>
          <p:nvPr>
            <p:extLst>
              <p:ext uri="{D42A27DB-BD31-4B8C-83A1-F6EECF244321}">
                <p14:modId xmlns:p14="http://schemas.microsoft.com/office/powerpoint/2010/main" val="1324397801"/>
              </p:ext>
            </p:extLst>
          </p:nvPr>
        </p:nvGraphicFramePr>
        <p:xfrm>
          <a:off x="8775" y="2555993"/>
          <a:ext cx="9135225" cy="3726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gestion del riesgo">
            <a:extLst>
              <a:ext uri="{FF2B5EF4-FFF2-40B4-BE49-F238E27FC236}">
                <a16:creationId xmlns:a16="http://schemas.microsoft.com/office/drawing/2014/main" xmlns="" id="{B13B5F8A-407C-4B86-8C2A-A6CAF0AB13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00" y="3429000"/>
            <a:ext cx="1944216" cy="12224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ector educativo">
            <a:extLst>
              <a:ext uri="{FF2B5EF4-FFF2-40B4-BE49-F238E27FC236}">
                <a16:creationId xmlns:a16="http://schemas.microsoft.com/office/drawing/2014/main" xmlns="" id="{ABE7325E-99D8-4230-AC23-00453EB62E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5434" y="3392149"/>
            <a:ext cx="193844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a:extLst>
              <a:ext uri="{FF2B5EF4-FFF2-40B4-BE49-F238E27FC236}">
                <a16:creationId xmlns:a16="http://schemas.microsoft.com/office/drawing/2014/main" xmlns="" id="{9E4F8970-64A9-4F7D-B466-201CF6C0E6D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96471" y="3429000"/>
            <a:ext cx="1872208" cy="124213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xmlns="" id="{0AD8162E-84C7-4DF1-83FA-0B1D542BBB0C}"/>
              </a:ext>
            </a:extLst>
          </p:cNvPr>
          <p:cNvPicPr>
            <a:picLocks noChangeAspect="1"/>
          </p:cNvPicPr>
          <p:nvPr/>
        </p:nvPicPr>
        <p:blipFill>
          <a:blip r:embed="rId10"/>
          <a:stretch>
            <a:fillRect/>
          </a:stretch>
        </p:blipFill>
        <p:spPr>
          <a:xfrm>
            <a:off x="7308304" y="3345774"/>
            <a:ext cx="1296144" cy="1367962"/>
          </a:xfrm>
          <a:prstGeom prst="rect">
            <a:avLst/>
          </a:prstGeom>
        </p:spPr>
      </p:pic>
    </p:spTree>
    <p:extLst>
      <p:ext uri="{BB962C8B-B14F-4D97-AF65-F5344CB8AC3E}">
        <p14:creationId xmlns:p14="http://schemas.microsoft.com/office/powerpoint/2010/main" val="309210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Título 1"/>
          <p:cNvSpPr txBox="1">
            <a:spLocks/>
          </p:cNvSpPr>
          <p:nvPr/>
        </p:nvSpPr>
        <p:spPr>
          <a:xfrm>
            <a:off x="217571" y="1384236"/>
            <a:ext cx="8818925" cy="2404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Marco referencial objeto de estudio</a:t>
            </a:r>
          </a:p>
          <a:p>
            <a:endParaRPr lang="es-MX" sz="2400" b="1" dirty="0">
              <a:latin typeface="Arial" panose="020B0604020202020204" pitchFamily="34" charset="0"/>
              <a:cs typeface="Arial" panose="020B0604020202020204" pitchFamily="34" charset="0"/>
            </a:endParaRPr>
          </a:p>
          <a:p>
            <a:endParaRPr lang="es-MX" sz="2400" b="1" dirty="0">
              <a:latin typeface="Arial" panose="020B0604020202020204" pitchFamily="34" charset="0"/>
              <a:cs typeface="Arial" panose="020B0604020202020204" pitchFamily="34" charset="0"/>
            </a:endParaRP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a16="http://schemas.microsoft.com/office/drawing/2014/main" xmlns="" id="{D4171216-222E-4070-8DAC-1B12A8D16F51}"/>
              </a:ext>
            </a:extLst>
          </p:cNvPr>
          <p:cNvSpPr/>
          <p:nvPr/>
        </p:nvSpPr>
        <p:spPr>
          <a:xfrm>
            <a:off x="630589" y="2420888"/>
            <a:ext cx="7992888" cy="3693319"/>
          </a:xfrm>
          <a:prstGeom prst="rect">
            <a:avLst/>
          </a:prstGeom>
        </p:spPr>
        <p:txBody>
          <a:bodyPr wrap="square">
            <a:spAutoFit/>
          </a:bodyPr>
          <a:lstStyle/>
          <a:p>
            <a:pPr marL="285750" indent="-285750">
              <a:lnSpc>
                <a:spcPct val="150000"/>
              </a:lnSpc>
              <a:buFont typeface="Wingdings" panose="05000000000000000000" pitchFamily="2" charset="2"/>
              <a:buChar char="§"/>
            </a:pPr>
            <a:r>
              <a:rPr lang="es-MX" dirty="0">
                <a:latin typeface="Arial" panose="020B0604020202020204" pitchFamily="34" charset="0"/>
                <a:ea typeface="Calibri" panose="020F0502020204030204" pitchFamily="34" charset="0"/>
              </a:rPr>
              <a:t>Marco de Sendai para la Reducción del Riesgo de Desastres 2015-2030.</a:t>
            </a:r>
          </a:p>
          <a:p>
            <a:pPr marL="285750" indent="-285750">
              <a:lnSpc>
                <a:spcPct val="150000"/>
              </a:lnSpc>
              <a:buFont typeface="Wingdings" panose="05000000000000000000" pitchFamily="2" charset="2"/>
              <a:buChar char="§"/>
            </a:pPr>
            <a:r>
              <a:rPr lang="es-MX" dirty="0"/>
              <a:t>la Agenda 2030 y los Objetivos de Desarrollo Sostenible una Oportunidad para América Latina y el Caribe.</a:t>
            </a:r>
          </a:p>
          <a:p>
            <a:pPr marL="285750" indent="-285750">
              <a:lnSpc>
                <a:spcPct val="150000"/>
              </a:lnSpc>
              <a:buFont typeface="Wingdings" panose="05000000000000000000" pitchFamily="2" charset="2"/>
              <a:buChar char="§"/>
            </a:pPr>
            <a:r>
              <a:rPr lang="es-MX" dirty="0"/>
              <a:t>Constitución de los Estados Unidos Mexicanos.</a:t>
            </a:r>
          </a:p>
          <a:p>
            <a:pPr marL="285750" indent="-285750">
              <a:lnSpc>
                <a:spcPct val="150000"/>
              </a:lnSpc>
              <a:buFont typeface="Wingdings" panose="05000000000000000000" pitchFamily="2" charset="2"/>
              <a:buChar char="§"/>
            </a:pPr>
            <a:r>
              <a:rPr lang="es-MX" dirty="0"/>
              <a:t>Ley General de Protección Civil.</a:t>
            </a:r>
          </a:p>
          <a:p>
            <a:pPr marL="285750" indent="-285750">
              <a:lnSpc>
                <a:spcPct val="150000"/>
              </a:lnSpc>
              <a:buFont typeface="Wingdings" panose="05000000000000000000" pitchFamily="2" charset="2"/>
              <a:buChar char="§"/>
            </a:pPr>
            <a:r>
              <a:rPr lang="es-MX" dirty="0"/>
              <a:t>Ley de Protección Civil del Estado de Tabasco.</a:t>
            </a:r>
          </a:p>
          <a:p>
            <a:pPr marL="285750" indent="-285750">
              <a:lnSpc>
                <a:spcPct val="150000"/>
              </a:lnSpc>
              <a:buFont typeface="Wingdings" panose="05000000000000000000" pitchFamily="2" charset="2"/>
              <a:buChar char="§"/>
            </a:pPr>
            <a:r>
              <a:rPr lang="es-MX" dirty="0"/>
              <a:t>Reglamento de Protección Civil del Estado de Tabasco. </a:t>
            </a:r>
          </a:p>
          <a:p>
            <a:pPr marL="285750" indent="-285750">
              <a:lnSpc>
                <a:spcPct val="150000"/>
              </a:lnSpc>
              <a:buFont typeface="Wingdings" panose="05000000000000000000" pitchFamily="2" charset="2"/>
              <a:buChar char="§"/>
            </a:pPr>
            <a:r>
              <a:rPr lang="es-MX" dirty="0"/>
              <a:t>Programa Escolar de Protección Civil. </a:t>
            </a:r>
          </a:p>
          <a:p>
            <a:endParaRPr lang="es-MX" dirty="0"/>
          </a:p>
        </p:txBody>
      </p:sp>
    </p:spTree>
    <p:extLst>
      <p:ext uri="{BB962C8B-B14F-4D97-AF65-F5344CB8AC3E}">
        <p14:creationId xmlns:p14="http://schemas.microsoft.com/office/powerpoint/2010/main" val="2408144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4" name="Título 1"/>
          <p:cNvSpPr txBox="1">
            <a:spLocks/>
          </p:cNvSpPr>
          <p:nvPr/>
        </p:nvSpPr>
        <p:spPr>
          <a:xfrm>
            <a:off x="217572" y="1101080"/>
            <a:ext cx="8458884" cy="9597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latin typeface="Arial" panose="020B0604020202020204" pitchFamily="34" charset="0"/>
                <a:cs typeface="Arial" panose="020B0604020202020204" pitchFamily="34" charset="0"/>
              </a:rPr>
              <a:t>Metodología de la Investigación: Paradigma epistémico, perspectiva de investigación, técnicas e instrumentos</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2" name="Rectángulo 1">
            <a:extLst>
              <a:ext uri="{FF2B5EF4-FFF2-40B4-BE49-F238E27FC236}">
                <a16:creationId xmlns:a16="http://schemas.microsoft.com/office/drawing/2014/main" xmlns="" id="{F574C8F5-5587-49AD-94E2-74BA904C6C92}"/>
              </a:ext>
            </a:extLst>
          </p:cNvPr>
          <p:cNvSpPr/>
          <p:nvPr/>
        </p:nvSpPr>
        <p:spPr>
          <a:xfrm>
            <a:off x="827584" y="2636912"/>
            <a:ext cx="7272808" cy="2268506"/>
          </a:xfrm>
          <a:prstGeom prst="rect">
            <a:avLst/>
          </a:prstGeom>
        </p:spPr>
        <p:txBody>
          <a:bodyPr wrap="square">
            <a:spAutoFit/>
          </a:bodyPr>
          <a:lstStyle/>
          <a:p>
            <a:pPr algn="just">
              <a:lnSpc>
                <a:spcPct val="150000"/>
              </a:lnSpc>
              <a:spcAft>
                <a:spcPts val="800"/>
              </a:spcAft>
            </a:pPr>
            <a:r>
              <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El enfoque de estudio de esta investigación es de tipo cuantitativo, diseño de investigación experimental, (</a:t>
            </a:r>
            <a:r>
              <a:rPr lang="es-MX" sz="1600" dirty="0">
                <a:latin typeface="Arial" panose="020B0604020202020204" pitchFamily="34" charset="0"/>
                <a:cs typeface="Arial" panose="020B0604020202020204" pitchFamily="34" charset="0"/>
              </a:rPr>
              <a:t>aplicación de un estímulo a una persona o grupo de personas, realizando una manipulación intencional para observar y analizar posibles resultados). </a:t>
            </a:r>
            <a:r>
              <a:rPr lang="es-MX" sz="1600" dirty="0">
                <a:solidFill>
                  <a:srgbClr val="000000"/>
                </a:solidFill>
                <a:latin typeface="Arial" panose="020B0604020202020204" pitchFamily="34" charset="0"/>
                <a:cs typeface="Times New Roman" panose="02020603050405020304" pitchFamily="18" charset="0"/>
              </a:rPr>
              <a:t>S</a:t>
            </a:r>
            <a:r>
              <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e busca medir a través de cuestionarios y encuestas que tanto se realiza en materia de protección civil en el sector educativo, principalmente en el nivel básico.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6655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0 Forma libre"/>
          <p:cNvSpPr/>
          <p:nvPr/>
        </p:nvSpPr>
        <p:spPr>
          <a:xfrm rot="16200000">
            <a:off x="4373901" y="1934917"/>
            <a:ext cx="2721501" cy="676228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6" name="10 Forma libre"/>
          <p:cNvSpPr/>
          <p:nvPr/>
        </p:nvSpPr>
        <p:spPr>
          <a:xfrm rot="5400000">
            <a:off x="4695041" y="-1792093"/>
            <a:ext cx="2721501" cy="6151491"/>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dirty="0">
              <a:solidFill>
                <a:schemeClr val="lt1"/>
              </a:solidFill>
              <a:effectLst>
                <a:outerShdw blurRad="38100" dist="38100" dir="2700000" algn="tl">
                  <a:srgbClr val="000000">
                    <a:alpha val="43137"/>
                  </a:srgbClr>
                </a:outerShdw>
              </a:effectLst>
            </a:endParaRPr>
          </a:p>
        </p:txBody>
      </p:sp>
      <p:sp>
        <p:nvSpPr>
          <p:cNvPr id="14" name="10 Forma libre"/>
          <p:cNvSpPr/>
          <p:nvPr/>
        </p:nvSpPr>
        <p:spPr>
          <a:xfrm>
            <a:off x="-90133" y="-60247"/>
            <a:ext cx="3054434" cy="689610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9" name="Rectangle 4"/>
          <p:cNvSpPr>
            <a:spLocks noChangeArrowheads="1"/>
          </p:cNvSpPr>
          <p:nvPr/>
        </p:nvSpPr>
        <p:spPr bwMode="auto">
          <a:xfrm>
            <a:off x="2364695" y="2226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0708" tIns="46023" rIns="363423" bIns="0" numCol="1" anchor="ctr" anchorCtr="0" compatLnSpc="1">
            <a:prstTxWarp prst="textNoShape">
              <a:avLst/>
            </a:prstTxWarp>
            <a:spAutoFit/>
          </a:bodyPr>
          <a:lstStyle/>
          <a:p>
            <a:endParaRPr lang="es-MX"/>
          </a:p>
        </p:txBody>
      </p:sp>
      <p:sp>
        <p:nvSpPr>
          <p:cNvPr id="11"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3"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20" name="19 Forma libre"/>
          <p:cNvSpPr/>
          <p:nvPr/>
        </p:nvSpPr>
        <p:spPr>
          <a:xfrm>
            <a:off x="3032845" y="0"/>
            <a:ext cx="6111155" cy="1054476"/>
          </a:xfrm>
          <a:custGeom>
            <a:avLst/>
            <a:gdLst>
              <a:gd name="connsiteX0" fmla="*/ 0 w 1764631"/>
              <a:gd name="connsiteY0" fmla="*/ 465221 h 465221"/>
              <a:gd name="connsiteX1" fmla="*/ 0 w 1764631"/>
              <a:gd name="connsiteY1" fmla="*/ 0 h 465221"/>
              <a:gd name="connsiteX2" fmla="*/ 1764631 w 1764631"/>
              <a:gd name="connsiteY2" fmla="*/ 0 h 465221"/>
              <a:gd name="connsiteX3" fmla="*/ 1299410 w 1764631"/>
              <a:gd name="connsiteY3" fmla="*/ 465221 h 465221"/>
              <a:gd name="connsiteX4" fmla="*/ 0 w 1764631"/>
              <a:gd name="connsiteY4" fmla="*/ 465221 h 465221"/>
              <a:gd name="connsiteX0" fmla="*/ 0 w 2647225"/>
              <a:gd name="connsiteY0" fmla="*/ 473172 h 473172"/>
              <a:gd name="connsiteX1" fmla="*/ 0 w 2647225"/>
              <a:gd name="connsiteY1" fmla="*/ 7951 h 473172"/>
              <a:gd name="connsiteX2" fmla="*/ 2647225 w 2647225"/>
              <a:gd name="connsiteY2" fmla="*/ 0 h 473172"/>
              <a:gd name="connsiteX3" fmla="*/ 1299410 w 2647225"/>
              <a:gd name="connsiteY3" fmla="*/ 473172 h 473172"/>
              <a:gd name="connsiteX4" fmla="*/ 0 w 2647225"/>
              <a:gd name="connsiteY4" fmla="*/ 473172 h 473172"/>
              <a:gd name="connsiteX0" fmla="*/ 0 w 2647225"/>
              <a:gd name="connsiteY0" fmla="*/ 473172 h 504977"/>
              <a:gd name="connsiteX1" fmla="*/ 0 w 2647225"/>
              <a:gd name="connsiteY1" fmla="*/ 7951 h 504977"/>
              <a:gd name="connsiteX2" fmla="*/ 2647225 w 2647225"/>
              <a:gd name="connsiteY2" fmla="*/ 0 h 504977"/>
              <a:gd name="connsiteX3" fmla="*/ 2197908 w 2647225"/>
              <a:gd name="connsiteY3" fmla="*/ 504977 h 504977"/>
              <a:gd name="connsiteX4" fmla="*/ 0 w 2647225"/>
              <a:gd name="connsiteY4" fmla="*/ 473172 h 504977"/>
              <a:gd name="connsiteX0" fmla="*/ 0 w 2702884"/>
              <a:gd name="connsiteY0" fmla="*/ 473172 h 504977"/>
              <a:gd name="connsiteX1" fmla="*/ 0 w 2702884"/>
              <a:gd name="connsiteY1" fmla="*/ 7951 h 504977"/>
              <a:gd name="connsiteX2" fmla="*/ 2702884 w 2702884"/>
              <a:gd name="connsiteY2" fmla="*/ 0 h 504977"/>
              <a:gd name="connsiteX3" fmla="*/ 2197908 w 2702884"/>
              <a:gd name="connsiteY3" fmla="*/ 504977 h 504977"/>
              <a:gd name="connsiteX4" fmla="*/ 0 w 2702884"/>
              <a:gd name="connsiteY4" fmla="*/ 473172 h 504977"/>
              <a:gd name="connsiteX0" fmla="*/ 17470 w 2702884"/>
              <a:gd name="connsiteY0" fmla="*/ 320093 h 504977"/>
              <a:gd name="connsiteX1" fmla="*/ 0 w 2702884"/>
              <a:gd name="connsiteY1" fmla="*/ 7951 h 504977"/>
              <a:gd name="connsiteX2" fmla="*/ 2702884 w 2702884"/>
              <a:gd name="connsiteY2" fmla="*/ 0 h 504977"/>
              <a:gd name="connsiteX3" fmla="*/ 2197908 w 2702884"/>
              <a:gd name="connsiteY3" fmla="*/ 504977 h 504977"/>
              <a:gd name="connsiteX4" fmla="*/ 17470 w 2702884"/>
              <a:gd name="connsiteY4" fmla="*/ 320093 h 504977"/>
              <a:gd name="connsiteX0" fmla="*/ 0 w 2702884"/>
              <a:gd name="connsiteY0" fmla="*/ 425791 h 504977"/>
              <a:gd name="connsiteX1" fmla="*/ 0 w 2702884"/>
              <a:gd name="connsiteY1" fmla="*/ 7951 h 504977"/>
              <a:gd name="connsiteX2" fmla="*/ 2702884 w 2702884"/>
              <a:gd name="connsiteY2" fmla="*/ 0 h 504977"/>
              <a:gd name="connsiteX3" fmla="*/ 2197908 w 2702884"/>
              <a:gd name="connsiteY3" fmla="*/ 504977 h 504977"/>
              <a:gd name="connsiteX4" fmla="*/ 0 w 2702884"/>
              <a:gd name="connsiteY4" fmla="*/ 425791 h 504977"/>
              <a:gd name="connsiteX0" fmla="*/ 0 w 2702884"/>
              <a:gd name="connsiteY0" fmla="*/ 425791 h 435727"/>
              <a:gd name="connsiteX1" fmla="*/ 0 w 2702884"/>
              <a:gd name="connsiteY1" fmla="*/ 7951 h 435727"/>
              <a:gd name="connsiteX2" fmla="*/ 2702884 w 2702884"/>
              <a:gd name="connsiteY2" fmla="*/ 0 h 435727"/>
              <a:gd name="connsiteX3" fmla="*/ 2432004 w 2702884"/>
              <a:gd name="connsiteY3" fmla="*/ 435727 h 435727"/>
              <a:gd name="connsiteX4" fmla="*/ 0 w 2702884"/>
              <a:gd name="connsiteY4" fmla="*/ 425791 h 435727"/>
              <a:gd name="connsiteX0" fmla="*/ 0 w 2702884"/>
              <a:gd name="connsiteY0" fmla="*/ 425791 h 425791"/>
              <a:gd name="connsiteX1" fmla="*/ 0 w 2702884"/>
              <a:gd name="connsiteY1" fmla="*/ 7951 h 425791"/>
              <a:gd name="connsiteX2" fmla="*/ 2702884 w 2702884"/>
              <a:gd name="connsiteY2" fmla="*/ 0 h 425791"/>
              <a:gd name="connsiteX3" fmla="*/ 2438992 w 2702884"/>
              <a:gd name="connsiteY3" fmla="*/ 424793 h 425791"/>
              <a:gd name="connsiteX4" fmla="*/ 0 w 2702884"/>
              <a:gd name="connsiteY4" fmla="*/ 425791 h 425791"/>
              <a:gd name="connsiteX0" fmla="*/ 6988 w 2709872"/>
              <a:gd name="connsiteY0" fmla="*/ 425791 h 425791"/>
              <a:gd name="connsiteX1" fmla="*/ 0 w 2709872"/>
              <a:gd name="connsiteY1" fmla="*/ 66267 h 425791"/>
              <a:gd name="connsiteX2" fmla="*/ 2709872 w 2709872"/>
              <a:gd name="connsiteY2" fmla="*/ 0 h 425791"/>
              <a:gd name="connsiteX3" fmla="*/ 2445980 w 2709872"/>
              <a:gd name="connsiteY3" fmla="*/ 424793 h 425791"/>
              <a:gd name="connsiteX4" fmla="*/ 6988 w 2709872"/>
              <a:gd name="connsiteY4" fmla="*/ 425791 h 425791"/>
              <a:gd name="connsiteX0" fmla="*/ 10482 w 2713366"/>
              <a:gd name="connsiteY0" fmla="*/ 425791 h 425791"/>
              <a:gd name="connsiteX1" fmla="*/ 0 w 2713366"/>
              <a:gd name="connsiteY1" fmla="*/ 4306 h 425791"/>
              <a:gd name="connsiteX2" fmla="*/ 2713366 w 2713366"/>
              <a:gd name="connsiteY2" fmla="*/ 0 h 425791"/>
              <a:gd name="connsiteX3" fmla="*/ 2449474 w 2713366"/>
              <a:gd name="connsiteY3" fmla="*/ 424793 h 425791"/>
              <a:gd name="connsiteX4" fmla="*/ 10482 w 2713366"/>
              <a:gd name="connsiteY4" fmla="*/ 425791 h 425791"/>
              <a:gd name="connsiteX0" fmla="*/ 10482 w 2653968"/>
              <a:gd name="connsiteY0" fmla="*/ 421485 h 421485"/>
              <a:gd name="connsiteX1" fmla="*/ 0 w 2653968"/>
              <a:gd name="connsiteY1" fmla="*/ 0 h 421485"/>
              <a:gd name="connsiteX2" fmla="*/ 2653968 w 2653968"/>
              <a:gd name="connsiteY2" fmla="*/ 86813 h 421485"/>
              <a:gd name="connsiteX3" fmla="*/ 2449474 w 2653968"/>
              <a:gd name="connsiteY3" fmla="*/ 420487 h 421485"/>
              <a:gd name="connsiteX4" fmla="*/ 10482 w 2653968"/>
              <a:gd name="connsiteY4" fmla="*/ 421485 h 421485"/>
              <a:gd name="connsiteX0" fmla="*/ 10482 w 2713366"/>
              <a:gd name="connsiteY0" fmla="*/ 422146 h 422146"/>
              <a:gd name="connsiteX1" fmla="*/ 0 w 2713366"/>
              <a:gd name="connsiteY1" fmla="*/ 661 h 422146"/>
              <a:gd name="connsiteX2" fmla="*/ 2713366 w 2713366"/>
              <a:gd name="connsiteY2" fmla="*/ 0 h 422146"/>
              <a:gd name="connsiteX3" fmla="*/ 2449474 w 2713366"/>
              <a:gd name="connsiteY3" fmla="*/ 421148 h 422146"/>
              <a:gd name="connsiteX4" fmla="*/ 10482 w 2713366"/>
              <a:gd name="connsiteY4" fmla="*/ 422146 h 422146"/>
              <a:gd name="connsiteX0" fmla="*/ 10482 w 2713366"/>
              <a:gd name="connsiteY0" fmla="*/ 422146 h 422146"/>
              <a:gd name="connsiteX1" fmla="*/ 0 w 2713366"/>
              <a:gd name="connsiteY1" fmla="*/ 661 h 422146"/>
              <a:gd name="connsiteX2" fmla="*/ 2713366 w 2713366"/>
              <a:gd name="connsiteY2" fmla="*/ 0 h 422146"/>
              <a:gd name="connsiteX3" fmla="*/ 2449474 w 2713366"/>
              <a:gd name="connsiteY3" fmla="*/ 421148 h 422146"/>
              <a:gd name="connsiteX4" fmla="*/ 10482 w 2713366"/>
              <a:gd name="connsiteY4" fmla="*/ 422146 h 422146"/>
              <a:gd name="connsiteX0" fmla="*/ 0 w 2716860"/>
              <a:gd name="connsiteY0" fmla="*/ 422146 h 422146"/>
              <a:gd name="connsiteX1" fmla="*/ 3494 w 2716860"/>
              <a:gd name="connsiteY1" fmla="*/ 661 h 422146"/>
              <a:gd name="connsiteX2" fmla="*/ 2716860 w 2716860"/>
              <a:gd name="connsiteY2" fmla="*/ 0 h 422146"/>
              <a:gd name="connsiteX3" fmla="*/ 2452968 w 2716860"/>
              <a:gd name="connsiteY3" fmla="*/ 421148 h 422146"/>
              <a:gd name="connsiteX4" fmla="*/ 0 w 2716860"/>
              <a:gd name="connsiteY4" fmla="*/ 422146 h 422146"/>
              <a:gd name="connsiteX0" fmla="*/ 0 w 2716860"/>
              <a:gd name="connsiteY0" fmla="*/ 422146 h 422146"/>
              <a:gd name="connsiteX1" fmla="*/ 2089 w 2716860"/>
              <a:gd name="connsiteY1" fmla="*/ 22400 h 422146"/>
              <a:gd name="connsiteX2" fmla="*/ 2716860 w 2716860"/>
              <a:gd name="connsiteY2" fmla="*/ 0 h 422146"/>
              <a:gd name="connsiteX3" fmla="*/ 2452968 w 2716860"/>
              <a:gd name="connsiteY3" fmla="*/ 421148 h 422146"/>
              <a:gd name="connsiteX4" fmla="*/ 0 w 2716860"/>
              <a:gd name="connsiteY4" fmla="*/ 422146 h 422146"/>
              <a:gd name="connsiteX0" fmla="*/ 0 w 2716860"/>
              <a:gd name="connsiteY0" fmla="*/ 424043 h 424043"/>
              <a:gd name="connsiteX1" fmla="*/ 684 w 2716860"/>
              <a:gd name="connsiteY1" fmla="*/ 0 h 424043"/>
              <a:gd name="connsiteX2" fmla="*/ 2716860 w 2716860"/>
              <a:gd name="connsiteY2" fmla="*/ 1897 h 424043"/>
              <a:gd name="connsiteX3" fmla="*/ 2452968 w 2716860"/>
              <a:gd name="connsiteY3" fmla="*/ 423045 h 424043"/>
              <a:gd name="connsiteX4" fmla="*/ 0 w 2716860"/>
              <a:gd name="connsiteY4" fmla="*/ 424043 h 424043"/>
              <a:gd name="connsiteX0" fmla="*/ 0 w 2715451"/>
              <a:gd name="connsiteY0" fmla="*/ 424043 h 424043"/>
              <a:gd name="connsiteX1" fmla="*/ 684 w 2715451"/>
              <a:gd name="connsiteY1" fmla="*/ 0 h 424043"/>
              <a:gd name="connsiteX2" fmla="*/ 2715451 w 2715451"/>
              <a:gd name="connsiteY2" fmla="*/ 1897 h 424043"/>
              <a:gd name="connsiteX3" fmla="*/ 2452968 w 2715451"/>
              <a:gd name="connsiteY3" fmla="*/ 423045 h 424043"/>
              <a:gd name="connsiteX4" fmla="*/ 0 w 2715451"/>
              <a:gd name="connsiteY4" fmla="*/ 424043 h 424043"/>
              <a:gd name="connsiteX0" fmla="*/ 0 w 2687264"/>
              <a:gd name="connsiteY0" fmla="*/ 424043 h 424043"/>
              <a:gd name="connsiteX1" fmla="*/ 684 w 2687264"/>
              <a:gd name="connsiteY1" fmla="*/ 0 h 424043"/>
              <a:gd name="connsiteX2" fmla="*/ 2687264 w 2687264"/>
              <a:gd name="connsiteY2" fmla="*/ 40260 h 424043"/>
              <a:gd name="connsiteX3" fmla="*/ 2452968 w 2687264"/>
              <a:gd name="connsiteY3" fmla="*/ 423045 h 424043"/>
              <a:gd name="connsiteX4" fmla="*/ 0 w 2687264"/>
              <a:gd name="connsiteY4" fmla="*/ 424043 h 424043"/>
              <a:gd name="connsiteX0" fmla="*/ 0 w 2712632"/>
              <a:gd name="connsiteY0" fmla="*/ 424704 h 424704"/>
              <a:gd name="connsiteX1" fmla="*/ 684 w 2712632"/>
              <a:gd name="connsiteY1" fmla="*/ 661 h 424704"/>
              <a:gd name="connsiteX2" fmla="*/ 2712632 w 2712632"/>
              <a:gd name="connsiteY2" fmla="*/ 0 h 424704"/>
              <a:gd name="connsiteX3" fmla="*/ 2452968 w 2712632"/>
              <a:gd name="connsiteY3" fmla="*/ 423706 h 424704"/>
              <a:gd name="connsiteX4" fmla="*/ 0 w 2712632"/>
              <a:gd name="connsiteY4" fmla="*/ 424704 h 4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632" h="424704">
                <a:moveTo>
                  <a:pt x="0" y="424704"/>
                </a:moveTo>
                <a:cubicBezTo>
                  <a:pt x="1165" y="284209"/>
                  <a:pt x="-481" y="141156"/>
                  <a:pt x="684" y="661"/>
                </a:cubicBezTo>
                <a:lnTo>
                  <a:pt x="2712632" y="0"/>
                </a:lnTo>
                <a:lnTo>
                  <a:pt x="2452968" y="423706"/>
                </a:lnTo>
                <a:lnTo>
                  <a:pt x="0" y="42470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4">
                  <a:lumMod val="75000"/>
                </a:schemeClr>
              </a:solidFill>
            </a:endParaRPr>
          </a:p>
        </p:txBody>
      </p:sp>
      <p:sp>
        <p:nvSpPr>
          <p:cNvPr id="21" name="Title 13"/>
          <p:cNvSpPr txBox="1">
            <a:spLocks/>
          </p:cNvSpPr>
          <p:nvPr/>
        </p:nvSpPr>
        <p:spPr>
          <a:xfrm>
            <a:off x="4185032" y="0"/>
            <a:ext cx="4930760"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24" name="CuadroTexto 23"/>
          <p:cNvSpPr txBox="1"/>
          <p:nvPr/>
        </p:nvSpPr>
        <p:spPr>
          <a:xfrm>
            <a:off x="2573178" y="1067199"/>
            <a:ext cx="6542614" cy="646331"/>
          </a:xfrm>
          <a:prstGeom prst="rect">
            <a:avLst/>
          </a:prstGeom>
        </p:spPr>
        <p:txBody>
          <a:bodyPr wrap="square" rtlCol="0">
            <a:spAutoFit/>
          </a:bodyPr>
          <a:lstStyle/>
          <a:p>
            <a:pPr algn="ctr"/>
            <a:r>
              <a:rPr lang="es-MX" sz="3600" b="1" dirty="0">
                <a:latin typeface="Arial Narrow" pitchFamily="34" charset="0"/>
              </a:rPr>
              <a:t>Sumario</a:t>
            </a:r>
          </a:p>
        </p:txBody>
      </p:sp>
      <p:sp>
        <p:nvSpPr>
          <p:cNvPr id="25" name="CuadroTexto 24"/>
          <p:cNvSpPr txBox="1"/>
          <p:nvPr/>
        </p:nvSpPr>
        <p:spPr>
          <a:xfrm>
            <a:off x="1992562" y="1750501"/>
            <a:ext cx="6762282" cy="3677930"/>
          </a:xfrm>
          <a:prstGeom prst="rect">
            <a:avLst/>
          </a:prstGeom>
        </p:spPr>
        <p:txBody>
          <a:bodyPr wrap="square" rtlCol="0">
            <a:spAutoFit/>
          </a:bodyPr>
          <a:lstStyle/>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Línea (s) de Investigación ENAPROC</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Introducción</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Planteamiento del problema  </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Justificación</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Objetivo General y Objetivos Particulares</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Hipótesis</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Variables</a:t>
            </a:r>
          </a:p>
          <a:p>
            <a:r>
              <a:rPr lang="es-MX" b="1" dirty="0">
                <a:latin typeface="Arial" panose="020B0604020202020204" pitchFamily="34" charset="0"/>
                <a:cs typeface="Arial" panose="020B0604020202020204" pitchFamily="34" charset="0"/>
              </a:rPr>
              <a:t>8.    Estado del arte como estudio del objeto ( Marco teórico)</a:t>
            </a:r>
          </a:p>
          <a:p>
            <a:pPr marL="342900" indent="-342900">
              <a:buAutoNum type="arabicPeriod" startAt="9"/>
            </a:pPr>
            <a:r>
              <a:rPr lang="es-MX" b="1" dirty="0">
                <a:latin typeface="Arial" panose="020B0604020202020204" pitchFamily="34" charset="0"/>
                <a:cs typeface="Arial" panose="020B0604020202020204" pitchFamily="34" charset="0"/>
              </a:rPr>
              <a:t>Marco referencial objeto de estudio</a:t>
            </a:r>
          </a:p>
          <a:p>
            <a:pPr marL="342900" indent="-342900">
              <a:buAutoNum type="arabicPeriod" startAt="9"/>
            </a:pPr>
            <a:r>
              <a:rPr lang="es-MX" b="1" dirty="0">
                <a:latin typeface="Arial" panose="020B0604020202020204" pitchFamily="34" charset="0"/>
                <a:cs typeface="Arial" panose="020B0604020202020204" pitchFamily="34" charset="0"/>
              </a:rPr>
              <a:t>Metodología de la Investigación: Paradigma epistémico, perspectiva de investigación, técnicas e instrumentos.</a:t>
            </a:r>
          </a:p>
        </p:txBody>
      </p:sp>
      <p:pic>
        <p:nvPicPr>
          <p:cNvPr id="18"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49" y="2455046"/>
            <a:ext cx="1784268" cy="1865514"/>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65" y="4509120"/>
            <a:ext cx="1779152" cy="1867485"/>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4"/>
          <p:cNvPicPr/>
          <p:nvPr/>
        </p:nvPicPr>
        <p:blipFill>
          <a:blip r:embed="rId4">
            <a:extLst>
              <a:ext uri="{28A0092B-C50C-407E-A947-70E740481C1C}">
                <a14:useLocalDpi xmlns:a14="http://schemas.microsoft.com/office/drawing/2010/main" val="0"/>
              </a:ext>
            </a:extLst>
          </a:blip>
          <a:srcRect/>
          <a:stretch>
            <a:fillRect/>
          </a:stretch>
        </p:blipFill>
        <p:spPr bwMode="auto">
          <a:xfrm>
            <a:off x="272339" y="456621"/>
            <a:ext cx="1752758" cy="1867485"/>
          </a:xfrm>
          <a:prstGeom prst="rect">
            <a:avLst/>
          </a:prstGeom>
          <a:noFill/>
        </p:spPr>
      </p:pic>
    </p:spTree>
    <p:extLst>
      <p:ext uri="{BB962C8B-B14F-4D97-AF65-F5344CB8AC3E}">
        <p14:creationId xmlns:p14="http://schemas.microsoft.com/office/powerpoint/2010/main" val="334768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755576" y="1338518"/>
            <a:ext cx="6336704" cy="646331"/>
          </a:xfrm>
          <a:prstGeom prst="rect">
            <a:avLst/>
          </a:prstGeom>
        </p:spPr>
        <p:txBody>
          <a:bodyPr wrap="square" rtlCol="0">
            <a:spAutoFit/>
          </a:bodyPr>
          <a:lstStyle/>
          <a:p>
            <a:pPr algn="ctr"/>
            <a:r>
              <a:rPr lang="es-MX" sz="3600" b="1" dirty="0">
                <a:latin typeface="Arial Narrow" pitchFamily="34" charset="0"/>
              </a:rPr>
              <a:t>Línea (s) de Investigación</a:t>
            </a:r>
          </a:p>
        </p:txBody>
      </p:sp>
      <p:sp>
        <p:nvSpPr>
          <p:cNvPr id="6"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4" name="Rectángulo 3">
            <a:extLst>
              <a:ext uri="{FF2B5EF4-FFF2-40B4-BE49-F238E27FC236}">
                <a16:creationId xmlns:a16="http://schemas.microsoft.com/office/drawing/2014/main" xmlns="" id="{D35FC7E7-8672-43C4-84AE-E6AEBDB1EDA8}"/>
              </a:ext>
            </a:extLst>
          </p:cNvPr>
          <p:cNvSpPr/>
          <p:nvPr/>
        </p:nvSpPr>
        <p:spPr>
          <a:xfrm>
            <a:off x="755576" y="2413338"/>
            <a:ext cx="7704856" cy="4042773"/>
          </a:xfrm>
          <a:prstGeom prst="rect">
            <a:avLst/>
          </a:prstGeom>
        </p:spPr>
        <p:txBody>
          <a:bodyPr wrap="square">
            <a:spAutoFit/>
          </a:bodyPr>
          <a:lstStyle/>
          <a:p>
            <a:pPr algn="just">
              <a:lnSpc>
                <a:spcPct val="150000"/>
              </a:lnSpc>
            </a:pPr>
            <a:r>
              <a:rPr lang="es-MX" dirty="0">
                <a:latin typeface="Arial" panose="020B0604020202020204" pitchFamily="34" charset="0"/>
                <a:ea typeface="Calibri" panose="020F0502020204030204" pitchFamily="34" charset="0"/>
              </a:rPr>
              <a:t>La investigación en mención es un tema de fortalecimiento de capacidades en materia de prevención y autoprotección, así como de la incorporación de la gestión integral de riesgos en el sector educativo, principalmente nivel básico del estado de Tabasco.</a:t>
            </a:r>
          </a:p>
          <a:p>
            <a:pPr algn="just">
              <a:lnSpc>
                <a:spcPct val="150000"/>
              </a:lnSpc>
            </a:pPr>
            <a:r>
              <a:rPr lang="es-MX" dirty="0">
                <a:latin typeface="Arial" panose="020B0604020202020204" pitchFamily="34" charset="0"/>
              </a:rPr>
              <a:t>Las líneas de investigación son:</a:t>
            </a:r>
          </a:p>
          <a:p>
            <a:pPr algn="just">
              <a:lnSpc>
                <a:spcPct val="150000"/>
              </a:lnSpc>
            </a:pPr>
            <a:endParaRPr lang="es-MX" sz="1100" dirty="0">
              <a:latin typeface="Arial" panose="020B0604020202020204" pitchFamily="34" charset="0"/>
            </a:endParaRPr>
          </a:p>
          <a:p>
            <a:pPr marL="285750" indent="-285750" algn="just">
              <a:lnSpc>
                <a:spcPct val="150000"/>
              </a:lnSpc>
              <a:buFont typeface="Wingdings" panose="05000000000000000000" pitchFamily="2" charset="2"/>
              <a:buChar char="§"/>
            </a:pPr>
            <a:r>
              <a:rPr lang="es-MX" dirty="0">
                <a:latin typeface="Arial" panose="020B0604020202020204" pitchFamily="34" charset="0"/>
              </a:rPr>
              <a:t>Fortalecimiento de la Cultura de Prevención y Autoprotección .</a:t>
            </a:r>
          </a:p>
          <a:p>
            <a:pPr marL="285750" indent="-285750" algn="just">
              <a:lnSpc>
                <a:spcPct val="150000"/>
              </a:lnSpc>
              <a:buFont typeface="Wingdings" panose="05000000000000000000" pitchFamily="2" charset="2"/>
              <a:buChar char="§"/>
            </a:pPr>
            <a:r>
              <a:rPr lang="es-MX" dirty="0">
                <a:latin typeface="Arial" panose="020B0604020202020204" pitchFamily="34" charset="0"/>
              </a:rPr>
              <a:t>Gestión Integral del Riesgo.</a:t>
            </a:r>
          </a:p>
          <a:p>
            <a:pPr marL="285750" indent="-285750" algn="just">
              <a:lnSpc>
                <a:spcPct val="150000"/>
              </a:lnSpc>
              <a:buFont typeface="Wingdings" panose="05000000000000000000" pitchFamily="2" charset="2"/>
              <a:buChar char="§"/>
            </a:pPr>
            <a:r>
              <a:rPr lang="es-MX" dirty="0">
                <a:latin typeface="Arial" panose="020B0604020202020204" pitchFamily="34" charset="0"/>
              </a:rPr>
              <a:t>Sector Educativo y la Resiliencia.</a:t>
            </a:r>
          </a:p>
          <a:p>
            <a:pPr algn="just">
              <a:lnSpc>
                <a:spcPct val="150000"/>
              </a:lnSpc>
            </a:pPr>
            <a:endParaRPr lang="es-MX" dirty="0"/>
          </a:p>
        </p:txBody>
      </p:sp>
    </p:spTree>
    <p:extLst>
      <p:ext uri="{BB962C8B-B14F-4D97-AF65-F5344CB8AC3E}">
        <p14:creationId xmlns:p14="http://schemas.microsoft.com/office/powerpoint/2010/main" val="388655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8"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5" name="CuadroTexto 4">
            <a:extLst>
              <a:ext uri="{FF2B5EF4-FFF2-40B4-BE49-F238E27FC236}">
                <a16:creationId xmlns:a16="http://schemas.microsoft.com/office/drawing/2014/main" xmlns="" id="{A8C726C1-A8F9-413B-915B-C1DF4B71437E}"/>
              </a:ext>
            </a:extLst>
          </p:cNvPr>
          <p:cNvSpPr txBox="1"/>
          <p:nvPr/>
        </p:nvSpPr>
        <p:spPr>
          <a:xfrm>
            <a:off x="755576" y="1338518"/>
            <a:ext cx="6336704" cy="646331"/>
          </a:xfrm>
          <a:prstGeom prst="rect">
            <a:avLst/>
          </a:prstGeom>
        </p:spPr>
        <p:txBody>
          <a:bodyPr wrap="square" rtlCol="0">
            <a:spAutoFit/>
          </a:bodyPr>
          <a:lstStyle/>
          <a:p>
            <a:pPr algn="ctr"/>
            <a:r>
              <a:rPr lang="es-MX" sz="3600" b="1" dirty="0">
                <a:latin typeface="Arial Narrow" pitchFamily="34" charset="0"/>
              </a:rPr>
              <a:t>Introducción</a:t>
            </a:r>
          </a:p>
        </p:txBody>
      </p:sp>
      <p:sp>
        <p:nvSpPr>
          <p:cNvPr id="7" name="Rectángulo 6">
            <a:extLst>
              <a:ext uri="{FF2B5EF4-FFF2-40B4-BE49-F238E27FC236}">
                <a16:creationId xmlns:a16="http://schemas.microsoft.com/office/drawing/2014/main" xmlns="" id="{B6F39A08-4D2A-4FE8-B74B-8BA48CD264C5}"/>
              </a:ext>
            </a:extLst>
          </p:cNvPr>
          <p:cNvSpPr/>
          <p:nvPr/>
        </p:nvSpPr>
        <p:spPr>
          <a:xfrm>
            <a:off x="745714" y="2351215"/>
            <a:ext cx="7488832" cy="1933863"/>
          </a:xfrm>
          <a:prstGeom prst="rect">
            <a:avLst/>
          </a:prstGeom>
        </p:spPr>
        <p:txBody>
          <a:bodyPr wrap="square">
            <a:spAutoFit/>
          </a:bodyPr>
          <a:lstStyle/>
          <a:p>
            <a:pPr algn="just">
              <a:lnSpc>
                <a:spcPct val="150000"/>
              </a:lnSpc>
            </a:pPr>
            <a:r>
              <a:rPr lang="es-MX" sz="1600" dirty="0">
                <a:latin typeface="Arial" panose="020B0604020202020204" pitchFamily="34" charset="0"/>
                <a:cs typeface="Arial" panose="020B0604020202020204" pitchFamily="34" charset="0"/>
              </a:rPr>
              <a:t>El presente trabajo se llevará a cabo en el estado de Tabasco, se aplicará el estudio en la Secretaria de Educación con instituciones educativas públicas o privadas, se realizarán entrevistas para conocer los avances en materia de protección civil para poder aplicar estrategias que permitan aumentar o equilibrar la resiliencia en el estado</a:t>
            </a:r>
            <a:r>
              <a:rPr lang="es-MX" dirty="0">
                <a:latin typeface="Arial" panose="020B0604020202020204" pitchFamily="34" charset="0"/>
                <a:cs typeface="Arial" panose="020B0604020202020204" pitchFamily="34" charset="0"/>
              </a:rPr>
              <a:t>. </a:t>
            </a:r>
          </a:p>
        </p:txBody>
      </p:sp>
      <p:pic>
        <p:nvPicPr>
          <p:cNvPr id="2" name="Imagen 1">
            <a:extLst>
              <a:ext uri="{FF2B5EF4-FFF2-40B4-BE49-F238E27FC236}">
                <a16:creationId xmlns:a16="http://schemas.microsoft.com/office/drawing/2014/main" xmlns="" id="{D0CBB42A-3EF0-4DF6-B085-FE0A71B0BB9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3264501" y="4201802"/>
            <a:ext cx="3358815" cy="2615237"/>
          </a:xfrm>
          <a:prstGeom prst="rect">
            <a:avLst/>
          </a:prstGeom>
        </p:spPr>
      </p:pic>
      <p:pic>
        <p:nvPicPr>
          <p:cNvPr id="4" name="Imagen 3">
            <a:extLst>
              <a:ext uri="{FF2B5EF4-FFF2-40B4-BE49-F238E27FC236}">
                <a16:creationId xmlns:a16="http://schemas.microsoft.com/office/drawing/2014/main" xmlns="" id="{FE4E7BB2-F9F1-405F-89E2-46930AAFF87D}"/>
              </a:ext>
            </a:extLst>
          </p:cNvPr>
          <p:cNvPicPr>
            <a:picLocks noChangeAspect="1"/>
          </p:cNvPicPr>
          <p:nvPr/>
        </p:nvPicPr>
        <p:blipFill rotWithShape="1">
          <a:blip r:embed="rId4"/>
          <a:srcRect l="14665" t="13958" r="16041" b="15643"/>
          <a:stretch/>
        </p:blipFill>
        <p:spPr>
          <a:xfrm>
            <a:off x="6650497" y="4465566"/>
            <a:ext cx="1714500" cy="870928"/>
          </a:xfrm>
          <a:prstGeom prst="rect">
            <a:avLst/>
          </a:prstGeom>
        </p:spPr>
      </p:pic>
      <p:pic>
        <p:nvPicPr>
          <p:cNvPr id="9" name="Imagen 8">
            <a:extLst>
              <a:ext uri="{FF2B5EF4-FFF2-40B4-BE49-F238E27FC236}">
                <a16:creationId xmlns:a16="http://schemas.microsoft.com/office/drawing/2014/main" xmlns="" id="{07E3007B-EB46-4048-8D07-C04C1B58E66E}"/>
              </a:ext>
            </a:extLst>
          </p:cNvPr>
          <p:cNvPicPr>
            <a:picLocks noChangeAspect="1"/>
          </p:cNvPicPr>
          <p:nvPr/>
        </p:nvPicPr>
        <p:blipFill rotWithShape="1">
          <a:blip r:embed="rId5"/>
          <a:srcRect t="23393" b="14753"/>
          <a:stretch/>
        </p:blipFill>
        <p:spPr>
          <a:xfrm>
            <a:off x="6650497" y="5874071"/>
            <a:ext cx="1803398" cy="753683"/>
          </a:xfrm>
          <a:prstGeom prst="rect">
            <a:avLst/>
          </a:prstGeom>
        </p:spPr>
      </p:pic>
      <p:sp>
        <p:nvSpPr>
          <p:cNvPr id="11" name="Flecha: a la izquierda y derecha 10">
            <a:extLst>
              <a:ext uri="{FF2B5EF4-FFF2-40B4-BE49-F238E27FC236}">
                <a16:creationId xmlns:a16="http://schemas.microsoft.com/office/drawing/2014/main" xmlns="" id="{16609DC4-EB3D-4770-B266-E2D81C84FEC7}"/>
              </a:ext>
            </a:extLst>
          </p:cNvPr>
          <p:cNvSpPr/>
          <p:nvPr/>
        </p:nvSpPr>
        <p:spPr>
          <a:xfrm rot="5400000">
            <a:off x="7308913" y="5452260"/>
            <a:ext cx="537577" cy="306045"/>
          </a:xfrm>
          <a:prstGeom prst="lef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57205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6" name="CuadroTexto 5">
            <a:extLst>
              <a:ext uri="{FF2B5EF4-FFF2-40B4-BE49-F238E27FC236}">
                <a16:creationId xmlns:a16="http://schemas.microsoft.com/office/drawing/2014/main" xmlns="" id="{5F37BAE9-980A-44DC-924F-54BF2AEADD6D}"/>
              </a:ext>
            </a:extLst>
          </p:cNvPr>
          <p:cNvSpPr txBox="1"/>
          <p:nvPr/>
        </p:nvSpPr>
        <p:spPr>
          <a:xfrm>
            <a:off x="755576" y="1338518"/>
            <a:ext cx="6336704" cy="646331"/>
          </a:xfrm>
          <a:prstGeom prst="rect">
            <a:avLst/>
          </a:prstGeom>
        </p:spPr>
        <p:txBody>
          <a:bodyPr wrap="square" rtlCol="0">
            <a:spAutoFit/>
          </a:bodyPr>
          <a:lstStyle/>
          <a:p>
            <a:pPr algn="ctr"/>
            <a:r>
              <a:rPr lang="es-MX" sz="3600" b="1" dirty="0">
                <a:latin typeface="Arial Narrow" pitchFamily="34" charset="0"/>
              </a:rPr>
              <a:t>Planteamiento del Problema</a:t>
            </a:r>
          </a:p>
        </p:txBody>
      </p:sp>
      <p:sp>
        <p:nvSpPr>
          <p:cNvPr id="2" name="Rectángulo 1">
            <a:extLst>
              <a:ext uri="{FF2B5EF4-FFF2-40B4-BE49-F238E27FC236}">
                <a16:creationId xmlns:a16="http://schemas.microsoft.com/office/drawing/2014/main" xmlns="" id="{C368312D-2E0C-4C3D-8268-5DFAA3EF3580}"/>
              </a:ext>
            </a:extLst>
          </p:cNvPr>
          <p:cNvSpPr/>
          <p:nvPr/>
        </p:nvSpPr>
        <p:spPr>
          <a:xfrm>
            <a:off x="755576" y="2564904"/>
            <a:ext cx="7488832" cy="2118529"/>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El estado de Tabasco ha presentado diversas afectaciones por fenómenos hidrometeorológicos, geológicos como son los sismos: el más relevante el 07 de septiembre del 2017, deslizamientos de laderas y erosión costera, y fenómenos químico tecnológicos por robo de combustible, fuga de hidrocarburos, explosión de ductos, entre otros. </a:t>
            </a:r>
          </a:p>
        </p:txBody>
      </p:sp>
    </p:spTree>
    <p:extLst>
      <p:ext uri="{BB962C8B-B14F-4D97-AF65-F5344CB8AC3E}">
        <p14:creationId xmlns:p14="http://schemas.microsoft.com/office/powerpoint/2010/main" val="1366199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176E730-E7B4-4080-829D-EF4B2AB7A960}"/>
              </a:ext>
            </a:extLst>
          </p:cNvPr>
          <p:cNvPicPr>
            <a:picLocks noChangeAspect="1"/>
          </p:cNvPicPr>
          <p:nvPr/>
        </p:nvPicPr>
        <p:blipFill>
          <a:blip r:embed="rId2"/>
          <a:stretch>
            <a:fillRect/>
          </a:stretch>
        </p:blipFill>
        <p:spPr>
          <a:xfrm>
            <a:off x="3923928" y="4222562"/>
            <a:ext cx="3456384" cy="2593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6" name="CuadroTexto 5">
            <a:extLst>
              <a:ext uri="{FF2B5EF4-FFF2-40B4-BE49-F238E27FC236}">
                <a16:creationId xmlns:a16="http://schemas.microsoft.com/office/drawing/2014/main" xmlns="" id="{01AED853-C324-4D60-836A-47BC494FFE39}"/>
              </a:ext>
            </a:extLst>
          </p:cNvPr>
          <p:cNvSpPr txBox="1"/>
          <p:nvPr/>
        </p:nvSpPr>
        <p:spPr>
          <a:xfrm>
            <a:off x="755576" y="1338518"/>
            <a:ext cx="6336704" cy="646331"/>
          </a:xfrm>
          <a:prstGeom prst="rect">
            <a:avLst/>
          </a:prstGeom>
        </p:spPr>
        <p:txBody>
          <a:bodyPr wrap="square" rtlCol="0">
            <a:spAutoFit/>
          </a:bodyPr>
          <a:lstStyle/>
          <a:p>
            <a:pPr algn="ctr"/>
            <a:r>
              <a:rPr lang="es-MX" sz="3600" b="1" dirty="0">
                <a:latin typeface="Arial Narrow" pitchFamily="34" charset="0"/>
              </a:rPr>
              <a:t>Justificación</a:t>
            </a:r>
          </a:p>
        </p:txBody>
      </p:sp>
      <p:sp>
        <p:nvSpPr>
          <p:cNvPr id="3" name="Rectángulo 2">
            <a:extLst>
              <a:ext uri="{FF2B5EF4-FFF2-40B4-BE49-F238E27FC236}">
                <a16:creationId xmlns:a16="http://schemas.microsoft.com/office/drawing/2014/main" xmlns="" id="{86764498-A96E-481F-AF71-E8AFD9BA0BD6}"/>
              </a:ext>
            </a:extLst>
          </p:cNvPr>
          <p:cNvSpPr/>
          <p:nvPr/>
        </p:nvSpPr>
        <p:spPr>
          <a:xfrm>
            <a:off x="755576" y="2295999"/>
            <a:ext cx="7632848" cy="2268506"/>
          </a:xfrm>
          <a:prstGeom prst="rect">
            <a:avLst/>
          </a:prstGeom>
        </p:spPr>
        <p:txBody>
          <a:bodyPr wrap="square">
            <a:spAutoFit/>
          </a:bodyPr>
          <a:lstStyle/>
          <a:p>
            <a:pPr algn="just">
              <a:lnSpc>
                <a:spcPct val="150000"/>
              </a:lnSpc>
              <a:spcAft>
                <a:spcPts val="800"/>
              </a:spcAft>
            </a:pPr>
            <a:r>
              <a:rPr lang="es-MX" sz="1600" dirty="0">
                <a:latin typeface="Arial" panose="020B0604020202020204" pitchFamily="34" charset="0"/>
                <a:ea typeface="Calibri" panose="020F0502020204030204" pitchFamily="34" charset="0"/>
                <a:cs typeface="Times New Roman" panose="02020603050405020304" pitchFamily="18" charset="0"/>
              </a:rPr>
              <a:t>La gestión integral de riesgos involucra en general a toda la población, pero en especial a los centros educativos por ser el eslabón primario de la formación en tareas imprescindibles como la prevención ante posibles riesgos y los niños son uno de los grupos más vulnerables de la población, sin embargo, ellos pueden ser la clave para la mejora de la cultura de Protección Civil en la población en los próximos años.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319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a16="http://schemas.microsoft.com/office/drawing/2014/main" xmlns="" id="{F0062C92-C548-4560-9164-87F35358CF43}"/>
              </a:ext>
            </a:extLst>
          </p:cNvPr>
          <p:cNvSpPr/>
          <p:nvPr/>
        </p:nvSpPr>
        <p:spPr>
          <a:xfrm>
            <a:off x="755576" y="2547827"/>
            <a:ext cx="7704856" cy="2708947"/>
          </a:xfrm>
          <a:prstGeom prst="rect">
            <a:avLst/>
          </a:prstGeom>
        </p:spPr>
        <p:txBody>
          <a:bodyPr wrap="square">
            <a:spAutoFit/>
          </a:bodyPr>
          <a:lstStyle/>
          <a:p>
            <a:pPr algn="just">
              <a:lnSpc>
                <a:spcPct val="150000"/>
              </a:lnSpc>
              <a:spcAft>
                <a:spcPts val="800"/>
              </a:spcAft>
            </a:pPr>
            <a:r>
              <a:rPr lang="es-MX" sz="2400" dirty="0">
                <a:latin typeface="Arial" panose="020B0604020202020204" pitchFamily="34" charset="0"/>
                <a:ea typeface="Calibri" panose="020F0502020204030204" pitchFamily="34" charset="0"/>
                <a:cs typeface="Times New Roman" panose="02020603050405020304" pitchFamily="18" charset="0"/>
              </a:rPr>
              <a:t>Fortalecer capacidades en resiliencia y gestión integral de riesgos en el sector educativo, a través de estrategias que permitan incidir en la cultura de la prevención y autoprotección en el Estado de Tabasco.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
            </a:pPr>
            <a:r>
              <a:rPr lang="es-MX" dirty="0">
                <a:latin typeface="Arial" panose="020B0604020202020204" pitchFamily="34" charset="0"/>
                <a:ea typeface="Calibri" panose="020F0502020204030204" pitchFamily="34"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xmlns="" id="{5F6C5CFF-75C0-43C6-88E3-D2FD44F634A3}"/>
              </a:ext>
            </a:extLst>
          </p:cNvPr>
          <p:cNvSpPr txBox="1"/>
          <p:nvPr/>
        </p:nvSpPr>
        <p:spPr>
          <a:xfrm>
            <a:off x="755576" y="1338518"/>
            <a:ext cx="6336704" cy="646331"/>
          </a:xfrm>
          <a:prstGeom prst="rect">
            <a:avLst/>
          </a:prstGeom>
        </p:spPr>
        <p:txBody>
          <a:bodyPr wrap="square" rtlCol="0">
            <a:spAutoFit/>
          </a:bodyPr>
          <a:lstStyle/>
          <a:p>
            <a:pPr algn="ctr"/>
            <a:r>
              <a:rPr lang="es-MX" sz="3600" b="1" dirty="0">
                <a:latin typeface="Arial Narrow" pitchFamily="34" charset="0"/>
              </a:rPr>
              <a:t>Objetivo General</a:t>
            </a:r>
          </a:p>
        </p:txBody>
      </p:sp>
    </p:spTree>
    <p:extLst>
      <p:ext uri="{BB962C8B-B14F-4D97-AF65-F5344CB8AC3E}">
        <p14:creationId xmlns:p14="http://schemas.microsoft.com/office/powerpoint/2010/main" val="641817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a16="http://schemas.microsoft.com/office/drawing/2014/main" xmlns="" id="{8BDFACCC-80F6-4F24-A11E-BD070CD70625}"/>
              </a:ext>
            </a:extLst>
          </p:cNvPr>
          <p:cNvSpPr/>
          <p:nvPr/>
        </p:nvSpPr>
        <p:spPr>
          <a:xfrm>
            <a:off x="467544" y="2348880"/>
            <a:ext cx="7992888" cy="3684278"/>
          </a:xfrm>
          <a:prstGeom prst="rect">
            <a:avLst/>
          </a:prstGeom>
        </p:spPr>
        <p:txBody>
          <a:bodyPr wrap="square">
            <a:spAutoFit/>
          </a:bodyPr>
          <a:lstStyle/>
          <a:p>
            <a:pPr marL="342900" lvl="0" indent="-342900" algn="just">
              <a:lnSpc>
                <a:spcPct val="150000"/>
              </a:lnSpc>
              <a:spcAft>
                <a:spcPts val="800"/>
              </a:spcAft>
              <a:buFont typeface="Calibri" panose="020F0502020204030204" pitchFamily="34" charset="0"/>
              <a:buChar char=" "/>
            </a:pPr>
            <a:r>
              <a:rPr lang="es-ES" sz="1600" dirty="0">
                <a:latin typeface="Arial" panose="020B0604020202020204" pitchFamily="34" charset="0"/>
                <a:ea typeface="Calibri" panose="020F0502020204030204" pitchFamily="34" charset="0"/>
                <a:cs typeface="Times New Roman" panose="02020603050405020304" pitchFamily="18" charset="0"/>
              </a:rPr>
              <a:t>1.- Identificar los espacios educativos en donde puedan ser aplicables las estrategias, principalmente los más vulnerables a ser afectados por un fenómeno perturbador.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Calibri" panose="020F0502020204030204" pitchFamily="34" charset="0"/>
              <a:buChar char=" "/>
            </a:pPr>
            <a:r>
              <a:rPr lang="es-ES" sz="1600" dirty="0">
                <a:latin typeface="Arial" panose="020B0604020202020204" pitchFamily="34" charset="0"/>
                <a:ea typeface="Calibri" panose="020F0502020204030204" pitchFamily="34" charset="0"/>
                <a:cs typeface="Times New Roman" panose="02020603050405020304" pitchFamily="18" charset="0"/>
              </a:rPr>
              <a:t>2.- Incidir en el fortalecimiento de la cultura de la prevención y autoprotección en escuelas de nivel básico del estado de Tabasco, a través de procesos formativos.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Calibri" panose="020F0502020204030204" pitchFamily="34" charset="0"/>
              <a:buChar char=" "/>
            </a:pPr>
            <a:r>
              <a:rPr lang="es-ES" sz="1600" dirty="0">
                <a:latin typeface="Arial" panose="020B0604020202020204" pitchFamily="34" charset="0"/>
                <a:ea typeface="Calibri" panose="020F0502020204030204" pitchFamily="34" charset="0"/>
                <a:cs typeface="Times New Roman" panose="02020603050405020304" pitchFamily="18" charset="0"/>
              </a:rPr>
              <a:t>3.- Integrar las estrategias relacionadas a la inclusión de la gestión integral de riesgo en el sector educativo.</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Calibri" panose="020F0502020204030204" pitchFamily="34" charset="0"/>
              <a:buChar char=" "/>
            </a:pPr>
            <a:r>
              <a:rPr lang="es-ES" sz="1600" dirty="0">
                <a:latin typeface="Arial" panose="020B0604020202020204" pitchFamily="34" charset="0"/>
                <a:ea typeface="Calibri" panose="020F0502020204030204" pitchFamily="34" charset="0"/>
                <a:cs typeface="Times New Roman" panose="02020603050405020304" pitchFamily="18" charset="0"/>
              </a:rPr>
              <a:t>4.- Implementar las estrategias en el sector educativo, nivel básico del estado de Tabasco.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xmlns="" id="{1AE71345-FE17-4CA2-B2A4-83557766DF06}"/>
              </a:ext>
            </a:extLst>
          </p:cNvPr>
          <p:cNvSpPr txBox="1"/>
          <p:nvPr/>
        </p:nvSpPr>
        <p:spPr>
          <a:xfrm>
            <a:off x="755576" y="1338518"/>
            <a:ext cx="6336704" cy="646331"/>
          </a:xfrm>
          <a:prstGeom prst="rect">
            <a:avLst/>
          </a:prstGeom>
        </p:spPr>
        <p:txBody>
          <a:bodyPr wrap="square" rtlCol="0">
            <a:spAutoFit/>
          </a:bodyPr>
          <a:lstStyle/>
          <a:p>
            <a:pPr algn="ctr"/>
            <a:r>
              <a:rPr lang="es-MX" sz="3600" b="1" dirty="0">
                <a:latin typeface="Arial Narrow" pitchFamily="34" charset="0"/>
              </a:rPr>
              <a:t>Objetivos Particulares</a:t>
            </a:r>
          </a:p>
        </p:txBody>
      </p:sp>
    </p:spTree>
    <p:extLst>
      <p:ext uri="{BB962C8B-B14F-4D97-AF65-F5344CB8AC3E}">
        <p14:creationId xmlns:p14="http://schemas.microsoft.com/office/powerpoint/2010/main" val="231625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6" name="Rectángulo 5">
            <a:extLst>
              <a:ext uri="{FF2B5EF4-FFF2-40B4-BE49-F238E27FC236}">
                <a16:creationId xmlns:a16="http://schemas.microsoft.com/office/drawing/2014/main" xmlns="" id="{8197F349-707F-4D64-A877-73982C2E8A89}"/>
              </a:ext>
            </a:extLst>
          </p:cNvPr>
          <p:cNvSpPr/>
          <p:nvPr/>
        </p:nvSpPr>
        <p:spPr>
          <a:xfrm>
            <a:off x="575556" y="2780928"/>
            <a:ext cx="7992888" cy="1703030"/>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El aumento de carga laboral por las diferentes actividades anexas al sector educativo como son las actividades extracurriculares en diferentes programas de trabajos y el aumento de horarios de trabajo, son factores que inciden en poder trabajar sobre temas de protección civil. </a:t>
            </a:r>
          </a:p>
        </p:txBody>
      </p:sp>
      <p:sp>
        <p:nvSpPr>
          <p:cNvPr id="9" name="CuadroTexto 8">
            <a:extLst>
              <a:ext uri="{FF2B5EF4-FFF2-40B4-BE49-F238E27FC236}">
                <a16:creationId xmlns:a16="http://schemas.microsoft.com/office/drawing/2014/main" xmlns="" id="{427CFF66-4ADB-48B3-8AB5-677840D3695B}"/>
              </a:ext>
            </a:extLst>
          </p:cNvPr>
          <p:cNvSpPr txBox="1"/>
          <p:nvPr/>
        </p:nvSpPr>
        <p:spPr>
          <a:xfrm>
            <a:off x="755576" y="1338518"/>
            <a:ext cx="6336704" cy="646331"/>
          </a:xfrm>
          <a:prstGeom prst="rect">
            <a:avLst/>
          </a:prstGeom>
        </p:spPr>
        <p:txBody>
          <a:bodyPr wrap="square" rtlCol="0">
            <a:spAutoFit/>
          </a:bodyPr>
          <a:lstStyle/>
          <a:p>
            <a:pPr algn="ctr"/>
            <a:r>
              <a:rPr lang="es-MX" sz="3600" b="1" dirty="0" err="1">
                <a:latin typeface="Arial Narrow" pitchFamily="34" charset="0"/>
              </a:rPr>
              <a:t>Hipótesis</a:t>
            </a:r>
            <a:r>
              <a:rPr lang="es-MX" sz="3600" b="1" dirty="0">
                <a:latin typeface="Arial Narrow" pitchFamily="34" charset="0"/>
              </a:rPr>
              <a:t>: H1</a:t>
            </a:r>
          </a:p>
        </p:txBody>
      </p:sp>
    </p:spTree>
    <p:extLst>
      <p:ext uri="{BB962C8B-B14F-4D97-AF65-F5344CB8AC3E}">
        <p14:creationId xmlns:p14="http://schemas.microsoft.com/office/powerpoint/2010/main" val="280433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6937</TotalTime>
  <Words>880</Words>
  <Application>Microsoft Office PowerPoint</Application>
  <PresentationFormat>Presentación en pantalla (4:3)</PresentationFormat>
  <Paragraphs>91</Paragraphs>
  <Slides>13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Arial Black</vt:lpstr>
      <vt:lpstr>Arial Narrow</vt:lpstr>
      <vt:lpstr>Calibri</vt:lpstr>
      <vt:lpstr>Calibri Light</vt:lpstr>
      <vt:lpstr>Source Sans Pro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UTE-MANUELITA</dc:creator>
  <cp:lastModifiedBy>pcivil</cp:lastModifiedBy>
  <cp:revision>334</cp:revision>
  <cp:lastPrinted>2019-04-23T21:35:39Z</cp:lastPrinted>
  <dcterms:created xsi:type="dcterms:W3CDTF">2018-12-27T18:55:01Z</dcterms:created>
  <dcterms:modified xsi:type="dcterms:W3CDTF">2019-11-07T14:51:15Z</dcterms:modified>
</cp:coreProperties>
</file>