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0" r:id="rId4"/>
    <p:sldId id="261" r:id="rId5"/>
    <p:sldId id="262" r:id="rId6"/>
    <p:sldId id="263" r:id="rId7"/>
    <p:sldId id="264" r:id="rId8"/>
    <p:sldId id="266"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2D682C1-1383-4FF6-8539-A55385FF39BC}" type="datetimeFigureOut">
              <a:rPr lang="es-ES" smtClean="0"/>
              <a:t>31/08/2018</a:t>
            </a:fld>
            <a:endParaRPr lang="es-ES"/>
          </a:p>
        </p:txBody>
      </p:sp>
      <p:sp>
        <p:nvSpPr>
          <p:cNvPr id="5" name="Footer Placeholder 4"/>
          <p:cNvSpPr>
            <a:spLocks noGrp="1"/>
          </p:cNvSpPr>
          <p:nvPr>
            <p:ph type="ftr" sz="quarter" idx="11"/>
          </p:nvPr>
        </p:nvSpPr>
        <p:spPr>
          <a:xfrm>
            <a:off x="1174044" y="5357592"/>
            <a:ext cx="5034845" cy="365125"/>
          </a:xfrm>
        </p:spPr>
        <p:txBody>
          <a:bodyPr/>
          <a:lstStyle/>
          <a:p>
            <a:endParaRPr lang="es-E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E5316951-CBA4-42D3-B82B-7CA161FF126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2D682C1-1383-4FF6-8539-A55385FF39BC}" type="datetimeFigureOut">
              <a:rPr lang="es-ES" smtClean="0"/>
              <a:t>31/08/2018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2D682C1-1383-4FF6-8539-A55385FF39BC}" type="datetimeFigureOut">
              <a:rPr lang="es-ES" smtClean="0"/>
              <a:t>31/08/2018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2D682C1-1383-4FF6-8539-A55385FF39BC}" type="datetimeFigureOut">
              <a:rPr lang="es-ES" smtClean="0"/>
              <a:t>31/08/2018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2D682C1-1383-4FF6-8539-A55385FF39BC}" type="datetimeFigureOut">
              <a:rPr lang="es-ES" smtClean="0"/>
              <a:t>31/08/2018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52D682C1-1383-4FF6-8539-A55385FF39BC}" type="datetimeFigureOut">
              <a:rPr lang="es-ES" smtClean="0"/>
              <a:t>31/08/2018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5316951-CBA4-42D3-B82B-7CA161FF1262}" type="slidenum">
              <a:rPr lang="es-ES" smtClean="0"/>
              <a:t>‹Nº›</a:t>
            </a:fld>
            <a:endParaRPr lang="es-ES"/>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52D682C1-1383-4FF6-8539-A55385FF39BC}" type="datetimeFigureOut">
              <a:rPr lang="es-ES" smtClean="0"/>
              <a:t>31/08/2018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5316951-CBA4-42D3-B82B-7CA161FF1262}" type="slidenum">
              <a:rPr lang="es-ES" smtClean="0"/>
              <a:t>‹Nº›</a:t>
            </a:fld>
            <a:endParaRPr lang="es-ES"/>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2D682C1-1383-4FF6-8539-A55385FF39BC}" type="datetimeFigureOut">
              <a:rPr lang="es-ES" smtClean="0"/>
              <a:t>31/08/2018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682C1-1383-4FF6-8539-A55385FF39BC}" type="datetimeFigureOut">
              <a:rPr lang="es-ES" smtClean="0"/>
              <a:t>31/08/2018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52D682C1-1383-4FF6-8539-A55385FF39BC}" type="datetimeFigureOut">
              <a:rPr lang="es-ES" smtClean="0"/>
              <a:t>31/08/2018</a:t>
            </a:fld>
            <a:endParaRPr lang="es-ES"/>
          </a:p>
        </p:txBody>
      </p:sp>
      <p:sp>
        <p:nvSpPr>
          <p:cNvPr id="6" name="Footer Placeholder 5"/>
          <p:cNvSpPr>
            <a:spLocks noGrp="1"/>
          </p:cNvSpPr>
          <p:nvPr>
            <p:ph type="ftr" sz="quarter" idx="11"/>
          </p:nvPr>
        </p:nvSpPr>
        <p:spPr>
          <a:xfrm rot="-60000">
            <a:off x="914554" y="5829261"/>
            <a:ext cx="3522607" cy="365125"/>
          </a:xfrm>
        </p:spPr>
        <p:txBody>
          <a:bodyPr/>
          <a:lstStyle/>
          <a:p>
            <a:endParaRPr lang="es-ES"/>
          </a:p>
        </p:txBody>
      </p:sp>
      <p:sp>
        <p:nvSpPr>
          <p:cNvPr id="7" name="Slide Number Placeholder 6"/>
          <p:cNvSpPr>
            <a:spLocks noGrp="1"/>
          </p:cNvSpPr>
          <p:nvPr>
            <p:ph type="sldNum" sz="quarter" idx="12"/>
          </p:nvPr>
        </p:nvSpPr>
        <p:spPr>
          <a:xfrm rot="60000">
            <a:off x="7557313" y="5896961"/>
            <a:ext cx="554023" cy="365125"/>
          </a:xfrm>
        </p:spPr>
        <p:txBody>
          <a:bodyPr/>
          <a:lstStyle/>
          <a:p>
            <a:fld id="{E5316951-CBA4-42D3-B82B-7CA161FF1262}"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52D682C1-1383-4FF6-8539-A55385FF39BC}" type="datetimeFigureOut">
              <a:rPr lang="es-ES" smtClean="0"/>
              <a:t>31/08/2018</a:t>
            </a:fld>
            <a:endParaRPr lang="es-ES"/>
          </a:p>
        </p:txBody>
      </p:sp>
      <p:sp>
        <p:nvSpPr>
          <p:cNvPr id="6" name="Footer Placeholder 5"/>
          <p:cNvSpPr>
            <a:spLocks noGrp="1"/>
          </p:cNvSpPr>
          <p:nvPr>
            <p:ph type="ftr" sz="quarter" idx="11"/>
          </p:nvPr>
        </p:nvSpPr>
        <p:spPr>
          <a:xfrm rot="-60000">
            <a:off x="914569" y="5831037"/>
            <a:ext cx="3319043" cy="365125"/>
          </a:xfrm>
        </p:spPr>
        <p:txBody>
          <a:bodyPr/>
          <a:lstStyle/>
          <a:p>
            <a:endParaRPr lang="es-ES"/>
          </a:p>
        </p:txBody>
      </p:sp>
      <p:sp>
        <p:nvSpPr>
          <p:cNvPr id="7" name="Slide Number Placeholder 6"/>
          <p:cNvSpPr>
            <a:spLocks noGrp="1"/>
          </p:cNvSpPr>
          <p:nvPr>
            <p:ph type="sldNum" sz="quarter" idx="12"/>
          </p:nvPr>
        </p:nvSpPr>
        <p:spPr>
          <a:xfrm rot="60000">
            <a:off x="7562089" y="5900026"/>
            <a:ext cx="554023" cy="365125"/>
          </a:xfrm>
        </p:spPr>
        <p:txBody>
          <a:bodyPr/>
          <a:lstStyle/>
          <a:p>
            <a:fld id="{E5316951-CBA4-42D3-B82B-7CA161FF1262}"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2D682C1-1383-4FF6-8539-A55385FF39BC}" type="datetimeFigureOut">
              <a:rPr lang="es-ES" smtClean="0"/>
              <a:t>31/08/2018</a:t>
            </a:fld>
            <a:endParaRPr lang="es-E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E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E5316951-CBA4-42D3-B82B-7CA161FF1262}"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8220" y="1268760"/>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995164" y="2169765"/>
            <a:ext cx="5400600" cy="646331"/>
          </a:xfrm>
          <a:prstGeom prst="rect">
            <a:avLst/>
          </a:prstGeom>
          <a:noFill/>
        </p:spPr>
        <p:txBody>
          <a:bodyPr wrap="square" rtlCol="0">
            <a:spAutoFit/>
          </a:bodyPr>
          <a:lstStyle/>
          <a:p>
            <a:pPr algn="ctr"/>
            <a:r>
              <a:rPr lang="es-ES" b="1" dirty="0" smtClean="0">
                <a:latin typeface="Arial" pitchFamily="34" charset="0"/>
                <a:cs typeface="Arial" pitchFamily="34" charset="0"/>
              </a:rPr>
              <a:t>MAESTRÍA EN GESTIÓN INTEGRAL DE RIESGOS Y PROTECCIÓN CIVIL</a:t>
            </a:r>
            <a:endParaRPr lang="es-ES" b="1" dirty="0">
              <a:latin typeface="Arial" pitchFamily="34" charset="0"/>
              <a:cs typeface="Arial" pitchFamily="34" charset="0"/>
            </a:endParaRPr>
          </a:p>
        </p:txBody>
      </p:sp>
      <p:pic>
        <p:nvPicPr>
          <p:cNvPr id="6" name="5 Imagen" descr="C:\Users\Nestor\Desktop\Logotipos Gobierno del Estado\1.2 logoPoliticaSocial_cmyk.png"/>
          <p:cNvPicPr/>
          <p:nvPr/>
        </p:nvPicPr>
        <p:blipFill>
          <a:blip r:embed="rId3"/>
          <a:srcRect/>
          <a:stretch>
            <a:fillRect/>
          </a:stretch>
        </p:blipFill>
        <p:spPr bwMode="auto">
          <a:xfrm>
            <a:off x="7092280" y="1340768"/>
            <a:ext cx="1008112" cy="576064"/>
          </a:xfrm>
          <a:prstGeom prst="rect">
            <a:avLst/>
          </a:prstGeom>
          <a:noFill/>
          <a:ln w="9525">
            <a:noFill/>
            <a:miter lim="800000"/>
            <a:headEnd/>
            <a:tailEnd/>
          </a:ln>
        </p:spPr>
      </p:pic>
      <p:sp>
        <p:nvSpPr>
          <p:cNvPr id="7" name="3 CuadroTexto"/>
          <p:cNvSpPr txBox="1"/>
          <p:nvPr/>
        </p:nvSpPr>
        <p:spPr>
          <a:xfrm>
            <a:off x="2084981" y="1230377"/>
            <a:ext cx="5400600" cy="923330"/>
          </a:xfrm>
          <a:prstGeom prst="rect">
            <a:avLst/>
          </a:prstGeom>
          <a:noFill/>
        </p:spPr>
        <p:txBody>
          <a:bodyPr wrap="square" rtlCol="0">
            <a:spAutoFit/>
          </a:bodyPr>
          <a:lstStyle/>
          <a:p>
            <a:pPr algn="ctr"/>
            <a:r>
              <a:rPr lang="es-ES" b="1" dirty="0" smtClean="0">
                <a:latin typeface="Arial" pitchFamily="34" charset="0"/>
                <a:cs typeface="Arial" pitchFamily="34" charset="0"/>
              </a:rPr>
              <a:t>ESCUELA NACIONAL </a:t>
            </a:r>
          </a:p>
          <a:p>
            <a:pPr algn="ctr"/>
            <a:r>
              <a:rPr lang="es-ES" b="1" dirty="0" smtClean="0">
                <a:latin typeface="Arial" pitchFamily="34" charset="0"/>
                <a:cs typeface="Arial" pitchFamily="34" charset="0"/>
              </a:rPr>
              <a:t>DE PROTECCIÓN CIVIL </a:t>
            </a:r>
          </a:p>
          <a:p>
            <a:pPr algn="ctr"/>
            <a:r>
              <a:rPr lang="es-ES" b="1" dirty="0" smtClean="0">
                <a:latin typeface="Arial" pitchFamily="34" charset="0"/>
                <a:cs typeface="Arial" pitchFamily="34" charset="0"/>
              </a:rPr>
              <a:t>CAMPUS CHIAPAS</a:t>
            </a:r>
            <a:endParaRPr lang="es-ES" sz="1600" b="1" dirty="0">
              <a:latin typeface="Arial" pitchFamily="34" charset="0"/>
              <a:cs typeface="Arial" pitchFamily="34" charset="0"/>
            </a:endParaRPr>
          </a:p>
        </p:txBody>
      </p:sp>
      <p:sp>
        <p:nvSpPr>
          <p:cNvPr id="8" name="3 CuadroTexto"/>
          <p:cNvSpPr txBox="1"/>
          <p:nvPr/>
        </p:nvSpPr>
        <p:spPr>
          <a:xfrm>
            <a:off x="1995164" y="2934740"/>
            <a:ext cx="5400600" cy="369332"/>
          </a:xfrm>
          <a:prstGeom prst="rect">
            <a:avLst/>
          </a:prstGeom>
          <a:noFill/>
        </p:spPr>
        <p:txBody>
          <a:bodyPr wrap="square" rtlCol="0">
            <a:spAutoFit/>
          </a:bodyPr>
          <a:lstStyle/>
          <a:p>
            <a:pPr algn="ctr"/>
            <a:r>
              <a:rPr lang="es-ES"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«PRESENTACIÓN DE AVANCES DE TESIS»</a:t>
            </a:r>
            <a:endParaRPr lang="es-ES" b="1" dirty="0">
              <a:solidFill>
                <a:srgbClr val="FF0000"/>
              </a:solidFill>
              <a:latin typeface="Arial" pitchFamily="34" charset="0"/>
              <a:cs typeface="Arial" pitchFamily="34" charset="0"/>
            </a:endParaRPr>
          </a:p>
        </p:txBody>
      </p:sp>
      <p:sp>
        <p:nvSpPr>
          <p:cNvPr id="9" name="3 CuadroTexto"/>
          <p:cNvSpPr txBox="1"/>
          <p:nvPr/>
        </p:nvSpPr>
        <p:spPr>
          <a:xfrm>
            <a:off x="2074978" y="3317594"/>
            <a:ext cx="5400600" cy="1200329"/>
          </a:xfrm>
          <a:prstGeom prst="rect">
            <a:avLst/>
          </a:prstGeom>
          <a:noFill/>
        </p:spPr>
        <p:txBody>
          <a:bodyPr wrap="square" rtlCol="0">
            <a:spAutoFit/>
          </a:bodyPr>
          <a:lstStyle/>
          <a:p>
            <a:pPr algn="just"/>
            <a:r>
              <a:rPr lang="es-MX" dirty="0" smtClean="0"/>
              <a:t>“</a:t>
            </a:r>
            <a:r>
              <a:rPr lang="es-MX" dirty="0"/>
              <a:t>P</a:t>
            </a:r>
            <a:r>
              <a:rPr lang="es-MX" dirty="0" smtClean="0"/>
              <a:t>rograma </a:t>
            </a:r>
            <a:r>
              <a:rPr lang="es-MX" dirty="0"/>
              <a:t>para </a:t>
            </a:r>
            <a:r>
              <a:rPr lang="es-MX" dirty="0" smtClean="0"/>
              <a:t>contribuir a la reducción de la </a:t>
            </a:r>
            <a:r>
              <a:rPr lang="es-MX" dirty="0"/>
              <a:t>vulnerabilidad física en la construcción habitacional, basado en el “Reglamento De Construcción Para El Municipio De Tuxtla </a:t>
            </a:r>
            <a:r>
              <a:rPr lang="es-MX" dirty="0" smtClean="0"/>
              <a:t>Gutiérrez</a:t>
            </a:r>
            <a:r>
              <a:rPr lang="es-MX" dirty="0"/>
              <a:t>” </a:t>
            </a:r>
          </a:p>
        </p:txBody>
      </p:sp>
      <p:sp>
        <p:nvSpPr>
          <p:cNvPr id="10" name="3 CuadroTexto"/>
          <p:cNvSpPr txBox="1"/>
          <p:nvPr/>
        </p:nvSpPr>
        <p:spPr>
          <a:xfrm>
            <a:off x="4932040" y="5166349"/>
            <a:ext cx="2543538" cy="276999"/>
          </a:xfrm>
          <a:prstGeom prst="rect">
            <a:avLst/>
          </a:prstGeom>
          <a:noFill/>
        </p:spPr>
        <p:txBody>
          <a:bodyPr wrap="square" rtlCol="0">
            <a:spAutoFit/>
          </a:bodyPr>
          <a:lstStyle/>
          <a:p>
            <a:pPr algn="ctr"/>
            <a:r>
              <a:rPr lang="es-ES" sz="1200" b="1" dirty="0" smtClean="0">
                <a:latin typeface="Arial" pitchFamily="34" charset="0"/>
                <a:cs typeface="Arial" pitchFamily="34" charset="0"/>
              </a:rPr>
              <a:t>31 de agosto de 2018</a:t>
            </a:r>
            <a:endParaRPr lang="es-ES" sz="1200" b="1" dirty="0">
              <a:latin typeface="Arial" pitchFamily="34" charset="0"/>
              <a:cs typeface="Arial" pitchFamily="34" charset="0"/>
            </a:endParaRPr>
          </a:p>
        </p:txBody>
      </p:sp>
      <p:sp>
        <p:nvSpPr>
          <p:cNvPr id="11" name="3 CuadroTexto"/>
          <p:cNvSpPr txBox="1"/>
          <p:nvPr/>
        </p:nvSpPr>
        <p:spPr>
          <a:xfrm>
            <a:off x="3554695" y="4899033"/>
            <a:ext cx="3212535" cy="276999"/>
          </a:xfrm>
          <a:prstGeom prst="rect">
            <a:avLst/>
          </a:prstGeom>
          <a:noFill/>
        </p:spPr>
        <p:txBody>
          <a:bodyPr wrap="square" rtlCol="0">
            <a:spAutoFit/>
          </a:bodyPr>
          <a:lstStyle/>
          <a:p>
            <a:pPr algn="ctr"/>
            <a:r>
              <a:rPr lang="es-ES" sz="1200" b="1" dirty="0" smtClean="0">
                <a:solidFill>
                  <a:srgbClr val="FF0000"/>
                </a:solidFill>
                <a:latin typeface="Arial" pitchFamily="34" charset="0"/>
                <a:cs typeface="Arial" pitchFamily="34" charset="0"/>
              </a:rPr>
              <a:t>ARQ. ENRIQUE SÁNCHEZ VÁSQUEZ.</a:t>
            </a:r>
            <a:endParaRPr lang="es-ES" sz="1200" b="1" dirty="0">
              <a:latin typeface="Arial" pitchFamily="34" charset="0"/>
              <a:cs typeface="Arial" pitchFamily="34" charset="0"/>
            </a:endParaRPr>
          </a:p>
        </p:txBody>
      </p:sp>
      <p:sp>
        <p:nvSpPr>
          <p:cNvPr id="12" name="3 CuadroTexto"/>
          <p:cNvSpPr txBox="1"/>
          <p:nvPr/>
        </p:nvSpPr>
        <p:spPr>
          <a:xfrm>
            <a:off x="3675534" y="4643792"/>
            <a:ext cx="3240359" cy="276999"/>
          </a:xfrm>
          <a:prstGeom prst="rect">
            <a:avLst/>
          </a:prstGeom>
          <a:noFill/>
        </p:spPr>
        <p:txBody>
          <a:bodyPr wrap="square" rtlCol="0">
            <a:spAutoFit/>
          </a:bodyPr>
          <a:lstStyle/>
          <a:p>
            <a:pPr algn="ctr"/>
            <a:r>
              <a:rPr lang="es-ES" sz="1200" b="1" dirty="0" smtClean="0">
                <a:solidFill>
                  <a:srgbClr val="00B0F0"/>
                </a:solidFill>
                <a:latin typeface="Arial" pitchFamily="34" charset="0"/>
                <a:cs typeface="Arial" pitchFamily="34" charset="0"/>
              </a:rPr>
              <a:t>DR. SERGIO ALFONSO RINCÓN LÓPEZ.</a:t>
            </a:r>
            <a:endParaRPr lang="es-ES" sz="1200" b="1" dirty="0">
              <a:solidFill>
                <a:srgbClr val="00B0F0"/>
              </a:solidFill>
              <a:latin typeface="Arial" pitchFamily="34" charset="0"/>
              <a:cs typeface="Arial" pitchFamily="34" charset="0"/>
            </a:endParaRPr>
          </a:p>
        </p:txBody>
      </p:sp>
      <p:sp>
        <p:nvSpPr>
          <p:cNvPr id="13" name="3 CuadroTexto"/>
          <p:cNvSpPr txBox="1"/>
          <p:nvPr/>
        </p:nvSpPr>
        <p:spPr>
          <a:xfrm>
            <a:off x="2117268" y="4920791"/>
            <a:ext cx="1440160" cy="261610"/>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sz="1050" dirty="0"/>
              <a:t>ALUMNO:</a:t>
            </a:r>
          </a:p>
        </p:txBody>
      </p:sp>
      <p:sp>
        <p:nvSpPr>
          <p:cNvPr id="14" name="3 CuadroTexto"/>
          <p:cNvSpPr txBox="1"/>
          <p:nvPr/>
        </p:nvSpPr>
        <p:spPr>
          <a:xfrm>
            <a:off x="2096289" y="4640810"/>
            <a:ext cx="1579245" cy="253916"/>
          </a:xfrm>
          <a:prstGeom prst="rect">
            <a:avLst/>
          </a:prstGeom>
          <a:noFill/>
        </p:spPr>
        <p:txBody>
          <a:bodyPr wrap="square" rtlCol="0">
            <a:spAutoFit/>
          </a:bodyPr>
          <a:lstStyle/>
          <a:p>
            <a:r>
              <a:rPr lang="es-ES" sz="1050" b="1" dirty="0" smtClean="0">
                <a:latin typeface="Arial" pitchFamily="34" charset="0"/>
                <a:cs typeface="Arial" pitchFamily="34" charset="0"/>
              </a:rPr>
              <a:t>DIRECTOR DE TESIS:</a:t>
            </a:r>
            <a:endParaRPr lang="es-ES" sz="1050" b="1" dirty="0">
              <a:latin typeface="Arial" pitchFamily="34" charset="0"/>
              <a:cs typeface="Arial" pitchFamily="34" charset="0"/>
            </a:endParaRPr>
          </a:p>
        </p:txBody>
      </p:sp>
    </p:spTree>
    <p:extLst>
      <p:ext uri="{BB962C8B-B14F-4D97-AF65-F5344CB8AC3E}">
        <p14:creationId xmlns:p14="http://schemas.microsoft.com/office/powerpoint/2010/main" val="452267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a:srcRect/>
          <a:stretch>
            <a:fillRect/>
          </a:stretch>
        </p:blipFill>
        <p:spPr bwMode="auto">
          <a:xfrm>
            <a:off x="7126885" y="628086"/>
            <a:ext cx="1008112" cy="576064"/>
          </a:xfrm>
          <a:prstGeom prst="rect">
            <a:avLst/>
          </a:prstGeom>
          <a:noFill/>
          <a:ln w="9525">
            <a:noFill/>
            <a:miter lim="800000"/>
            <a:headEnd/>
            <a:tailEnd/>
          </a:ln>
        </p:spPr>
      </p:pic>
      <p:sp>
        <p:nvSpPr>
          <p:cNvPr id="6" name="3 CuadroTexto"/>
          <p:cNvSpPr txBox="1"/>
          <p:nvPr/>
        </p:nvSpPr>
        <p:spPr>
          <a:xfrm>
            <a:off x="2007310" y="1964375"/>
            <a:ext cx="2209633" cy="33855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dirty="0" smtClean="0">
                <a:solidFill>
                  <a:srgbClr val="00B0F0"/>
                </a:solidFill>
              </a:rPr>
              <a:t>MARCO TEÓRICO </a:t>
            </a:r>
            <a:endParaRPr lang="es-MX" dirty="0">
              <a:solidFill>
                <a:srgbClr val="00B0F0"/>
              </a:solidFill>
            </a:endParaRPr>
          </a:p>
        </p:txBody>
      </p:sp>
      <p:sp>
        <p:nvSpPr>
          <p:cNvPr id="9" name="3 CuadroTexto"/>
          <p:cNvSpPr txBox="1"/>
          <p:nvPr/>
        </p:nvSpPr>
        <p:spPr>
          <a:xfrm rot="16200000">
            <a:off x="-243152" y="3267717"/>
            <a:ext cx="3300310" cy="523220"/>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sz="2800" dirty="0" smtClean="0">
                <a:solidFill>
                  <a:srgbClr val="FF0000"/>
                </a:solidFill>
              </a:rPr>
              <a:t>ANTECEDENTES</a:t>
            </a:r>
            <a:endParaRPr lang="es-MX" dirty="0">
              <a:solidFill>
                <a:srgbClr val="FF0000"/>
              </a:solidFill>
            </a:endParaRPr>
          </a:p>
        </p:txBody>
      </p:sp>
      <p:sp>
        <p:nvSpPr>
          <p:cNvPr id="11" name="3 CuadroTexto"/>
          <p:cNvSpPr txBox="1"/>
          <p:nvPr/>
        </p:nvSpPr>
        <p:spPr>
          <a:xfrm>
            <a:off x="1929010" y="3345621"/>
            <a:ext cx="2558953" cy="528103"/>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-Reducción del Riesgo </a:t>
            </a:r>
          </a:p>
          <a:p>
            <a:r>
              <a:rPr lang="es-ES" dirty="0"/>
              <a:t>de Desastre.</a:t>
            </a:r>
          </a:p>
        </p:txBody>
      </p:sp>
      <p:sp>
        <p:nvSpPr>
          <p:cNvPr id="14" name="3 CuadroTexto"/>
          <p:cNvSpPr txBox="1"/>
          <p:nvPr/>
        </p:nvSpPr>
        <p:spPr>
          <a:xfrm>
            <a:off x="1929010" y="632080"/>
            <a:ext cx="5400600" cy="923330"/>
          </a:xfrm>
          <a:prstGeom prst="rect">
            <a:avLst/>
          </a:prstGeom>
          <a:noFill/>
        </p:spPr>
        <p:txBody>
          <a:bodyPr wrap="square" rtlCol="0">
            <a:spAutoFit/>
          </a:bodyPr>
          <a:lstStyle/>
          <a:p>
            <a:pPr algn="ctr"/>
            <a:r>
              <a:rPr lang="es-ES" b="1" dirty="0" smtClean="0">
                <a:latin typeface="Arial" pitchFamily="34" charset="0"/>
                <a:cs typeface="Arial" pitchFamily="34" charset="0"/>
              </a:rPr>
              <a:t>ESCUELA NACIONAL </a:t>
            </a:r>
          </a:p>
          <a:p>
            <a:pPr algn="ctr"/>
            <a:r>
              <a:rPr lang="es-ES" b="1" dirty="0" smtClean="0">
                <a:latin typeface="Arial" pitchFamily="34" charset="0"/>
                <a:cs typeface="Arial" pitchFamily="34" charset="0"/>
              </a:rPr>
              <a:t>DE PROTECCIÓN CIVIL </a:t>
            </a:r>
          </a:p>
          <a:p>
            <a:pPr algn="ctr"/>
            <a:r>
              <a:rPr lang="es-ES" b="1" dirty="0" smtClean="0">
                <a:latin typeface="Arial" pitchFamily="34" charset="0"/>
                <a:cs typeface="Arial" pitchFamily="34" charset="0"/>
              </a:rPr>
              <a:t>CAMPUS CHIAPAS</a:t>
            </a:r>
            <a:endParaRPr lang="es-ES" sz="1600" b="1" dirty="0">
              <a:latin typeface="Arial" pitchFamily="34" charset="0"/>
              <a:cs typeface="Arial" pitchFamily="34" charset="0"/>
            </a:endParaRPr>
          </a:p>
        </p:txBody>
      </p:sp>
      <p:sp>
        <p:nvSpPr>
          <p:cNvPr id="13" name="3 CuadroTexto"/>
          <p:cNvSpPr txBox="1"/>
          <p:nvPr/>
        </p:nvSpPr>
        <p:spPr>
          <a:xfrm>
            <a:off x="1929010" y="2513665"/>
            <a:ext cx="2232248" cy="307777"/>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sz="1400" dirty="0" smtClean="0"/>
              <a:t>-La </a:t>
            </a:r>
            <a:r>
              <a:rPr lang="es-ES" sz="1400" dirty="0"/>
              <a:t>P</a:t>
            </a:r>
            <a:r>
              <a:rPr lang="es-ES" sz="1400" dirty="0" smtClean="0"/>
              <a:t>rotección Civil.</a:t>
            </a:r>
          </a:p>
        </p:txBody>
      </p:sp>
      <p:sp>
        <p:nvSpPr>
          <p:cNvPr id="15" name="3 CuadroTexto"/>
          <p:cNvSpPr txBox="1"/>
          <p:nvPr/>
        </p:nvSpPr>
        <p:spPr>
          <a:xfrm>
            <a:off x="1910682" y="2854993"/>
            <a:ext cx="2577281" cy="523220"/>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-La Gestión Integral </a:t>
            </a:r>
          </a:p>
          <a:p>
            <a:r>
              <a:rPr lang="es-ES" dirty="0"/>
              <a:t>de Riesgo.</a:t>
            </a:r>
          </a:p>
        </p:txBody>
      </p:sp>
      <p:sp>
        <p:nvSpPr>
          <p:cNvPr id="17" name="3 CuadroTexto"/>
          <p:cNvSpPr txBox="1"/>
          <p:nvPr/>
        </p:nvSpPr>
        <p:spPr>
          <a:xfrm>
            <a:off x="1951625" y="3935279"/>
            <a:ext cx="1512168" cy="523220"/>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-El Cambio </a:t>
            </a:r>
          </a:p>
          <a:p>
            <a:r>
              <a:rPr lang="es-ES" dirty="0"/>
              <a:t>Climático.</a:t>
            </a:r>
          </a:p>
        </p:txBody>
      </p:sp>
      <p:sp>
        <p:nvSpPr>
          <p:cNvPr id="18" name="3 CuadroTexto"/>
          <p:cNvSpPr txBox="1"/>
          <p:nvPr/>
        </p:nvSpPr>
        <p:spPr>
          <a:xfrm>
            <a:off x="5360589" y="1964375"/>
            <a:ext cx="2021985" cy="33855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dirty="0" smtClean="0">
                <a:solidFill>
                  <a:srgbClr val="00B0F0"/>
                </a:solidFill>
              </a:rPr>
              <a:t>MARCO JURÍDICO</a:t>
            </a:r>
            <a:endParaRPr lang="es-MX" dirty="0">
              <a:solidFill>
                <a:srgbClr val="00B0F0"/>
              </a:solidFill>
            </a:endParaRPr>
          </a:p>
        </p:txBody>
      </p:sp>
      <p:sp>
        <p:nvSpPr>
          <p:cNvPr id="7" name="Rectángulo 6"/>
          <p:cNvSpPr/>
          <p:nvPr/>
        </p:nvSpPr>
        <p:spPr>
          <a:xfrm>
            <a:off x="4663124"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3 CuadroTexto"/>
          <p:cNvSpPr txBox="1"/>
          <p:nvPr/>
        </p:nvSpPr>
        <p:spPr>
          <a:xfrm>
            <a:off x="4850480" y="2513665"/>
            <a:ext cx="2999786" cy="2031325"/>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sz="1400" dirty="0" smtClean="0"/>
              <a:t>Constitución Política de los Estados Unidos Mexicanos.</a:t>
            </a:r>
          </a:p>
          <a:p>
            <a:endParaRPr lang="es-ES" sz="1400" dirty="0" smtClean="0"/>
          </a:p>
          <a:p>
            <a:r>
              <a:rPr lang="es-ES" sz="1400" dirty="0" smtClean="0"/>
              <a:t>Ley General de Protección Civil y su Reglamento</a:t>
            </a:r>
            <a:r>
              <a:rPr lang="es-ES" sz="1400" dirty="0"/>
              <a:t> </a:t>
            </a:r>
            <a:r>
              <a:rPr lang="es-ES" sz="1400" dirty="0" smtClean="0"/>
              <a:t>(Federal y Estatal)</a:t>
            </a:r>
          </a:p>
          <a:p>
            <a:endParaRPr lang="es-ES" sz="1400" dirty="0" smtClean="0"/>
          </a:p>
          <a:p>
            <a:r>
              <a:rPr lang="es-ES" sz="1400" dirty="0" smtClean="0"/>
              <a:t>El reglamento de Protección </a:t>
            </a:r>
            <a:r>
              <a:rPr lang="es-ES" sz="1400" dirty="0"/>
              <a:t>C</a:t>
            </a:r>
            <a:r>
              <a:rPr lang="es-ES" sz="1400" dirty="0" smtClean="0"/>
              <a:t>ivil municipal.</a:t>
            </a:r>
          </a:p>
        </p:txBody>
      </p:sp>
      <p:sp>
        <p:nvSpPr>
          <p:cNvPr id="16" name="3 CuadroTexto"/>
          <p:cNvSpPr txBox="1"/>
          <p:nvPr/>
        </p:nvSpPr>
        <p:spPr>
          <a:xfrm>
            <a:off x="1951625" y="4582239"/>
            <a:ext cx="2536338" cy="307777"/>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-PARTICIPACIÓN SOCIAL.</a:t>
            </a:r>
          </a:p>
        </p:txBody>
      </p:sp>
      <p:sp>
        <p:nvSpPr>
          <p:cNvPr id="19" name="Rectángulo 18"/>
          <p:cNvSpPr/>
          <p:nvPr/>
        </p:nvSpPr>
        <p:spPr>
          <a:xfrm>
            <a:off x="1058530"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8112137"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514674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a:srcRect/>
          <a:stretch>
            <a:fillRect/>
          </a:stretch>
        </p:blipFill>
        <p:spPr bwMode="auto">
          <a:xfrm>
            <a:off x="7126885" y="628086"/>
            <a:ext cx="1008112" cy="576064"/>
          </a:xfrm>
          <a:prstGeom prst="rect">
            <a:avLst/>
          </a:prstGeom>
          <a:noFill/>
          <a:ln w="9525">
            <a:noFill/>
            <a:miter lim="800000"/>
            <a:headEnd/>
            <a:tailEnd/>
          </a:ln>
        </p:spPr>
      </p:pic>
      <p:sp>
        <p:nvSpPr>
          <p:cNvPr id="8" name="3 CuadroTexto"/>
          <p:cNvSpPr txBox="1"/>
          <p:nvPr/>
        </p:nvSpPr>
        <p:spPr>
          <a:xfrm>
            <a:off x="2151553" y="1632596"/>
            <a:ext cx="4680520" cy="33855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dirty="0" smtClean="0"/>
              <a:t>ESTADO </a:t>
            </a:r>
            <a:r>
              <a:rPr lang="es-ES" dirty="0"/>
              <a:t>DEL ARTE DE LA </a:t>
            </a:r>
            <a:r>
              <a:rPr lang="es-ES" dirty="0" smtClean="0"/>
              <a:t>INVESTIGACIÓN.</a:t>
            </a:r>
            <a:endParaRPr lang="es-MX" dirty="0"/>
          </a:p>
        </p:txBody>
      </p:sp>
      <p:sp>
        <p:nvSpPr>
          <p:cNvPr id="14" name="3 CuadroTexto"/>
          <p:cNvSpPr txBox="1"/>
          <p:nvPr/>
        </p:nvSpPr>
        <p:spPr>
          <a:xfrm>
            <a:off x="1929010" y="632080"/>
            <a:ext cx="5400600" cy="923330"/>
          </a:xfrm>
          <a:prstGeom prst="rect">
            <a:avLst/>
          </a:prstGeom>
          <a:noFill/>
        </p:spPr>
        <p:txBody>
          <a:bodyPr wrap="square" rtlCol="0">
            <a:spAutoFit/>
          </a:bodyPr>
          <a:lstStyle/>
          <a:p>
            <a:pPr algn="ctr"/>
            <a:r>
              <a:rPr lang="es-ES" b="1" dirty="0" smtClean="0">
                <a:latin typeface="Arial" pitchFamily="34" charset="0"/>
                <a:cs typeface="Arial" pitchFamily="34" charset="0"/>
              </a:rPr>
              <a:t>ESCUELA NACIONAL </a:t>
            </a:r>
          </a:p>
          <a:p>
            <a:pPr algn="ctr"/>
            <a:r>
              <a:rPr lang="es-ES" b="1" dirty="0" smtClean="0">
                <a:latin typeface="Arial" pitchFamily="34" charset="0"/>
                <a:cs typeface="Arial" pitchFamily="34" charset="0"/>
              </a:rPr>
              <a:t>DE PROTECCIÓN CIVIL </a:t>
            </a:r>
          </a:p>
          <a:p>
            <a:pPr algn="ctr"/>
            <a:r>
              <a:rPr lang="es-ES" b="1" dirty="0" smtClean="0">
                <a:latin typeface="Arial" pitchFamily="34" charset="0"/>
                <a:cs typeface="Arial" pitchFamily="34" charset="0"/>
              </a:rPr>
              <a:t>CAMPUS CHIAPAS</a:t>
            </a:r>
            <a:endParaRPr lang="es-ES" sz="1600" b="1" dirty="0">
              <a:latin typeface="Arial" pitchFamily="34" charset="0"/>
              <a:cs typeface="Arial" pitchFamily="34" charset="0"/>
            </a:endParaRPr>
          </a:p>
        </p:txBody>
      </p:sp>
      <p:sp>
        <p:nvSpPr>
          <p:cNvPr id="13" name="3 CuadroTexto"/>
          <p:cNvSpPr txBox="1"/>
          <p:nvPr/>
        </p:nvSpPr>
        <p:spPr>
          <a:xfrm>
            <a:off x="1871756" y="3976602"/>
            <a:ext cx="3291062" cy="523220"/>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Modificaciones del Reglamento de Construcción</a:t>
            </a:r>
            <a:endParaRPr lang="es-MX" dirty="0"/>
          </a:p>
        </p:txBody>
      </p:sp>
      <p:sp>
        <p:nvSpPr>
          <p:cNvPr id="15" name="3 CuadroTexto"/>
          <p:cNvSpPr txBox="1"/>
          <p:nvPr/>
        </p:nvSpPr>
        <p:spPr>
          <a:xfrm>
            <a:off x="1944206" y="2103748"/>
            <a:ext cx="3291062" cy="523220"/>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sz="1400" dirty="0" smtClean="0"/>
              <a:t>Publicación de la ley General de Protección Civil y sus Reglamentos</a:t>
            </a:r>
          </a:p>
        </p:txBody>
      </p:sp>
      <p:sp>
        <p:nvSpPr>
          <p:cNvPr id="16" name="3 CuadroTexto"/>
          <p:cNvSpPr txBox="1"/>
          <p:nvPr/>
        </p:nvSpPr>
        <p:spPr>
          <a:xfrm>
            <a:off x="1929010" y="2805491"/>
            <a:ext cx="3291062" cy="954107"/>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Publicación de la Ley General de Asentamientos Humanos </a:t>
            </a:r>
            <a:r>
              <a:rPr lang="es-ES" dirty="0" smtClean="0"/>
              <a:t>Ordenamiento Territorial y Desarrollo </a:t>
            </a:r>
            <a:r>
              <a:rPr lang="es-ES" dirty="0"/>
              <a:t>Urbano</a:t>
            </a:r>
            <a:endParaRPr lang="es-MX" dirty="0"/>
          </a:p>
        </p:txBody>
      </p:sp>
      <p:sp>
        <p:nvSpPr>
          <p:cNvPr id="18" name="3 CuadroTexto"/>
          <p:cNvSpPr txBox="1"/>
          <p:nvPr/>
        </p:nvSpPr>
        <p:spPr>
          <a:xfrm>
            <a:off x="2915816" y="4774700"/>
            <a:ext cx="3259499" cy="307777"/>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smtClean="0"/>
              <a:t>Dictaminadores de </a:t>
            </a:r>
            <a:r>
              <a:rPr lang="es-ES" dirty="0"/>
              <a:t>Riesgo.</a:t>
            </a:r>
            <a:endParaRPr lang="es-MX" dirty="0"/>
          </a:p>
        </p:txBody>
      </p:sp>
      <p:sp>
        <p:nvSpPr>
          <p:cNvPr id="4" name="Flecha derecha 3"/>
          <p:cNvSpPr/>
          <p:nvPr/>
        </p:nvSpPr>
        <p:spPr>
          <a:xfrm>
            <a:off x="5235268" y="2135838"/>
            <a:ext cx="504056" cy="390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Flecha derecha 19"/>
          <p:cNvSpPr/>
          <p:nvPr/>
        </p:nvSpPr>
        <p:spPr>
          <a:xfrm>
            <a:off x="5220072" y="3025024"/>
            <a:ext cx="504056" cy="390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Flecha derecha 20"/>
          <p:cNvSpPr/>
          <p:nvPr/>
        </p:nvSpPr>
        <p:spPr>
          <a:xfrm>
            <a:off x="5235268" y="3942172"/>
            <a:ext cx="504056" cy="390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3 CuadroTexto"/>
          <p:cNvSpPr txBox="1"/>
          <p:nvPr/>
        </p:nvSpPr>
        <p:spPr>
          <a:xfrm>
            <a:off x="5933338" y="2002308"/>
            <a:ext cx="1967138" cy="307777"/>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Federal</a:t>
            </a:r>
          </a:p>
        </p:txBody>
      </p:sp>
      <p:sp>
        <p:nvSpPr>
          <p:cNvPr id="23" name="3 CuadroTexto"/>
          <p:cNvSpPr txBox="1"/>
          <p:nvPr/>
        </p:nvSpPr>
        <p:spPr>
          <a:xfrm>
            <a:off x="5933338" y="2320022"/>
            <a:ext cx="1967138" cy="307777"/>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Estatal</a:t>
            </a:r>
          </a:p>
        </p:txBody>
      </p:sp>
      <p:sp>
        <p:nvSpPr>
          <p:cNvPr id="24" name="3 CuadroTexto"/>
          <p:cNvSpPr txBox="1"/>
          <p:nvPr/>
        </p:nvSpPr>
        <p:spPr>
          <a:xfrm>
            <a:off x="5933338" y="2969827"/>
            <a:ext cx="1967138" cy="307777"/>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Federal</a:t>
            </a:r>
          </a:p>
        </p:txBody>
      </p:sp>
      <p:sp>
        <p:nvSpPr>
          <p:cNvPr id="25" name="3 CuadroTexto"/>
          <p:cNvSpPr txBox="1"/>
          <p:nvPr/>
        </p:nvSpPr>
        <p:spPr>
          <a:xfrm>
            <a:off x="5933338" y="3287541"/>
            <a:ext cx="1967138" cy="307777"/>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Estatal</a:t>
            </a:r>
          </a:p>
        </p:txBody>
      </p:sp>
      <p:sp>
        <p:nvSpPr>
          <p:cNvPr id="26" name="3 CuadroTexto"/>
          <p:cNvSpPr txBox="1"/>
          <p:nvPr/>
        </p:nvSpPr>
        <p:spPr>
          <a:xfrm>
            <a:off x="5933338" y="3976602"/>
            <a:ext cx="1967138" cy="307777"/>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a:t>Municipal</a:t>
            </a:r>
          </a:p>
        </p:txBody>
      </p:sp>
      <p:sp>
        <p:nvSpPr>
          <p:cNvPr id="27" name="3 CuadroTexto"/>
          <p:cNvSpPr txBox="1"/>
          <p:nvPr/>
        </p:nvSpPr>
        <p:spPr>
          <a:xfrm>
            <a:off x="2915816" y="5065985"/>
            <a:ext cx="2971467" cy="523220"/>
          </a:xfrm>
          <a:prstGeom prst="rect">
            <a:avLst/>
          </a:prstGeom>
          <a:noFill/>
        </p:spPr>
        <p:txBody>
          <a:bodyPr wrap="square" rtlCol="0">
            <a:spAutoFit/>
          </a:bodyPr>
          <a:lstStyle>
            <a:defPPr>
              <a:defRPr lang="es-ES"/>
            </a:defPPr>
            <a:lvl1pPr>
              <a:defRPr sz="1400" b="1">
                <a:latin typeface="Arial" pitchFamily="34" charset="0"/>
                <a:cs typeface="Arial" pitchFamily="34" charset="0"/>
              </a:defRPr>
            </a:lvl1pPr>
          </a:lstStyle>
          <a:p>
            <a:r>
              <a:rPr lang="es-ES" dirty="0" smtClean="0"/>
              <a:t>Creación de los comités de participación ciudadana. </a:t>
            </a:r>
            <a:endParaRPr lang="es-MX" dirty="0"/>
          </a:p>
        </p:txBody>
      </p:sp>
      <p:sp>
        <p:nvSpPr>
          <p:cNvPr id="33" name="3 CuadroTexto"/>
          <p:cNvSpPr txBox="1"/>
          <p:nvPr/>
        </p:nvSpPr>
        <p:spPr>
          <a:xfrm rot="16200000">
            <a:off x="-326176" y="3257639"/>
            <a:ext cx="3300310" cy="523220"/>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sz="2800" dirty="0" smtClean="0">
                <a:solidFill>
                  <a:srgbClr val="FF0000"/>
                </a:solidFill>
              </a:rPr>
              <a:t>ANTECEDENTES</a:t>
            </a:r>
            <a:endParaRPr lang="es-MX" dirty="0">
              <a:solidFill>
                <a:srgbClr val="FF0000"/>
              </a:solidFill>
            </a:endParaRPr>
          </a:p>
        </p:txBody>
      </p:sp>
      <p:sp>
        <p:nvSpPr>
          <p:cNvPr id="34" name="Rectángulo 33"/>
          <p:cNvSpPr/>
          <p:nvPr/>
        </p:nvSpPr>
        <p:spPr>
          <a:xfrm>
            <a:off x="1058530"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Rectángulo 34"/>
          <p:cNvSpPr/>
          <p:nvPr/>
        </p:nvSpPr>
        <p:spPr>
          <a:xfrm>
            <a:off x="7970078"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15147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a:srcRect/>
          <a:stretch>
            <a:fillRect/>
          </a:stretch>
        </p:blipFill>
        <p:spPr bwMode="auto">
          <a:xfrm>
            <a:off x="7126885" y="628086"/>
            <a:ext cx="1008112" cy="576064"/>
          </a:xfrm>
          <a:prstGeom prst="rect">
            <a:avLst/>
          </a:prstGeom>
          <a:noFill/>
          <a:ln w="9525">
            <a:noFill/>
            <a:miter lim="800000"/>
            <a:headEnd/>
            <a:tailEnd/>
          </a:ln>
        </p:spPr>
      </p:pic>
      <p:sp>
        <p:nvSpPr>
          <p:cNvPr id="6" name="3 CuadroTexto"/>
          <p:cNvSpPr txBox="1"/>
          <p:nvPr/>
        </p:nvSpPr>
        <p:spPr>
          <a:xfrm>
            <a:off x="4443534" y="1814698"/>
            <a:ext cx="1744798" cy="307777"/>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pPr fontAlgn="base"/>
            <a:r>
              <a:rPr lang="es-MX" sz="1400" dirty="0" smtClean="0">
                <a:solidFill>
                  <a:srgbClr val="FF0000"/>
                </a:solidFill>
              </a:rPr>
              <a:t>Objetivo </a:t>
            </a:r>
            <a:r>
              <a:rPr lang="es-MX" sz="1400" dirty="0">
                <a:solidFill>
                  <a:srgbClr val="FF0000"/>
                </a:solidFill>
              </a:rPr>
              <a:t>principal</a:t>
            </a:r>
            <a:r>
              <a:rPr lang="es-MX" sz="1400" dirty="0" smtClean="0">
                <a:solidFill>
                  <a:srgbClr val="FF0000"/>
                </a:solidFill>
              </a:rPr>
              <a:t>.</a:t>
            </a:r>
          </a:p>
        </p:txBody>
      </p:sp>
      <p:sp>
        <p:nvSpPr>
          <p:cNvPr id="7" name="3 CuadroTexto"/>
          <p:cNvSpPr txBox="1"/>
          <p:nvPr/>
        </p:nvSpPr>
        <p:spPr>
          <a:xfrm>
            <a:off x="4349132" y="3113496"/>
            <a:ext cx="2980478" cy="307777"/>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pPr fontAlgn="base"/>
            <a:r>
              <a:rPr lang="es-MX" sz="1400" dirty="0" smtClean="0"/>
              <a:t> </a:t>
            </a:r>
            <a:r>
              <a:rPr lang="es-MX" sz="1400" dirty="0">
                <a:solidFill>
                  <a:srgbClr val="FF0000"/>
                </a:solidFill>
              </a:rPr>
              <a:t>Objetivos </a:t>
            </a:r>
            <a:r>
              <a:rPr lang="es-MX" sz="1400" dirty="0" smtClean="0">
                <a:solidFill>
                  <a:srgbClr val="FF0000"/>
                </a:solidFill>
              </a:rPr>
              <a:t>específicos</a:t>
            </a:r>
            <a:endParaRPr lang="es-MX" sz="1400" dirty="0">
              <a:solidFill>
                <a:srgbClr val="FF0000"/>
              </a:solidFill>
            </a:endParaRPr>
          </a:p>
        </p:txBody>
      </p:sp>
      <p:sp>
        <p:nvSpPr>
          <p:cNvPr id="9" name="3 CuadroTexto"/>
          <p:cNvSpPr txBox="1"/>
          <p:nvPr/>
        </p:nvSpPr>
        <p:spPr>
          <a:xfrm>
            <a:off x="1929010" y="632080"/>
            <a:ext cx="5400600" cy="923330"/>
          </a:xfrm>
          <a:prstGeom prst="rect">
            <a:avLst/>
          </a:prstGeom>
          <a:noFill/>
        </p:spPr>
        <p:txBody>
          <a:bodyPr wrap="square" rtlCol="0">
            <a:spAutoFit/>
          </a:bodyPr>
          <a:lstStyle/>
          <a:p>
            <a:pPr algn="ctr"/>
            <a:r>
              <a:rPr lang="es-ES" b="1" dirty="0" smtClean="0">
                <a:latin typeface="Arial" pitchFamily="34" charset="0"/>
                <a:cs typeface="Arial" pitchFamily="34" charset="0"/>
              </a:rPr>
              <a:t>ESCUELA NACIONAL </a:t>
            </a:r>
          </a:p>
          <a:p>
            <a:pPr algn="ctr"/>
            <a:r>
              <a:rPr lang="es-ES" b="1" dirty="0" smtClean="0">
                <a:latin typeface="Arial" pitchFamily="34" charset="0"/>
                <a:cs typeface="Arial" pitchFamily="34" charset="0"/>
              </a:rPr>
              <a:t>DE PROTECCIÓN CIVIL </a:t>
            </a:r>
          </a:p>
          <a:p>
            <a:pPr algn="ctr"/>
            <a:r>
              <a:rPr lang="es-ES" b="1" dirty="0" smtClean="0">
                <a:latin typeface="Arial" pitchFamily="34" charset="0"/>
                <a:cs typeface="Arial" pitchFamily="34" charset="0"/>
              </a:rPr>
              <a:t>CAMPUS CHIAPAS</a:t>
            </a:r>
            <a:endParaRPr lang="es-ES" sz="1600" b="1" dirty="0">
              <a:latin typeface="Arial" pitchFamily="34" charset="0"/>
              <a:cs typeface="Arial" pitchFamily="34" charset="0"/>
            </a:endParaRPr>
          </a:p>
        </p:txBody>
      </p:sp>
      <p:sp>
        <p:nvSpPr>
          <p:cNvPr id="8" name="3 CuadroTexto"/>
          <p:cNvSpPr txBox="1"/>
          <p:nvPr/>
        </p:nvSpPr>
        <p:spPr>
          <a:xfrm>
            <a:off x="4443533" y="2159529"/>
            <a:ext cx="3584851" cy="954107"/>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pPr algn="just" fontAlgn="base"/>
            <a:r>
              <a:rPr lang="es-MX" sz="1400" dirty="0" smtClean="0"/>
              <a:t>Contribuir a la </a:t>
            </a:r>
            <a:r>
              <a:rPr lang="es-MX" sz="1400" dirty="0" err="1" smtClean="0"/>
              <a:t>redución</a:t>
            </a:r>
            <a:r>
              <a:rPr lang="es-MX" sz="1400" dirty="0" smtClean="0"/>
              <a:t> de la vulnerabilidad física en la construcción habitacional, en el municipio de Tuxtla Gutiérrez, Chiapas.</a:t>
            </a:r>
          </a:p>
        </p:txBody>
      </p:sp>
      <p:sp>
        <p:nvSpPr>
          <p:cNvPr id="10" name="3 CuadroTexto"/>
          <p:cNvSpPr txBox="1"/>
          <p:nvPr/>
        </p:nvSpPr>
        <p:spPr>
          <a:xfrm>
            <a:off x="4428850" y="3452050"/>
            <a:ext cx="3706147" cy="73866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pPr algn="just" fontAlgn="base"/>
            <a:r>
              <a:rPr lang="es-MX" sz="1400" dirty="0" err="1" smtClean="0"/>
              <a:t>Eficientar</a:t>
            </a:r>
            <a:r>
              <a:rPr lang="es-MX" sz="1400" dirty="0" smtClean="0"/>
              <a:t> la aplicación del Reglamento de Construcción </a:t>
            </a:r>
            <a:r>
              <a:rPr lang="es-MX" sz="1400" dirty="0"/>
              <a:t>M</a:t>
            </a:r>
            <a:r>
              <a:rPr lang="es-MX" sz="1400" dirty="0" smtClean="0"/>
              <a:t>unicipal y su enfoque de riesgo a los pobladores de la ciudad.</a:t>
            </a:r>
          </a:p>
        </p:txBody>
      </p:sp>
      <p:sp>
        <p:nvSpPr>
          <p:cNvPr id="11" name="3 CuadroTexto"/>
          <p:cNvSpPr txBox="1"/>
          <p:nvPr/>
        </p:nvSpPr>
        <p:spPr>
          <a:xfrm>
            <a:off x="4428850" y="4199426"/>
            <a:ext cx="3706147" cy="523220"/>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pPr algn="just" fontAlgn="base"/>
            <a:r>
              <a:rPr lang="es-MX" sz="1400" dirty="0" smtClean="0"/>
              <a:t>Incentivar a la población a construir con permisos y con asesoría profesional.</a:t>
            </a:r>
          </a:p>
        </p:txBody>
      </p:sp>
      <p:sp>
        <p:nvSpPr>
          <p:cNvPr id="12" name="3 CuadroTexto"/>
          <p:cNvSpPr txBox="1"/>
          <p:nvPr/>
        </p:nvSpPr>
        <p:spPr>
          <a:xfrm>
            <a:off x="4428850" y="4797878"/>
            <a:ext cx="3706147" cy="73866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pPr algn="just" fontAlgn="base"/>
            <a:r>
              <a:rPr lang="es-MX" sz="1400" dirty="0" smtClean="0"/>
              <a:t>Regularizar los inmuebles existentes y las construcciones nuevas dentro de la ciudad. </a:t>
            </a:r>
          </a:p>
        </p:txBody>
      </p:sp>
      <p:sp>
        <p:nvSpPr>
          <p:cNvPr id="13" name="3 CuadroTexto"/>
          <p:cNvSpPr txBox="1"/>
          <p:nvPr/>
        </p:nvSpPr>
        <p:spPr>
          <a:xfrm rot="16200000">
            <a:off x="-68851" y="3040001"/>
            <a:ext cx="3300310" cy="954107"/>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sz="2800" dirty="0" smtClean="0">
                <a:solidFill>
                  <a:srgbClr val="FF0000"/>
                </a:solidFill>
              </a:rPr>
              <a:t>PLANTEAMIENTO DEL PROBLEMA.</a:t>
            </a:r>
            <a:endParaRPr lang="es-MX" dirty="0">
              <a:solidFill>
                <a:srgbClr val="FF0000"/>
              </a:solidFill>
            </a:endParaRPr>
          </a:p>
        </p:txBody>
      </p:sp>
      <p:sp>
        <p:nvSpPr>
          <p:cNvPr id="14" name="Rectángulo 13"/>
          <p:cNvSpPr/>
          <p:nvPr/>
        </p:nvSpPr>
        <p:spPr>
          <a:xfrm>
            <a:off x="1058530"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14"/>
          <p:cNvSpPr/>
          <p:nvPr/>
        </p:nvSpPr>
        <p:spPr>
          <a:xfrm>
            <a:off x="4348580"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ángulo 15"/>
          <p:cNvSpPr/>
          <p:nvPr/>
        </p:nvSpPr>
        <p:spPr>
          <a:xfrm>
            <a:off x="8134997"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3 CuadroTexto"/>
          <p:cNvSpPr txBox="1"/>
          <p:nvPr/>
        </p:nvSpPr>
        <p:spPr>
          <a:xfrm>
            <a:off x="1955974" y="2180205"/>
            <a:ext cx="2419570" cy="2862322"/>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pPr algn="just" fontAlgn="base"/>
            <a:r>
              <a:rPr lang="es-MX" sz="1200" dirty="0" smtClean="0"/>
              <a:t>Según datos del H. Ayuntamiento, de la ciudad  la expedición de licencias de construcción es inferior al número de multas impuestas por construir sin permisos. Este es uno de los indicadores que permiten ver que existe un gran porcentaje en construcción habitacional que no está siendo supervisado por las autoridades y por tanto está generando vulnerabilidad física en este sector. </a:t>
            </a:r>
          </a:p>
        </p:txBody>
      </p:sp>
    </p:spTree>
    <p:extLst>
      <p:ext uri="{BB962C8B-B14F-4D97-AF65-F5344CB8AC3E}">
        <p14:creationId xmlns:p14="http://schemas.microsoft.com/office/powerpoint/2010/main" val="309264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a:srcRect/>
          <a:stretch>
            <a:fillRect/>
          </a:stretch>
        </p:blipFill>
        <p:spPr bwMode="auto">
          <a:xfrm>
            <a:off x="7126885" y="628086"/>
            <a:ext cx="1008112" cy="576064"/>
          </a:xfrm>
          <a:prstGeom prst="rect">
            <a:avLst/>
          </a:prstGeom>
          <a:noFill/>
          <a:ln w="9525">
            <a:noFill/>
            <a:miter lim="800000"/>
            <a:headEnd/>
            <a:tailEnd/>
          </a:ln>
        </p:spPr>
      </p:pic>
      <p:sp>
        <p:nvSpPr>
          <p:cNvPr id="8" name="3 CuadroTexto"/>
          <p:cNvSpPr txBox="1"/>
          <p:nvPr/>
        </p:nvSpPr>
        <p:spPr>
          <a:xfrm>
            <a:off x="1929010" y="632080"/>
            <a:ext cx="5400600" cy="923330"/>
          </a:xfrm>
          <a:prstGeom prst="rect">
            <a:avLst/>
          </a:prstGeom>
          <a:noFill/>
        </p:spPr>
        <p:txBody>
          <a:bodyPr wrap="square" rtlCol="0">
            <a:spAutoFit/>
          </a:bodyPr>
          <a:lstStyle/>
          <a:p>
            <a:pPr algn="ctr"/>
            <a:r>
              <a:rPr lang="es-ES" b="1" dirty="0" smtClean="0">
                <a:latin typeface="Arial" pitchFamily="34" charset="0"/>
                <a:cs typeface="Arial" pitchFamily="34" charset="0"/>
              </a:rPr>
              <a:t>ESCUELA NACIONAL </a:t>
            </a:r>
          </a:p>
          <a:p>
            <a:pPr algn="ctr"/>
            <a:r>
              <a:rPr lang="es-ES" b="1" dirty="0" smtClean="0">
                <a:latin typeface="Arial" pitchFamily="34" charset="0"/>
                <a:cs typeface="Arial" pitchFamily="34" charset="0"/>
              </a:rPr>
              <a:t>DE PROTECCIÓN CIVIL </a:t>
            </a:r>
          </a:p>
          <a:p>
            <a:pPr algn="ctr"/>
            <a:r>
              <a:rPr lang="es-ES" b="1" dirty="0" smtClean="0">
                <a:latin typeface="Arial" pitchFamily="34" charset="0"/>
                <a:cs typeface="Arial" pitchFamily="34" charset="0"/>
              </a:rPr>
              <a:t>CAMPUS CHIAPAS</a:t>
            </a:r>
            <a:endParaRPr lang="es-ES" sz="1600" b="1" dirty="0">
              <a:latin typeface="Arial" pitchFamily="34" charset="0"/>
              <a:cs typeface="Arial" pitchFamily="34" charset="0"/>
            </a:endParaRPr>
          </a:p>
        </p:txBody>
      </p:sp>
      <p:sp>
        <p:nvSpPr>
          <p:cNvPr id="7" name="3 CuadroTexto"/>
          <p:cNvSpPr txBox="1"/>
          <p:nvPr/>
        </p:nvSpPr>
        <p:spPr>
          <a:xfrm rot="16200000">
            <a:off x="-243724" y="3233368"/>
            <a:ext cx="3300310" cy="523220"/>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sz="2800" dirty="0" smtClean="0">
                <a:solidFill>
                  <a:srgbClr val="FF0000"/>
                </a:solidFill>
              </a:rPr>
              <a:t>METODOLOGÍA:</a:t>
            </a:r>
            <a:endParaRPr lang="es-MX" sz="2800" dirty="0">
              <a:solidFill>
                <a:srgbClr val="FF0000"/>
              </a:solidFill>
            </a:endParaRPr>
          </a:p>
        </p:txBody>
      </p:sp>
      <p:sp>
        <p:nvSpPr>
          <p:cNvPr id="9" name="Rectángulo 8"/>
          <p:cNvSpPr/>
          <p:nvPr/>
        </p:nvSpPr>
        <p:spPr>
          <a:xfrm>
            <a:off x="1058530"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4348580"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p:cNvSpPr/>
          <p:nvPr/>
        </p:nvSpPr>
        <p:spPr>
          <a:xfrm>
            <a:off x="8134997"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616289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2339752" y="3567095"/>
            <a:ext cx="5795244" cy="841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p:cNvSpPr/>
          <p:nvPr/>
        </p:nvSpPr>
        <p:spPr>
          <a:xfrm>
            <a:off x="2339752" y="4408640"/>
            <a:ext cx="5795244" cy="889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a:srcRect/>
          <a:stretch>
            <a:fillRect/>
          </a:stretch>
        </p:blipFill>
        <p:spPr bwMode="auto">
          <a:xfrm>
            <a:off x="7126885" y="628086"/>
            <a:ext cx="1008112" cy="576064"/>
          </a:xfrm>
          <a:prstGeom prst="rect">
            <a:avLst/>
          </a:prstGeom>
          <a:noFill/>
          <a:ln w="9525">
            <a:noFill/>
            <a:miter lim="800000"/>
            <a:headEnd/>
            <a:tailEnd/>
          </a:ln>
        </p:spPr>
      </p:pic>
      <p:sp>
        <p:nvSpPr>
          <p:cNvPr id="7" name="3 CuadroTexto"/>
          <p:cNvSpPr txBox="1"/>
          <p:nvPr/>
        </p:nvSpPr>
        <p:spPr>
          <a:xfrm>
            <a:off x="1929010" y="632080"/>
            <a:ext cx="5400600" cy="923330"/>
          </a:xfrm>
          <a:prstGeom prst="rect">
            <a:avLst/>
          </a:prstGeom>
          <a:noFill/>
        </p:spPr>
        <p:txBody>
          <a:bodyPr wrap="square" rtlCol="0">
            <a:spAutoFit/>
          </a:bodyPr>
          <a:lstStyle/>
          <a:p>
            <a:pPr algn="ctr"/>
            <a:r>
              <a:rPr lang="es-ES" b="1" dirty="0" smtClean="0">
                <a:latin typeface="Arial" pitchFamily="34" charset="0"/>
                <a:cs typeface="Arial" pitchFamily="34" charset="0"/>
              </a:rPr>
              <a:t>ESCUELA NACIONAL </a:t>
            </a:r>
          </a:p>
          <a:p>
            <a:pPr algn="ctr"/>
            <a:r>
              <a:rPr lang="es-ES" b="1" dirty="0" smtClean="0">
                <a:latin typeface="Arial" pitchFamily="34" charset="0"/>
                <a:cs typeface="Arial" pitchFamily="34" charset="0"/>
              </a:rPr>
              <a:t>DE PROTECCIÓN CIVIL </a:t>
            </a:r>
          </a:p>
          <a:p>
            <a:pPr algn="ctr"/>
            <a:r>
              <a:rPr lang="es-ES" b="1" dirty="0" smtClean="0">
                <a:latin typeface="Arial" pitchFamily="34" charset="0"/>
                <a:cs typeface="Arial" pitchFamily="34" charset="0"/>
              </a:rPr>
              <a:t>CAMPUS CHIAPAS</a:t>
            </a:r>
            <a:endParaRPr lang="es-ES" sz="1600" b="1" dirty="0">
              <a:latin typeface="Arial" pitchFamily="34" charset="0"/>
              <a:cs typeface="Arial" pitchFamily="34" charset="0"/>
            </a:endParaRPr>
          </a:p>
        </p:txBody>
      </p:sp>
      <p:sp>
        <p:nvSpPr>
          <p:cNvPr id="8" name="3 CuadroTexto"/>
          <p:cNvSpPr txBox="1"/>
          <p:nvPr/>
        </p:nvSpPr>
        <p:spPr>
          <a:xfrm>
            <a:off x="4514327" y="2691592"/>
            <a:ext cx="3960440" cy="769441"/>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dirty="0" smtClean="0"/>
              <a:t>GIR, RRD, PROTECCIÓN CIVIL, PATICIPACIÓN CIUDADANA.</a:t>
            </a:r>
          </a:p>
          <a:p>
            <a:r>
              <a:rPr lang="es-MX" sz="1200" dirty="0" smtClean="0"/>
              <a:t>MARCO TEORICO CONCEPTUAL.</a:t>
            </a:r>
            <a:endParaRPr lang="es-MX" sz="1200" dirty="0"/>
          </a:p>
        </p:txBody>
      </p:sp>
      <p:sp>
        <p:nvSpPr>
          <p:cNvPr id="9" name="3 CuadroTexto"/>
          <p:cNvSpPr txBox="1"/>
          <p:nvPr/>
        </p:nvSpPr>
        <p:spPr>
          <a:xfrm>
            <a:off x="2773149" y="3692430"/>
            <a:ext cx="1516853" cy="33855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dirty="0" smtClean="0"/>
              <a:t>CAPÍTULO III</a:t>
            </a:r>
            <a:endParaRPr lang="es-MX" dirty="0"/>
          </a:p>
        </p:txBody>
      </p:sp>
      <p:sp>
        <p:nvSpPr>
          <p:cNvPr id="10" name="3 CuadroTexto"/>
          <p:cNvSpPr txBox="1"/>
          <p:nvPr/>
        </p:nvSpPr>
        <p:spPr>
          <a:xfrm>
            <a:off x="2773149" y="4662515"/>
            <a:ext cx="1732877" cy="33855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dirty="0" smtClean="0"/>
              <a:t>CAPÍTULO IV</a:t>
            </a:r>
            <a:endParaRPr lang="es-MX" dirty="0"/>
          </a:p>
        </p:txBody>
      </p:sp>
      <p:sp>
        <p:nvSpPr>
          <p:cNvPr id="11" name="3 CuadroTexto"/>
          <p:cNvSpPr txBox="1"/>
          <p:nvPr/>
        </p:nvSpPr>
        <p:spPr>
          <a:xfrm>
            <a:off x="2788864" y="2706686"/>
            <a:ext cx="1725463" cy="33855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dirty="0" smtClean="0"/>
              <a:t>CAPÍTULO II</a:t>
            </a:r>
            <a:endParaRPr lang="es-MX" dirty="0"/>
          </a:p>
        </p:txBody>
      </p:sp>
      <p:sp>
        <p:nvSpPr>
          <p:cNvPr id="12" name="3 CuadroTexto"/>
          <p:cNvSpPr txBox="1"/>
          <p:nvPr/>
        </p:nvSpPr>
        <p:spPr>
          <a:xfrm>
            <a:off x="2820719" y="1961302"/>
            <a:ext cx="2404038" cy="33855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dirty="0" smtClean="0"/>
              <a:t>CAPÍTULO I</a:t>
            </a:r>
            <a:endParaRPr lang="es-MX" dirty="0"/>
          </a:p>
        </p:txBody>
      </p:sp>
      <p:sp>
        <p:nvSpPr>
          <p:cNvPr id="14" name="3 CuadroTexto"/>
          <p:cNvSpPr txBox="1"/>
          <p:nvPr/>
        </p:nvSpPr>
        <p:spPr>
          <a:xfrm>
            <a:off x="4506026" y="1897659"/>
            <a:ext cx="4248472" cy="769441"/>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dirty="0" smtClean="0"/>
              <a:t>EL MUNICIPIO DE </a:t>
            </a:r>
          </a:p>
          <a:p>
            <a:r>
              <a:rPr lang="es-MX" dirty="0" smtClean="0"/>
              <a:t>TUXTLA GUTIÉRREZ.</a:t>
            </a:r>
          </a:p>
          <a:p>
            <a:r>
              <a:rPr lang="es-MX" sz="1200" dirty="0" smtClean="0"/>
              <a:t>SITUACIÓN GEOGRÁFICA Y SOCIAL.</a:t>
            </a:r>
            <a:endParaRPr lang="es-MX" sz="1200" dirty="0"/>
          </a:p>
        </p:txBody>
      </p:sp>
      <p:sp>
        <p:nvSpPr>
          <p:cNvPr id="17" name="3 CuadroTexto"/>
          <p:cNvSpPr txBox="1"/>
          <p:nvPr/>
        </p:nvSpPr>
        <p:spPr>
          <a:xfrm>
            <a:off x="4506026" y="3686297"/>
            <a:ext cx="3960440" cy="523220"/>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dirty="0" smtClean="0"/>
              <a:t>ANÁLISIS DEL PROBLEMA.</a:t>
            </a:r>
          </a:p>
          <a:p>
            <a:r>
              <a:rPr lang="es-MX" sz="1200" dirty="0" smtClean="0"/>
              <a:t>PROPUESTA METODOLÓGICA.</a:t>
            </a:r>
            <a:endParaRPr lang="es-MX" sz="1200" dirty="0"/>
          </a:p>
        </p:txBody>
      </p:sp>
      <p:sp>
        <p:nvSpPr>
          <p:cNvPr id="18" name="3 CuadroTexto"/>
          <p:cNvSpPr txBox="1"/>
          <p:nvPr/>
        </p:nvSpPr>
        <p:spPr>
          <a:xfrm>
            <a:off x="4514327" y="4647734"/>
            <a:ext cx="3960440" cy="584775"/>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dirty="0" smtClean="0"/>
              <a:t>PROPUESTA DE SOLUCIÓN  Y CONCLUSIONES </a:t>
            </a:r>
            <a:endParaRPr lang="es-MX" dirty="0"/>
          </a:p>
        </p:txBody>
      </p:sp>
      <p:sp>
        <p:nvSpPr>
          <p:cNvPr id="20" name="3 CuadroTexto"/>
          <p:cNvSpPr txBox="1"/>
          <p:nvPr/>
        </p:nvSpPr>
        <p:spPr>
          <a:xfrm rot="16200000">
            <a:off x="-294365" y="3099425"/>
            <a:ext cx="3751342" cy="954107"/>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ES" sz="2800" dirty="0" smtClean="0">
                <a:solidFill>
                  <a:srgbClr val="FF0000"/>
                </a:solidFill>
              </a:rPr>
              <a:t>AVANCES Y RESULTADOS</a:t>
            </a:r>
            <a:endParaRPr lang="es-MX" dirty="0">
              <a:solidFill>
                <a:srgbClr val="FF0000"/>
              </a:solidFill>
            </a:endParaRPr>
          </a:p>
        </p:txBody>
      </p:sp>
      <p:sp>
        <p:nvSpPr>
          <p:cNvPr id="21" name="Rectángulo 20"/>
          <p:cNvSpPr/>
          <p:nvPr/>
        </p:nvSpPr>
        <p:spPr>
          <a:xfrm>
            <a:off x="1058530"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21"/>
          <p:cNvSpPr/>
          <p:nvPr/>
        </p:nvSpPr>
        <p:spPr>
          <a:xfrm>
            <a:off x="4348580"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Rectángulo 22"/>
          <p:cNvSpPr/>
          <p:nvPr/>
        </p:nvSpPr>
        <p:spPr>
          <a:xfrm>
            <a:off x="8134997"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3 CuadroTexto"/>
          <p:cNvSpPr txBox="1"/>
          <p:nvPr/>
        </p:nvSpPr>
        <p:spPr>
          <a:xfrm>
            <a:off x="4536424" y="5509432"/>
            <a:ext cx="1732877" cy="33855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dirty="0" smtClean="0"/>
              <a:t>SIN ELABORAR</a:t>
            </a:r>
            <a:endParaRPr lang="es-MX" dirty="0"/>
          </a:p>
        </p:txBody>
      </p:sp>
      <p:sp>
        <p:nvSpPr>
          <p:cNvPr id="26" name="Rectángulo 25"/>
          <p:cNvSpPr/>
          <p:nvPr/>
        </p:nvSpPr>
        <p:spPr>
          <a:xfrm>
            <a:off x="3774798" y="5552097"/>
            <a:ext cx="475876" cy="295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347461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a:srcRect/>
          <a:stretch>
            <a:fillRect/>
          </a:stretch>
        </p:blipFill>
        <p:spPr bwMode="auto">
          <a:xfrm>
            <a:off x="7126885" y="628086"/>
            <a:ext cx="1008112" cy="576064"/>
          </a:xfrm>
          <a:prstGeom prst="rect">
            <a:avLst/>
          </a:prstGeom>
          <a:noFill/>
          <a:ln w="9525">
            <a:noFill/>
            <a:miter lim="800000"/>
            <a:headEnd/>
            <a:tailEnd/>
          </a:ln>
        </p:spPr>
      </p:pic>
      <p:sp>
        <p:nvSpPr>
          <p:cNvPr id="7" name="3 CuadroTexto"/>
          <p:cNvSpPr txBox="1"/>
          <p:nvPr/>
        </p:nvSpPr>
        <p:spPr>
          <a:xfrm>
            <a:off x="1929010" y="632080"/>
            <a:ext cx="5400600" cy="923330"/>
          </a:xfrm>
          <a:prstGeom prst="rect">
            <a:avLst/>
          </a:prstGeom>
          <a:noFill/>
        </p:spPr>
        <p:txBody>
          <a:bodyPr wrap="square" rtlCol="0">
            <a:spAutoFit/>
          </a:bodyPr>
          <a:lstStyle/>
          <a:p>
            <a:pPr algn="ctr"/>
            <a:r>
              <a:rPr lang="es-ES" b="1" dirty="0" smtClean="0">
                <a:latin typeface="Arial" pitchFamily="34" charset="0"/>
                <a:cs typeface="Arial" pitchFamily="34" charset="0"/>
              </a:rPr>
              <a:t>ESCUELA NACIONAL </a:t>
            </a:r>
          </a:p>
          <a:p>
            <a:pPr algn="ctr"/>
            <a:r>
              <a:rPr lang="es-ES" b="1" dirty="0" smtClean="0">
                <a:latin typeface="Arial" pitchFamily="34" charset="0"/>
                <a:cs typeface="Arial" pitchFamily="34" charset="0"/>
              </a:rPr>
              <a:t>DE PROTECCIÓN CIVIL </a:t>
            </a:r>
          </a:p>
          <a:p>
            <a:pPr algn="ctr"/>
            <a:r>
              <a:rPr lang="es-ES" b="1" dirty="0" smtClean="0">
                <a:latin typeface="Arial" pitchFamily="34" charset="0"/>
                <a:cs typeface="Arial" pitchFamily="34" charset="0"/>
              </a:rPr>
              <a:t>CAMPUS CHIAPAS</a:t>
            </a:r>
            <a:endParaRPr lang="es-ES" sz="1600" b="1" dirty="0">
              <a:latin typeface="Arial" pitchFamily="34" charset="0"/>
              <a:cs typeface="Arial" pitchFamily="34" charset="0"/>
            </a:endParaRPr>
          </a:p>
        </p:txBody>
      </p:sp>
      <p:sp>
        <p:nvSpPr>
          <p:cNvPr id="13" name="3 CuadroTexto"/>
          <p:cNvSpPr txBox="1"/>
          <p:nvPr/>
        </p:nvSpPr>
        <p:spPr>
          <a:xfrm rot="16200000">
            <a:off x="-68851" y="3347777"/>
            <a:ext cx="3300310" cy="338554"/>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endParaRPr lang="es-MX" dirty="0">
              <a:solidFill>
                <a:srgbClr val="FF0000"/>
              </a:solidFill>
            </a:endParaRPr>
          </a:p>
        </p:txBody>
      </p:sp>
      <p:sp>
        <p:nvSpPr>
          <p:cNvPr id="14" name="Rectángulo 13"/>
          <p:cNvSpPr/>
          <p:nvPr/>
        </p:nvSpPr>
        <p:spPr>
          <a:xfrm>
            <a:off x="1058530"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ángulo 15"/>
          <p:cNvSpPr/>
          <p:nvPr/>
        </p:nvSpPr>
        <p:spPr>
          <a:xfrm>
            <a:off x="8134997" y="1844823"/>
            <a:ext cx="45719" cy="3607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3 CuadroTexto"/>
          <p:cNvSpPr txBox="1"/>
          <p:nvPr/>
        </p:nvSpPr>
        <p:spPr>
          <a:xfrm rot="16200000">
            <a:off x="-294365" y="3314869"/>
            <a:ext cx="3751342" cy="523220"/>
          </a:xfrm>
          <a:prstGeom prst="rect">
            <a:avLst/>
          </a:prstGeom>
          <a:noFill/>
        </p:spPr>
        <p:txBody>
          <a:bodyPr wrap="square" rtlCol="0">
            <a:spAutoFit/>
          </a:bodyPr>
          <a:lstStyle>
            <a:defPPr>
              <a:defRPr lang="es-ES"/>
            </a:defPPr>
            <a:lvl1pPr>
              <a:defRPr sz="1600" b="1">
                <a:latin typeface="Arial" pitchFamily="34" charset="0"/>
                <a:cs typeface="Arial" pitchFamily="34" charset="0"/>
              </a:defRPr>
            </a:lvl1pPr>
          </a:lstStyle>
          <a:p>
            <a:r>
              <a:rPr lang="es-MX" sz="2800" dirty="0" smtClean="0">
                <a:solidFill>
                  <a:srgbClr val="FF0000"/>
                </a:solidFill>
              </a:rPr>
              <a:t>CRONOGRAMA</a:t>
            </a:r>
            <a:endParaRPr lang="es-MX" sz="2800" dirty="0">
              <a:solidFill>
                <a:srgbClr val="FF0000"/>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720191161"/>
              </p:ext>
            </p:extLst>
          </p:nvPr>
        </p:nvGraphicFramePr>
        <p:xfrm>
          <a:off x="1825889" y="1585081"/>
          <a:ext cx="6096000" cy="4480560"/>
        </p:xfrm>
        <a:graphic>
          <a:graphicData uri="http://schemas.openxmlformats.org/drawingml/2006/table">
            <a:tbl>
              <a:tblPr firstRow="1" bandRow="1">
                <a:tableStyleId>{5C22544A-7EE6-4342-B048-85BDC9FD1C3A}</a:tableStyleId>
              </a:tblPr>
              <a:tblGrid>
                <a:gridCol w="1977266"/>
                <a:gridCol w="936104"/>
                <a:gridCol w="936104"/>
                <a:gridCol w="1008112"/>
                <a:gridCol w="1238414"/>
              </a:tblGrid>
              <a:tr h="347909">
                <a:tc>
                  <a:txBody>
                    <a:bodyPr/>
                    <a:lstStyle/>
                    <a:p>
                      <a:r>
                        <a:rPr lang="es-MX" dirty="0" smtClean="0"/>
                        <a:t>SEMANAS</a:t>
                      </a:r>
                      <a:endParaRPr lang="es-MX" dirty="0"/>
                    </a:p>
                  </a:txBody>
                  <a:tcPr/>
                </a:tc>
                <a:tc>
                  <a:txBody>
                    <a:bodyPr/>
                    <a:lstStyle/>
                    <a:p>
                      <a:r>
                        <a:rPr lang="es-MX" dirty="0" smtClean="0"/>
                        <a:t>1</a:t>
                      </a:r>
                      <a:endParaRPr lang="es-MX" dirty="0"/>
                    </a:p>
                  </a:txBody>
                  <a:tcPr/>
                </a:tc>
                <a:tc>
                  <a:txBody>
                    <a:bodyPr/>
                    <a:lstStyle/>
                    <a:p>
                      <a:r>
                        <a:rPr lang="es-MX" dirty="0" smtClean="0"/>
                        <a:t>2</a:t>
                      </a:r>
                      <a:endParaRPr lang="es-MX" dirty="0"/>
                    </a:p>
                  </a:txBody>
                  <a:tcPr/>
                </a:tc>
                <a:tc>
                  <a:txBody>
                    <a:bodyPr/>
                    <a:lstStyle/>
                    <a:p>
                      <a:r>
                        <a:rPr lang="es-MX" dirty="0" smtClean="0"/>
                        <a:t>3</a:t>
                      </a:r>
                      <a:endParaRPr lang="es-MX" dirty="0"/>
                    </a:p>
                  </a:txBody>
                  <a:tcPr/>
                </a:tc>
                <a:tc>
                  <a:txBody>
                    <a:bodyPr/>
                    <a:lstStyle/>
                    <a:p>
                      <a:r>
                        <a:rPr lang="es-MX" dirty="0" smtClean="0"/>
                        <a:t>4</a:t>
                      </a:r>
                      <a:endParaRPr lang="es-MX" dirty="0"/>
                    </a:p>
                  </a:txBody>
                  <a:tcPr/>
                </a:tc>
              </a:tr>
              <a:tr h="347909">
                <a:tc>
                  <a:txBody>
                    <a:bodyPr/>
                    <a:lstStyle/>
                    <a:p>
                      <a:r>
                        <a:rPr lang="es-MX" dirty="0" smtClean="0">
                          <a:solidFill>
                            <a:srgbClr val="FF0000"/>
                          </a:solidFill>
                        </a:rPr>
                        <a:t>DÍAS</a:t>
                      </a:r>
                      <a:endParaRPr lang="es-MX" dirty="0">
                        <a:solidFill>
                          <a:srgbClr val="FF0000"/>
                        </a:solidFill>
                      </a:endParaRPr>
                    </a:p>
                  </a:txBody>
                  <a:tcPr/>
                </a:tc>
                <a:tc>
                  <a:txBody>
                    <a:bodyPr/>
                    <a:lstStyle/>
                    <a:p>
                      <a:r>
                        <a:rPr lang="es-MX" dirty="0" smtClean="0">
                          <a:solidFill>
                            <a:srgbClr val="FF0000"/>
                          </a:solidFill>
                        </a:rPr>
                        <a:t>XXXXXX</a:t>
                      </a:r>
                      <a:endParaRPr lang="es-MX" dirty="0">
                        <a:solidFill>
                          <a:srgbClr val="FF0000"/>
                        </a:solidFill>
                      </a:endParaRPr>
                    </a:p>
                  </a:txBody>
                  <a:tcPr/>
                </a:tc>
                <a:tc>
                  <a:txBody>
                    <a:bodyPr/>
                    <a:lstStyle/>
                    <a:p>
                      <a:r>
                        <a:rPr lang="es-MX" dirty="0" smtClean="0">
                          <a:solidFill>
                            <a:srgbClr val="FF0000"/>
                          </a:solidFill>
                        </a:rPr>
                        <a:t>XXXXXX</a:t>
                      </a:r>
                      <a:endParaRPr lang="es-MX" dirty="0">
                        <a:solidFill>
                          <a:srgbClr val="FF0000"/>
                        </a:solidFill>
                      </a:endParaRPr>
                    </a:p>
                  </a:txBody>
                  <a:tcPr/>
                </a:tc>
                <a:tc>
                  <a:txBody>
                    <a:bodyPr/>
                    <a:lstStyle/>
                    <a:p>
                      <a:r>
                        <a:rPr lang="es-MX" dirty="0" smtClean="0">
                          <a:solidFill>
                            <a:srgbClr val="FF0000"/>
                          </a:solidFill>
                        </a:rPr>
                        <a:t>XXXXXX</a:t>
                      </a:r>
                      <a:endParaRPr lang="es-MX" dirty="0">
                        <a:solidFill>
                          <a:srgbClr val="FF0000"/>
                        </a:solidFill>
                      </a:endParaRPr>
                    </a:p>
                  </a:txBody>
                  <a:tcPr/>
                </a:tc>
                <a:tc>
                  <a:txBody>
                    <a:bodyPr/>
                    <a:lstStyle/>
                    <a:p>
                      <a:r>
                        <a:rPr lang="es-MX" dirty="0" smtClean="0">
                          <a:solidFill>
                            <a:srgbClr val="FF0000"/>
                          </a:solidFill>
                        </a:rPr>
                        <a:t>XXXXXX</a:t>
                      </a:r>
                      <a:endParaRPr lang="es-MX" dirty="0">
                        <a:solidFill>
                          <a:srgbClr val="FF0000"/>
                        </a:solidFill>
                      </a:endParaRPr>
                    </a:p>
                  </a:txBody>
                  <a:tcPr/>
                </a:tc>
              </a:tr>
              <a:tr h="600500">
                <a:tc>
                  <a:txBody>
                    <a:bodyPr/>
                    <a:lstStyle/>
                    <a:p>
                      <a:r>
                        <a:rPr lang="es-MX" dirty="0" smtClean="0"/>
                        <a:t>METODOLOGÍA</a:t>
                      </a:r>
                    </a:p>
                    <a:p>
                      <a:endParaRPr lang="es-MX" dirty="0"/>
                    </a:p>
                  </a:txBody>
                  <a:tcPr/>
                </a:tc>
                <a:tc>
                  <a:txBody>
                    <a:bodyPr/>
                    <a:lstStyle/>
                    <a:p>
                      <a:r>
                        <a:rPr lang="es-MX" dirty="0" smtClean="0"/>
                        <a:t>XX</a:t>
                      </a:r>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r h="857857">
                <a:tc>
                  <a:txBody>
                    <a:bodyPr/>
                    <a:lstStyle/>
                    <a:p>
                      <a:r>
                        <a:rPr lang="es-MX" dirty="0" smtClean="0"/>
                        <a:t>APLICAR ENTREVISTA</a:t>
                      </a:r>
                      <a:r>
                        <a:rPr lang="es-MX" baseline="0" dirty="0" smtClean="0"/>
                        <a:t> A FUNCIONARIOS</a:t>
                      </a:r>
                      <a:endParaRPr lang="es-MX" dirty="0"/>
                    </a:p>
                  </a:txBody>
                  <a:tcPr/>
                </a:tc>
                <a:tc>
                  <a:txBody>
                    <a:bodyPr/>
                    <a:lstStyle/>
                    <a:p>
                      <a:r>
                        <a:rPr lang="es-MX" dirty="0" smtClean="0"/>
                        <a:t> -----XX</a:t>
                      </a:r>
                      <a:endParaRPr lang="es-MX" dirty="0"/>
                    </a:p>
                  </a:txBody>
                  <a:tcPr/>
                </a:tc>
                <a:tc>
                  <a:txBody>
                    <a:bodyPr/>
                    <a:lstStyle/>
                    <a:p>
                      <a:endParaRPr lang="es-MX" dirty="0"/>
                    </a:p>
                  </a:txBody>
                  <a:tcPr/>
                </a:tc>
                <a:tc>
                  <a:txBody>
                    <a:bodyPr/>
                    <a:lstStyle/>
                    <a:p>
                      <a:endParaRPr lang="es-MX"/>
                    </a:p>
                  </a:txBody>
                  <a:tcPr/>
                </a:tc>
                <a:tc>
                  <a:txBody>
                    <a:bodyPr/>
                    <a:lstStyle/>
                    <a:p>
                      <a:endParaRPr lang="es-MX" dirty="0"/>
                    </a:p>
                  </a:txBody>
                  <a:tcPr/>
                </a:tc>
              </a:tr>
              <a:tr h="857857">
                <a:tc>
                  <a:txBody>
                    <a:bodyPr/>
                    <a:lstStyle/>
                    <a:p>
                      <a:r>
                        <a:rPr lang="es-MX" dirty="0" smtClean="0"/>
                        <a:t>ENTREVISTAR</a:t>
                      </a:r>
                      <a:r>
                        <a:rPr lang="es-MX" baseline="0" dirty="0" smtClean="0"/>
                        <a:t> COMITÉS Y DICTAMINADORES</a:t>
                      </a:r>
                    </a:p>
                    <a:p>
                      <a:endParaRPr lang="es-MX" baseline="0" dirty="0" smtClean="0"/>
                    </a:p>
                  </a:txBody>
                  <a:tcPr/>
                </a:tc>
                <a:tc>
                  <a:txBody>
                    <a:bodyPr/>
                    <a:lstStyle/>
                    <a:p>
                      <a:r>
                        <a:rPr lang="es-MX" dirty="0" smtClean="0"/>
                        <a:t>---- XX</a:t>
                      </a:r>
                      <a:endParaRPr lang="es-MX" dirty="0"/>
                    </a:p>
                  </a:txBody>
                  <a:tcPr/>
                </a:tc>
                <a:tc>
                  <a:txBody>
                    <a:bodyPr/>
                    <a:lstStyle/>
                    <a:p>
                      <a:endParaRPr lang="es-MX" dirty="0"/>
                    </a:p>
                  </a:txBody>
                  <a:tcPr/>
                </a:tc>
                <a:tc>
                  <a:txBody>
                    <a:bodyPr/>
                    <a:lstStyle/>
                    <a:p>
                      <a:endParaRPr lang="es-MX"/>
                    </a:p>
                  </a:txBody>
                  <a:tcPr/>
                </a:tc>
                <a:tc>
                  <a:txBody>
                    <a:bodyPr/>
                    <a:lstStyle/>
                    <a:p>
                      <a:endParaRPr lang="es-MX" dirty="0"/>
                    </a:p>
                  </a:txBody>
                  <a:tcPr/>
                </a:tc>
              </a:tr>
              <a:tr h="347909">
                <a:tc>
                  <a:txBody>
                    <a:bodyPr/>
                    <a:lstStyle/>
                    <a:p>
                      <a:r>
                        <a:rPr lang="es-MX" dirty="0" smtClean="0"/>
                        <a:t>PROPUESTA</a:t>
                      </a:r>
                      <a:endParaRPr lang="es-MX" dirty="0"/>
                    </a:p>
                  </a:txBody>
                  <a:tcPr/>
                </a:tc>
                <a:tc>
                  <a:txBody>
                    <a:bodyPr/>
                    <a:lstStyle/>
                    <a:p>
                      <a:endParaRPr lang="es-MX"/>
                    </a:p>
                  </a:txBody>
                  <a:tcPr/>
                </a:tc>
                <a:tc>
                  <a:txBody>
                    <a:bodyPr/>
                    <a:lstStyle/>
                    <a:p>
                      <a:r>
                        <a:rPr lang="es-MX" dirty="0" smtClean="0"/>
                        <a:t>XXXXXX</a:t>
                      </a:r>
                      <a:endParaRPr lang="es-MX" dirty="0"/>
                    </a:p>
                  </a:txBody>
                  <a:tcPr/>
                </a:tc>
                <a:tc>
                  <a:txBody>
                    <a:bodyPr/>
                    <a:lstStyle/>
                    <a:p>
                      <a:endParaRPr lang="es-MX" dirty="0"/>
                    </a:p>
                  </a:txBody>
                  <a:tcPr/>
                </a:tc>
                <a:tc>
                  <a:txBody>
                    <a:bodyPr/>
                    <a:lstStyle/>
                    <a:p>
                      <a:endParaRPr lang="es-MX"/>
                    </a:p>
                  </a:txBody>
                  <a:tcPr/>
                </a:tc>
              </a:tr>
              <a:tr h="600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CONCLUSIONES</a:t>
                      </a:r>
                    </a:p>
                    <a:p>
                      <a:endParaRPr lang="es-MX" dirty="0"/>
                    </a:p>
                  </a:txBody>
                  <a:tcPr/>
                </a:tc>
                <a:tc>
                  <a:txBody>
                    <a:bodyPr/>
                    <a:lstStyle/>
                    <a:p>
                      <a:endParaRPr lang="es-MX"/>
                    </a:p>
                  </a:txBody>
                  <a:tcPr/>
                </a:tc>
                <a:tc>
                  <a:txBody>
                    <a:bodyPr/>
                    <a:lstStyle/>
                    <a:p>
                      <a:endParaRPr lang="es-MX"/>
                    </a:p>
                  </a:txBody>
                  <a:tcPr/>
                </a:tc>
                <a:tc>
                  <a:txBody>
                    <a:bodyPr/>
                    <a:lstStyle/>
                    <a:p>
                      <a:r>
                        <a:rPr lang="es-MX" dirty="0" smtClean="0"/>
                        <a:t>XXXXXX</a:t>
                      </a:r>
                      <a:endParaRPr lang="es-MX" dirty="0"/>
                    </a:p>
                  </a:txBody>
                  <a:tcPr/>
                </a:tc>
                <a:tc>
                  <a:txBody>
                    <a:bodyPr/>
                    <a:lstStyle/>
                    <a:p>
                      <a:r>
                        <a:rPr lang="es-MX" dirty="0" smtClean="0"/>
                        <a:t>XXXXXX</a:t>
                      </a:r>
                      <a:endParaRPr lang="es-MX" dirty="0"/>
                    </a:p>
                  </a:txBody>
                  <a:tcPr/>
                </a:tc>
              </a:tr>
            </a:tbl>
          </a:graphicData>
        </a:graphic>
      </p:graphicFrame>
    </p:spTree>
    <p:extLst>
      <p:ext uri="{BB962C8B-B14F-4D97-AF65-F5344CB8AC3E}">
        <p14:creationId xmlns:p14="http://schemas.microsoft.com/office/powerpoint/2010/main" val="333364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a:srcRect/>
          <a:stretch>
            <a:fillRect/>
          </a:stretch>
        </p:blipFill>
        <p:spPr bwMode="auto">
          <a:xfrm>
            <a:off x="7126885" y="628086"/>
            <a:ext cx="1008112" cy="576064"/>
          </a:xfrm>
          <a:prstGeom prst="rect">
            <a:avLst/>
          </a:prstGeom>
          <a:noFill/>
          <a:ln w="9525">
            <a:noFill/>
            <a:miter lim="800000"/>
            <a:headEnd/>
            <a:tailEnd/>
          </a:ln>
        </p:spPr>
      </p:pic>
      <p:sp>
        <p:nvSpPr>
          <p:cNvPr id="7" name="3 CuadroTexto"/>
          <p:cNvSpPr txBox="1"/>
          <p:nvPr/>
        </p:nvSpPr>
        <p:spPr>
          <a:xfrm>
            <a:off x="1929010" y="632080"/>
            <a:ext cx="5400600" cy="923330"/>
          </a:xfrm>
          <a:prstGeom prst="rect">
            <a:avLst/>
          </a:prstGeom>
          <a:noFill/>
        </p:spPr>
        <p:txBody>
          <a:bodyPr wrap="square" rtlCol="0">
            <a:spAutoFit/>
          </a:bodyPr>
          <a:lstStyle/>
          <a:p>
            <a:pPr algn="ctr"/>
            <a:r>
              <a:rPr lang="es-ES" b="1" dirty="0" smtClean="0">
                <a:latin typeface="Arial" pitchFamily="34" charset="0"/>
                <a:cs typeface="Arial" pitchFamily="34" charset="0"/>
              </a:rPr>
              <a:t>ESCUELA NACIONAL </a:t>
            </a:r>
          </a:p>
          <a:p>
            <a:pPr algn="ctr"/>
            <a:r>
              <a:rPr lang="es-ES" b="1" dirty="0" smtClean="0">
                <a:latin typeface="Arial" pitchFamily="34" charset="0"/>
                <a:cs typeface="Arial" pitchFamily="34" charset="0"/>
              </a:rPr>
              <a:t>DE PROTECCIÓN CIVIL </a:t>
            </a:r>
          </a:p>
          <a:p>
            <a:pPr algn="ctr"/>
            <a:r>
              <a:rPr lang="es-ES" b="1" dirty="0" smtClean="0">
                <a:latin typeface="Arial" pitchFamily="34" charset="0"/>
                <a:cs typeface="Arial" pitchFamily="34" charset="0"/>
              </a:rPr>
              <a:t>CAMPUS CHIAPAS</a:t>
            </a:r>
            <a:endParaRPr lang="es-ES" sz="1600" b="1" dirty="0">
              <a:latin typeface="Arial" pitchFamily="34" charset="0"/>
              <a:cs typeface="Arial" pitchFamily="34" charset="0"/>
            </a:endParaRPr>
          </a:p>
        </p:txBody>
      </p:sp>
      <p:sp>
        <p:nvSpPr>
          <p:cNvPr id="10" name="3 CuadroTexto"/>
          <p:cNvSpPr txBox="1"/>
          <p:nvPr/>
        </p:nvSpPr>
        <p:spPr>
          <a:xfrm>
            <a:off x="2342356" y="3212976"/>
            <a:ext cx="4573907" cy="523220"/>
          </a:xfrm>
          <a:prstGeom prst="rect">
            <a:avLst/>
          </a:prstGeom>
          <a:noFill/>
        </p:spPr>
        <p:txBody>
          <a:bodyPr wrap="square" rtlCol="0">
            <a:spAutoFit/>
          </a:bodyPr>
          <a:lstStyle/>
          <a:p>
            <a:pPr algn="ctr"/>
            <a:r>
              <a:rPr lang="es-ES" sz="2800" b="1" dirty="0" smtClean="0">
                <a:solidFill>
                  <a:srgbClr val="FF0000"/>
                </a:solidFill>
                <a:latin typeface="Arial" pitchFamily="34" charset="0"/>
                <a:cs typeface="Arial" pitchFamily="34" charset="0"/>
              </a:rPr>
              <a:t>¡GRACIAS…!!</a:t>
            </a:r>
            <a:endParaRPr lang="es-ES" sz="2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5109755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5490</TotalTime>
  <Words>469</Words>
  <Application>Microsoft Office PowerPoint</Application>
  <PresentationFormat>Presentación en pantalla (4:3)</PresentationFormat>
  <Paragraphs>106</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Chincheta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42</cp:revision>
  <dcterms:created xsi:type="dcterms:W3CDTF">2018-08-10T13:57:15Z</dcterms:created>
  <dcterms:modified xsi:type="dcterms:W3CDTF">2018-08-31T12:19:19Z</dcterms:modified>
</cp:coreProperties>
</file>