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60" r:id="rId4"/>
    <p:sldId id="261" r:id="rId5"/>
    <p:sldId id="262" r:id="rId6"/>
    <p:sldId id="263" r:id="rId7"/>
    <p:sldId id="264" r:id="rId8"/>
    <p:sldId id="265" r:id="rId9"/>
    <p:sldId id="266" r:id="rId10"/>
    <p:sldId id="267"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s-ES" smtClean="0"/>
              <a:t>Haga clic para modificar el estilo de título del patrón</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52D682C1-1383-4FF6-8539-A55385FF39BC}" type="datetimeFigureOut">
              <a:rPr lang="es-ES" smtClean="0"/>
              <a:t>30/08/2018</a:t>
            </a:fld>
            <a:endParaRPr lang="es-ES"/>
          </a:p>
        </p:txBody>
      </p:sp>
      <p:sp>
        <p:nvSpPr>
          <p:cNvPr id="5" name="Footer Placeholder 4"/>
          <p:cNvSpPr>
            <a:spLocks noGrp="1"/>
          </p:cNvSpPr>
          <p:nvPr>
            <p:ph type="ftr" sz="quarter" idx="11"/>
          </p:nvPr>
        </p:nvSpPr>
        <p:spPr>
          <a:xfrm>
            <a:off x="1174044" y="5357592"/>
            <a:ext cx="5034845" cy="365125"/>
          </a:xfrm>
        </p:spPr>
        <p:txBody>
          <a:bodyPr/>
          <a:lstStyle/>
          <a:p>
            <a:endParaRPr lang="es-E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E5316951-CBA4-42D3-B82B-7CA161FF1262}"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52D682C1-1383-4FF6-8539-A55385FF39BC}" type="datetimeFigureOut">
              <a:rPr lang="es-ES" smtClean="0"/>
              <a:t>30/08/2018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5316951-CBA4-42D3-B82B-7CA161FF1262}"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52D682C1-1383-4FF6-8539-A55385FF39BC}" type="datetimeFigureOut">
              <a:rPr lang="es-ES" smtClean="0"/>
              <a:t>30/08/2018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5316951-CBA4-42D3-B82B-7CA161FF1262}"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52D682C1-1383-4FF6-8539-A55385FF39BC}" type="datetimeFigureOut">
              <a:rPr lang="es-ES" smtClean="0"/>
              <a:t>30/08/2018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5316951-CBA4-42D3-B82B-7CA161FF1262}"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2D682C1-1383-4FF6-8539-A55385FF39BC}" type="datetimeFigureOut">
              <a:rPr lang="es-ES" smtClean="0"/>
              <a:t>30/08/2018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E5316951-CBA4-42D3-B82B-7CA161FF1262}"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52D682C1-1383-4FF6-8539-A55385FF39BC}" type="datetimeFigureOut">
              <a:rPr lang="es-ES" smtClean="0"/>
              <a:t>30/08/2018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E5316951-CBA4-42D3-B82B-7CA161FF1262}" type="slidenum">
              <a:rPr lang="es-ES" smtClean="0"/>
              <a:t>‹Nº›</a:t>
            </a:fld>
            <a:endParaRPr lang="es-ES"/>
          </a:p>
        </p:txBody>
      </p:sp>
      <p:sp>
        <p:nvSpPr>
          <p:cNvPr id="9" name="Content Placeholder 8"/>
          <p:cNvSpPr>
            <a:spLocks noGrp="1"/>
          </p:cNvSpPr>
          <p:nvPr>
            <p:ph sz="quarter" idx="13"/>
          </p:nvPr>
        </p:nvSpPr>
        <p:spPr>
          <a:xfrm>
            <a:off x="1298448" y="2121407"/>
            <a:ext cx="3200400" cy="360273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52D682C1-1383-4FF6-8539-A55385FF39BC}" type="datetimeFigureOut">
              <a:rPr lang="es-ES" smtClean="0"/>
              <a:t>30/08/2018</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E5316951-CBA4-42D3-B82B-7CA161FF1262}" type="slidenum">
              <a:rPr lang="es-ES" smtClean="0"/>
              <a:t>‹Nº›</a:t>
            </a:fld>
            <a:endParaRPr lang="es-ES"/>
          </a:p>
        </p:txBody>
      </p:sp>
      <p:sp>
        <p:nvSpPr>
          <p:cNvPr id="11" name="Content Placeholder 10"/>
          <p:cNvSpPr>
            <a:spLocks noGrp="1"/>
          </p:cNvSpPr>
          <p:nvPr>
            <p:ph sz="quarter" idx="13"/>
          </p:nvPr>
        </p:nvSpPr>
        <p:spPr>
          <a:xfrm>
            <a:off x="1298448" y="2944368"/>
            <a:ext cx="3227832" cy="277977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52D682C1-1383-4FF6-8539-A55385FF39BC}" type="datetimeFigureOut">
              <a:rPr lang="es-ES" smtClean="0"/>
              <a:t>30/08/2018</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E5316951-CBA4-42D3-B82B-7CA161FF1262}"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D682C1-1383-4FF6-8539-A55385FF39BC}" type="datetimeFigureOut">
              <a:rPr lang="es-ES" smtClean="0"/>
              <a:t>30/08/2018</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E5316951-CBA4-42D3-B82B-7CA161FF1262}"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60000">
            <a:off x="6341698" y="5885672"/>
            <a:ext cx="1213821" cy="365125"/>
          </a:xfrm>
        </p:spPr>
        <p:txBody>
          <a:bodyPr/>
          <a:lstStyle/>
          <a:p>
            <a:fld id="{52D682C1-1383-4FF6-8539-A55385FF39BC}" type="datetimeFigureOut">
              <a:rPr lang="es-ES" smtClean="0"/>
              <a:t>30/08/2018</a:t>
            </a:fld>
            <a:endParaRPr lang="es-ES"/>
          </a:p>
        </p:txBody>
      </p:sp>
      <p:sp>
        <p:nvSpPr>
          <p:cNvPr id="6" name="Footer Placeholder 5"/>
          <p:cNvSpPr>
            <a:spLocks noGrp="1"/>
          </p:cNvSpPr>
          <p:nvPr>
            <p:ph type="ftr" sz="quarter" idx="11"/>
          </p:nvPr>
        </p:nvSpPr>
        <p:spPr>
          <a:xfrm rot="-60000">
            <a:off x="914554" y="5829261"/>
            <a:ext cx="3522607" cy="365125"/>
          </a:xfrm>
        </p:spPr>
        <p:txBody>
          <a:bodyPr/>
          <a:lstStyle/>
          <a:p>
            <a:endParaRPr lang="es-ES"/>
          </a:p>
        </p:txBody>
      </p:sp>
      <p:sp>
        <p:nvSpPr>
          <p:cNvPr id="7" name="Slide Number Placeholder 6"/>
          <p:cNvSpPr>
            <a:spLocks noGrp="1"/>
          </p:cNvSpPr>
          <p:nvPr>
            <p:ph type="sldNum" sz="quarter" idx="12"/>
          </p:nvPr>
        </p:nvSpPr>
        <p:spPr>
          <a:xfrm rot="60000">
            <a:off x="7557313" y="5896961"/>
            <a:ext cx="554023" cy="365125"/>
          </a:xfrm>
        </p:spPr>
        <p:txBody>
          <a:bodyPr/>
          <a:lstStyle/>
          <a:p>
            <a:fld id="{E5316951-CBA4-42D3-B82B-7CA161FF1262}"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60000">
            <a:off x="6345936" y="5888737"/>
            <a:ext cx="1213821" cy="365125"/>
          </a:xfrm>
        </p:spPr>
        <p:txBody>
          <a:bodyPr/>
          <a:lstStyle/>
          <a:p>
            <a:fld id="{52D682C1-1383-4FF6-8539-A55385FF39BC}" type="datetimeFigureOut">
              <a:rPr lang="es-ES" smtClean="0"/>
              <a:t>30/08/2018</a:t>
            </a:fld>
            <a:endParaRPr lang="es-ES"/>
          </a:p>
        </p:txBody>
      </p:sp>
      <p:sp>
        <p:nvSpPr>
          <p:cNvPr id="6" name="Footer Placeholder 5"/>
          <p:cNvSpPr>
            <a:spLocks noGrp="1"/>
          </p:cNvSpPr>
          <p:nvPr>
            <p:ph type="ftr" sz="quarter" idx="11"/>
          </p:nvPr>
        </p:nvSpPr>
        <p:spPr>
          <a:xfrm rot="-60000">
            <a:off x="914569" y="5831037"/>
            <a:ext cx="3319043" cy="365125"/>
          </a:xfrm>
        </p:spPr>
        <p:txBody>
          <a:bodyPr/>
          <a:lstStyle/>
          <a:p>
            <a:endParaRPr lang="es-ES"/>
          </a:p>
        </p:txBody>
      </p:sp>
      <p:sp>
        <p:nvSpPr>
          <p:cNvPr id="7" name="Slide Number Placeholder 6"/>
          <p:cNvSpPr>
            <a:spLocks noGrp="1"/>
          </p:cNvSpPr>
          <p:nvPr>
            <p:ph type="sldNum" sz="quarter" idx="12"/>
          </p:nvPr>
        </p:nvSpPr>
        <p:spPr>
          <a:xfrm rot="60000">
            <a:off x="7562089" y="5900026"/>
            <a:ext cx="554023" cy="365125"/>
          </a:xfrm>
        </p:spPr>
        <p:txBody>
          <a:bodyPr/>
          <a:lstStyle/>
          <a:p>
            <a:fld id="{E5316951-CBA4-42D3-B82B-7CA161FF1262}"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52D682C1-1383-4FF6-8539-A55385FF39BC}" type="datetimeFigureOut">
              <a:rPr lang="es-ES" smtClean="0"/>
              <a:t>30/08/2018</a:t>
            </a:fld>
            <a:endParaRPr lang="es-E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s-E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E5316951-CBA4-42D3-B82B-7CA161FF1262}"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8220" y="1268760"/>
            <a:ext cx="1055508"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911949" y="1899114"/>
            <a:ext cx="7188443" cy="2708434"/>
          </a:xfrm>
          <a:prstGeom prst="rect">
            <a:avLst/>
          </a:prstGeom>
          <a:noFill/>
        </p:spPr>
        <p:txBody>
          <a:bodyPr wrap="square" rtlCol="0">
            <a:spAutoFit/>
          </a:bodyPr>
          <a:lstStyle/>
          <a:p>
            <a:pPr algn="ctr"/>
            <a:r>
              <a:rPr lang="es-ES" b="1" dirty="0" smtClean="0">
                <a:latin typeface="Arial" pitchFamily="34" charset="0"/>
                <a:cs typeface="Arial" pitchFamily="34" charset="0"/>
              </a:rPr>
              <a:t>ESCUELA NACIONAL DE PROTECCIÓN CIVIL CAMPUS CHIAPAS</a:t>
            </a:r>
          </a:p>
          <a:p>
            <a:pPr algn="ctr"/>
            <a:endParaRPr lang="es-ES" b="1" dirty="0" smtClean="0">
              <a:latin typeface="Arial" pitchFamily="34" charset="0"/>
              <a:cs typeface="Arial" pitchFamily="34" charset="0"/>
            </a:endParaRPr>
          </a:p>
          <a:p>
            <a:pPr algn="ctr"/>
            <a:r>
              <a:rPr lang="es-ES" b="1" dirty="0" smtClean="0">
                <a:latin typeface="Arial" pitchFamily="34" charset="0"/>
                <a:cs typeface="Arial" pitchFamily="34" charset="0"/>
              </a:rPr>
              <a:t>MAESTRÍA EN GESTIÓN INTEGRAL DE RIESGOS Y PROTECCIÓN CIVIL</a:t>
            </a:r>
          </a:p>
          <a:p>
            <a:pPr algn="ctr"/>
            <a:endParaRPr lang="es-ES" sz="2000" b="1" dirty="0">
              <a:latin typeface="Arial" pitchFamily="34" charset="0"/>
              <a:cs typeface="Arial" pitchFamily="34" charset="0"/>
            </a:endParaRPr>
          </a:p>
          <a:p>
            <a:pPr algn="ctr"/>
            <a:r>
              <a:rPr lang="es-MX" sz="1200" b="1" dirty="0" smtClean="0">
                <a:effectLst>
                  <a:outerShdw blurRad="38100" dist="38100" dir="2700000" algn="tl">
                    <a:srgbClr val="000000">
                      <a:alpha val="43137"/>
                    </a:srgbClr>
                  </a:outerShdw>
                </a:effectLst>
                <a:latin typeface="Arial" pitchFamily="34" charset="0"/>
                <a:cs typeface="Arial" pitchFamily="34" charset="0"/>
              </a:rPr>
              <a:t>MANEJO </a:t>
            </a:r>
            <a:r>
              <a:rPr lang="es-MX" sz="1200" b="1" dirty="0">
                <a:effectLst>
                  <a:outerShdw blurRad="38100" dist="38100" dir="2700000" algn="tl">
                    <a:srgbClr val="000000">
                      <a:alpha val="43137"/>
                    </a:srgbClr>
                  </a:outerShdw>
                </a:effectLst>
                <a:latin typeface="Arial" pitchFamily="34" charset="0"/>
                <a:cs typeface="Arial" pitchFamily="34" charset="0"/>
              </a:rPr>
              <a:t>DE LOS RESIDUOS PELIGROSOS BIOLÓGICOS INFECCIOSOS QUE SE GENERAN  DENTRO DE UNA UNIDAD HOSPITALARIA DE SEGUNDO NIVEL DE </a:t>
            </a:r>
            <a:r>
              <a:rPr lang="es-MX" sz="1200" b="1" dirty="0" smtClean="0">
                <a:effectLst>
                  <a:outerShdw blurRad="38100" dist="38100" dir="2700000" algn="tl">
                    <a:srgbClr val="000000">
                      <a:alpha val="43137"/>
                    </a:srgbClr>
                  </a:outerShdw>
                </a:effectLst>
                <a:latin typeface="Arial" pitchFamily="34" charset="0"/>
                <a:cs typeface="Arial" pitchFamily="34" charset="0"/>
              </a:rPr>
              <a:t>ATENCIÓN</a:t>
            </a:r>
          </a:p>
          <a:p>
            <a:pPr algn="ctr"/>
            <a:endParaRPr lang="es-MX" sz="1200" b="1" dirty="0" smtClean="0">
              <a:effectLst>
                <a:outerShdw blurRad="38100" dist="38100" dir="2700000" algn="tl">
                  <a:srgbClr val="000000">
                    <a:alpha val="43137"/>
                  </a:srgbClr>
                </a:outerShdw>
              </a:effectLst>
              <a:latin typeface="Arial" pitchFamily="34" charset="0"/>
              <a:cs typeface="Arial" pitchFamily="34" charset="0"/>
            </a:endParaRPr>
          </a:p>
          <a:p>
            <a:pPr algn="ctr"/>
            <a:r>
              <a:rPr lang="es-MX" sz="1200" b="1" dirty="0" smtClean="0">
                <a:effectLst>
                  <a:outerShdw blurRad="38100" dist="38100" dir="2700000" algn="tl">
                    <a:srgbClr val="000000">
                      <a:alpha val="43137"/>
                    </a:srgbClr>
                  </a:outerShdw>
                </a:effectLst>
                <a:latin typeface="Arial" pitchFamily="34" charset="0"/>
                <a:cs typeface="Arial" pitchFamily="34" charset="0"/>
              </a:rPr>
              <a:t>ASESOR: DR. ALFRDO FERNANDEZ JIMENO</a:t>
            </a:r>
            <a:endParaRPr lang="es-ES" sz="1200" b="1" dirty="0">
              <a:effectLst>
                <a:outerShdw blurRad="38100" dist="38100" dir="2700000" algn="tl">
                  <a:srgbClr val="000000">
                    <a:alpha val="43137"/>
                  </a:srgbClr>
                </a:outerShdw>
              </a:effectLst>
              <a:latin typeface="Arial" pitchFamily="34" charset="0"/>
              <a:cs typeface="Arial" pitchFamily="34" charset="0"/>
            </a:endParaRPr>
          </a:p>
          <a:p>
            <a:pPr algn="ctr"/>
            <a:endParaRPr lang="es-ES" sz="1200" b="1" dirty="0">
              <a:latin typeface="Arial" pitchFamily="34" charset="0"/>
              <a:cs typeface="Arial" pitchFamily="34" charset="0"/>
            </a:endParaRPr>
          </a:p>
        </p:txBody>
      </p:sp>
      <p:pic>
        <p:nvPicPr>
          <p:cNvPr id="6" name="5 Imagen" descr="C:\Users\Nestor\Desktop\Logotipos Gobierno del Estado\1.2 logoPoliticaSocial_cmyk.png"/>
          <p:cNvPicPr/>
          <p:nvPr/>
        </p:nvPicPr>
        <p:blipFill>
          <a:blip r:embed="rId3"/>
          <a:srcRect/>
          <a:stretch>
            <a:fillRect/>
          </a:stretch>
        </p:blipFill>
        <p:spPr bwMode="auto">
          <a:xfrm>
            <a:off x="7092280" y="1340768"/>
            <a:ext cx="1008112" cy="576064"/>
          </a:xfrm>
          <a:prstGeom prst="rect">
            <a:avLst/>
          </a:prstGeom>
          <a:noFill/>
          <a:ln w="9525">
            <a:noFill/>
            <a:miter lim="800000"/>
            <a:headEnd/>
            <a:tailEnd/>
          </a:ln>
        </p:spPr>
      </p:pic>
    </p:spTree>
    <p:extLst>
      <p:ext uri="{BB962C8B-B14F-4D97-AF65-F5344CB8AC3E}">
        <p14:creationId xmlns:p14="http://schemas.microsoft.com/office/powerpoint/2010/main" val="4522679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907704" y="2276872"/>
            <a:ext cx="5328592" cy="1015663"/>
          </a:xfrm>
          <a:prstGeom prst="rect">
            <a:avLst/>
          </a:prstGeom>
          <a:noFill/>
        </p:spPr>
        <p:txBody>
          <a:bodyPr wrap="square" rtlCol="0">
            <a:spAutoFit/>
          </a:bodyPr>
          <a:lstStyle/>
          <a:p>
            <a:pPr algn="ctr"/>
            <a:r>
              <a:rPr lang="es-MX" sz="6000" dirty="0" smtClean="0"/>
              <a:t>GRACIAS</a:t>
            </a:r>
            <a:endParaRPr lang="es-MX" sz="6000" dirty="0"/>
          </a:p>
        </p:txBody>
      </p:sp>
      <p:sp>
        <p:nvSpPr>
          <p:cNvPr id="3" name="CuadroTexto 2"/>
          <p:cNvSpPr txBox="1"/>
          <p:nvPr/>
        </p:nvSpPr>
        <p:spPr>
          <a:xfrm>
            <a:off x="1763688" y="5085184"/>
            <a:ext cx="5760640" cy="369332"/>
          </a:xfrm>
          <a:prstGeom prst="rect">
            <a:avLst/>
          </a:prstGeom>
          <a:noFill/>
        </p:spPr>
        <p:txBody>
          <a:bodyPr wrap="square" rtlCol="0">
            <a:spAutoFit/>
          </a:bodyPr>
          <a:lstStyle/>
          <a:p>
            <a:r>
              <a:rPr lang="es-MX" dirty="0" smtClean="0"/>
              <a:t>QFB. CARLOS ALBERTO NIÑO DIAZ</a:t>
            </a:r>
            <a:endParaRPr lang="es-MX" dirty="0"/>
          </a:p>
        </p:txBody>
      </p:sp>
    </p:spTree>
    <p:extLst>
      <p:ext uri="{BB962C8B-B14F-4D97-AF65-F5344CB8AC3E}">
        <p14:creationId xmlns:p14="http://schemas.microsoft.com/office/powerpoint/2010/main" val="886525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96045" y="628086"/>
            <a:ext cx="1055508" cy="7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2 Imagen" descr="C:\Users\Nestor\Desktop\Logotipos Gobierno del Estado\1.2 logoPoliticaSocial_cmyk.png"/>
          <p:cNvPicPr/>
          <p:nvPr/>
        </p:nvPicPr>
        <p:blipFill>
          <a:blip r:embed="rId3"/>
          <a:srcRect/>
          <a:stretch>
            <a:fillRect/>
          </a:stretch>
        </p:blipFill>
        <p:spPr bwMode="auto">
          <a:xfrm>
            <a:off x="7126885" y="628086"/>
            <a:ext cx="1008112" cy="576064"/>
          </a:xfrm>
          <a:prstGeom prst="rect">
            <a:avLst/>
          </a:prstGeom>
          <a:noFill/>
          <a:ln w="9525">
            <a:noFill/>
            <a:miter lim="800000"/>
            <a:headEnd/>
            <a:tailEnd/>
          </a:ln>
        </p:spPr>
      </p:pic>
      <p:sp>
        <p:nvSpPr>
          <p:cNvPr id="4" name="CuadroTexto 3"/>
          <p:cNvSpPr txBox="1"/>
          <p:nvPr/>
        </p:nvSpPr>
        <p:spPr>
          <a:xfrm>
            <a:off x="2446548" y="832081"/>
            <a:ext cx="4427093" cy="369332"/>
          </a:xfrm>
          <a:prstGeom prst="rect">
            <a:avLst/>
          </a:prstGeom>
          <a:noFill/>
        </p:spPr>
        <p:txBody>
          <a:bodyPr wrap="square" rtlCol="0">
            <a:spAutoFit/>
          </a:bodyPr>
          <a:lstStyle/>
          <a:p>
            <a:r>
              <a:rPr lang="es-MX" dirty="0" smtClean="0"/>
              <a:t>ANTECEDENTES DE ESTUDIOS REALIZADOS</a:t>
            </a:r>
            <a:endParaRPr lang="es-MX" dirty="0"/>
          </a:p>
        </p:txBody>
      </p:sp>
      <p:sp>
        <p:nvSpPr>
          <p:cNvPr id="5" name="Rectángulo 4"/>
          <p:cNvSpPr/>
          <p:nvPr/>
        </p:nvSpPr>
        <p:spPr>
          <a:xfrm>
            <a:off x="1403648" y="1531080"/>
            <a:ext cx="6731349" cy="923330"/>
          </a:xfrm>
          <a:prstGeom prst="rect">
            <a:avLst/>
          </a:prstGeom>
        </p:spPr>
        <p:txBody>
          <a:bodyPr wrap="square">
            <a:spAutoFit/>
          </a:bodyPr>
          <a:lstStyle/>
          <a:p>
            <a:r>
              <a:rPr lang="es-MX" dirty="0"/>
              <a:t>Riesgos a la Salud en Trabajadores </a:t>
            </a:r>
            <a:r>
              <a:rPr lang="es-MX" dirty="0" smtClean="0"/>
              <a:t>del Servicio de </a:t>
            </a:r>
            <a:r>
              <a:rPr lang="es-MX" dirty="0"/>
              <a:t>Urgencias por Manipulación </a:t>
            </a:r>
            <a:r>
              <a:rPr lang="es-MX" dirty="0" smtClean="0"/>
              <a:t>de Residuos </a:t>
            </a:r>
            <a:r>
              <a:rPr lang="es-MX" dirty="0"/>
              <a:t>Peligrosos Biológico </a:t>
            </a:r>
            <a:r>
              <a:rPr lang="es-MX" dirty="0" smtClean="0"/>
              <a:t>Infecciosos</a:t>
            </a:r>
          </a:p>
          <a:p>
            <a:r>
              <a:rPr lang="es-MX" dirty="0" smtClean="0"/>
              <a:t>Pérez </a:t>
            </a:r>
            <a:r>
              <a:rPr lang="es-MX" dirty="0"/>
              <a:t>Campos Mosqueda Yadira Alejandra</a:t>
            </a:r>
          </a:p>
        </p:txBody>
      </p:sp>
      <p:sp>
        <p:nvSpPr>
          <p:cNvPr id="6" name="Rectángulo 5"/>
          <p:cNvSpPr/>
          <p:nvPr/>
        </p:nvSpPr>
        <p:spPr>
          <a:xfrm>
            <a:off x="1403648" y="2623555"/>
            <a:ext cx="6731349" cy="646331"/>
          </a:xfrm>
          <a:prstGeom prst="rect">
            <a:avLst/>
          </a:prstGeom>
        </p:spPr>
        <p:txBody>
          <a:bodyPr wrap="square">
            <a:spAutoFit/>
          </a:bodyPr>
          <a:lstStyle/>
          <a:p>
            <a:r>
              <a:rPr lang="es-MX" dirty="0"/>
              <a:t>GRADO DE </a:t>
            </a:r>
            <a:r>
              <a:rPr lang="es-MX" dirty="0" smtClean="0"/>
              <a:t>MAESTRÍA EN </a:t>
            </a:r>
            <a:r>
              <a:rPr lang="es-MX" dirty="0"/>
              <a:t>CIENCIAS EN SALUD </a:t>
            </a:r>
            <a:r>
              <a:rPr lang="es-MX" dirty="0" smtClean="0"/>
              <a:t>OCUPACIONAL, SEGURIDAD </a:t>
            </a:r>
            <a:r>
              <a:rPr lang="es-MX" dirty="0"/>
              <a:t>E HIGIENE</a:t>
            </a:r>
            <a:r>
              <a:rPr lang="es-MX" dirty="0" smtClean="0"/>
              <a:t>. IPN</a:t>
            </a:r>
            <a:endParaRPr lang="es-MX" dirty="0"/>
          </a:p>
        </p:txBody>
      </p:sp>
      <p:sp>
        <p:nvSpPr>
          <p:cNvPr id="7" name="Rectángulo 6"/>
          <p:cNvSpPr/>
          <p:nvPr/>
        </p:nvSpPr>
        <p:spPr>
          <a:xfrm>
            <a:off x="1403648" y="3381154"/>
            <a:ext cx="7038951" cy="1754326"/>
          </a:xfrm>
          <a:prstGeom prst="rect">
            <a:avLst/>
          </a:prstGeom>
        </p:spPr>
        <p:txBody>
          <a:bodyPr wrap="square">
            <a:spAutoFit/>
          </a:bodyPr>
          <a:lstStyle/>
          <a:p>
            <a:r>
              <a:rPr lang="es-MX" dirty="0"/>
              <a:t>Diagnóstico situacional sobre el manejo de los </a:t>
            </a:r>
            <a:r>
              <a:rPr lang="es-MX" dirty="0" smtClean="0"/>
              <a:t>residuos peligrosos </a:t>
            </a:r>
            <a:r>
              <a:rPr lang="es-MX" dirty="0"/>
              <a:t>biológico infecciosos (RPB) en el personal </a:t>
            </a:r>
            <a:r>
              <a:rPr lang="es-MX" dirty="0" smtClean="0"/>
              <a:t>de intendencia </a:t>
            </a:r>
            <a:r>
              <a:rPr lang="es-MX" dirty="0"/>
              <a:t>de un Centro de Salud TIII de la ciudad </a:t>
            </a:r>
            <a:r>
              <a:rPr lang="es-MX" dirty="0" smtClean="0"/>
              <a:t>de México.</a:t>
            </a:r>
            <a:endParaRPr lang="es-MX" dirty="0"/>
          </a:p>
          <a:p>
            <a:r>
              <a:rPr lang="es-MX" dirty="0" smtClean="0"/>
              <a:t>MAESTRÍA </a:t>
            </a:r>
            <a:r>
              <a:rPr lang="es-MX" dirty="0"/>
              <a:t>EN </a:t>
            </a:r>
            <a:r>
              <a:rPr lang="es-MX" dirty="0" smtClean="0"/>
              <a:t>CIENCIAS EN </a:t>
            </a:r>
            <a:r>
              <a:rPr lang="es-MX" dirty="0"/>
              <a:t>SALUD OCUPACIONAL, SEGURIDAD E </a:t>
            </a:r>
            <a:r>
              <a:rPr lang="es-MX" dirty="0" smtClean="0"/>
              <a:t>HIGIENE. IPN</a:t>
            </a:r>
          </a:p>
          <a:p>
            <a:r>
              <a:rPr lang="es-MX" dirty="0"/>
              <a:t>ORTÍZ MORALES IGNACIO CARLOS</a:t>
            </a:r>
          </a:p>
        </p:txBody>
      </p:sp>
    </p:spTree>
    <p:extLst>
      <p:ext uri="{BB962C8B-B14F-4D97-AF65-F5344CB8AC3E}">
        <p14:creationId xmlns:p14="http://schemas.microsoft.com/office/powerpoint/2010/main" val="1677622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259632" y="764704"/>
            <a:ext cx="6984776" cy="923330"/>
          </a:xfrm>
          <a:prstGeom prst="rect">
            <a:avLst/>
          </a:prstGeom>
        </p:spPr>
        <p:txBody>
          <a:bodyPr wrap="square">
            <a:spAutoFit/>
          </a:bodyPr>
          <a:lstStyle/>
          <a:p>
            <a:r>
              <a:rPr lang="es-MX" dirty="0" smtClean="0"/>
              <a:t>Caracterización, manejo y disposición final de los</a:t>
            </a:r>
          </a:p>
          <a:p>
            <a:r>
              <a:rPr lang="es-MX" dirty="0" smtClean="0"/>
              <a:t>residuos peligrosos, biolog1co-infecciosos, en el</a:t>
            </a:r>
          </a:p>
          <a:p>
            <a:r>
              <a:rPr lang="es-MX" dirty="0" smtClean="0"/>
              <a:t>área metropolitana de Monterrey</a:t>
            </a:r>
            <a:endParaRPr lang="es-MX" dirty="0"/>
          </a:p>
        </p:txBody>
      </p:sp>
      <p:sp>
        <p:nvSpPr>
          <p:cNvPr id="3" name="Rectángulo 2"/>
          <p:cNvSpPr/>
          <p:nvPr/>
        </p:nvSpPr>
        <p:spPr>
          <a:xfrm>
            <a:off x="1259632" y="1688034"/>
            <a:ext cx="6511805" cy="923330"/>
          </a:xfrm>
          <a:prstGeom prst="rect">
            <a:avLst/>
          </a:prstGeom>
        </p:spPr>
        <p:txBody>
          <a:bodyPr wrap="square">
            <a:spAutoFit/>
          </a:bodyPr>
          <a:lstStyle/>
          <a:p>
            <a:r>
              <a:rPr lang="es-MX" dirty="0"/>
              <a:t>MAESTRO EN CIENCIAS EN LA </a:t>
            </a:r>
            <a:r>
              <a:rPr lang="es-MX" dirty="0" smtClean="0"/>
              <a:t>ESPECIALIDAD DE </a:t>
            </a:r>
            <a:r>
              <a:rPr lang="es-MX" dirty="0"/>
              <a:t>INGENIERIA </a:t>
            </a:r>
            <a:r>
              <a:rPr lang="es-MX" dirty="0" smtClean="0"/>
              <a:t>AMBIENTAL</a:t>
            </a:r>
          </a:p>
          <a:p>
            <a:r>
              <a:rPr lang="es-MX" dirty="0" smtClean="0"/>
              <a:t>I.Q</a:t>
            </a:r>
            <a:r>
              <a:rPr lang="es-MX" dirty="0"/>
              <a:t>. MANUEL SALDAÑA QUIÑONES</a:t>
            </a:r>
          </a:p>
        </p:txBody>
      </p:sp>
      <p:sp>
        <p:nvSpPr>
          <p:cNvPr id="4" name="CuadroTexto 3"/>
          <p:cNvSpPr txBox="1"/>
          <p:nvPr/>
        </p:nvSpPr>
        <p:spPr>
          <a:xfrm>
            <a:off x="1259632" y="3140968"/>
            <a:ext cx="6696744" cy="1200329"/>
          </a:xfrm>
          <a:prstGeom prst="rect">
            <a:avLst/>
          </a:prstGeom>
          <a:noFill/>
        </p:spPr>
        <p:txBody>
          <a:bodyPr wrap="square" rtlCol="0">
            <a:spAutoFit/>
          </a:bodyPr>
          <a:lstStyle/>
          <a:p>
            <a:r>
              <a:rPr lang="es-MX" dirty="0" smtClean="0"/>
              <a:t>Manejo de los Residuos biológicos sólidos, generados por alumnos de la UABC y dentistas ubicados en la zona centro de la ciudad de MEJICALI. TESIS DOCTORAL</a:t>
            </a:r>
          </a:p>
          <a:p>
            <a:r>
              <a:rPr lang="es-MX" dirty="0" smtClean="0"/>
              <a:t>MARÍA DE LOURDES MONTAÑO PÉREZ</a:t>
            </a:r>
            <a:endParaRPr lang="es-MX" dirty="0"/>
          </a:p>
        </p:txBody>
      </p:sp>
    </p:spTree>
    <p:extLst>
      <p:ext uri="{BB962C8B-B14F-4D97-AF65-F5344CB8AC3E}">
        <p14:creationId xmlns:p14="http://schemas.microsoft.com/office/powerpoint/2010/main" val="1703195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627784" y="655787"/>
            <a:ext cx="2808312" cy="369332"/>
          </a:xfrm>
          <a:prstGeom prst="rect">
            <a:avLst/>
          </a:prstGeom>
          <a:noFill/>
        </p:spPr>
        <p:txBody>
          <a:bodyPr wrap="square" rtlCol="0">
            <a:spAutoFit/>
          </a:bodyPr>
          <a:lstStyle/>
          <a:p>
            <a:r>
              <a:rPr lang="es-MX" dirty="0" smtClean="0"/>
              <a:t>PROBLEMA A RESOLVER</a:t>
            </a:r>
            <a:endParaRPr lang="es-MX" dirty="0"/>
          </a:p>
        </p:txBody>
      </p:sp>
      <p:sp>
        <p:nvSpPr>
          <p:cNvPr id="3" name="Rectángulo 2"/>
          <p:cNvSpPr/>
          <p:nvPr/>
        </p:nvSpPr>
        <p:spPr>
          <a:xfrm>
            <a:off x="1115616" y="1130335"/>
            <a:ext cx="7002524" cy="1200329"/>
          </a:xfrm>
          <a:prstGeom prst="rect">
            <a:avLst/>
          </a:prstGeom>
        </p:spPr>
        <p:txBody>
          <a:bodyPr wrap="square">
            <a:spAutoFit/>
          </a:bodyPr>
          <a:lstStyle/>
          <a:p>
            <a:r>
              <a:rPr lang="es-MX" dirty="0"/>
              <a:t>De acuerdo a la NOM-087-ECOL-2002, ¿Qué factores  puede influir en la probabilidad que se genere un Riesgo Sanitario al interior de un Hospital de Segundo Nivel de Atención en el manejo inadecuado del RPBI en sus diferentes etapas de desecho? </a:t>
            </a:r>
          </a:p>
        </p:txBody>
      </p:sp>
      <p:sp>
        <p:nvSpPr>
          <p:cNvPr id="4" name="Rectángulo 3"/>
          <p:cNvSpPr/>
          <p:nvPr/>
        </p:nvSpPr>
        <p:spPr>
          <a:xfrm>
            <a:off x="827584" y="2330664"/>
            <a:ext cx="7488832" cy="3785652"/>
          </a:xfrm>
          <a:prstGeom prst="rect">
            <a:avLst/>
          </a:prstGeom>
        </p:spPr>
        <p:txBody>
          <a:bodyPr wrap="square">
            <a:spAutoFit/>
          </a:bodyPr>
          <a:lstStyle/>
          <a:p>
            <a:r>
              <a:rPr lang="es-MX" sz="1600" dirty="0"/>
              <a:t>OBJETIVO GENERAL</a:t>
            </a:r>
          </a:p>
          <a:p>
            <a:r>
              <a:rPr lang="es-MX" sz="1600" dirty="0"/>
              <a:t>Revisar los factores de riesgo asociados con el manejo inadecuado de residuos peligrosos biológicos infecciosos en Hospitales de Segundo Nivel de Atención.</a:t>
            </a:r>
          </a:p>
          <a:p>
            <a:endParaRPr lang="es-MX" sz="1600" dirty="0"/>
          </a:p>
          <a:p>
            <a:r>
              <a:rPr lang="es-MX" sz="1600" dirty="0"/>
              <a:t>OBJETIVOS ESPECÍFICOS</a:t>
            </a:r>
          </a:p>
          <a:p>
            <a:r>
              <a:rPr lang="es-MX" sz="1600" dirty="0" smtClean="0"/>
              <a:t>1. Observar </a:t>
            </a:r>
            <a:r>
              <a:rPr lang="es-MX" sz="1600" dirty="0"/>
              <a:t>las etapas del manejo de RPBI que se generan dentro de la unidad hospitalaria de acuerdo a la NOM-087-ECOL-2001</a:t>
            </a:r>
          </a:p>
          <a:p>
            <a:r>
              <a:rPr lang="es-MX" sz="1600" dirty="0" smtClean="0"/>
              <a:t>2. Registrar </a:t>
            </a:r>
            <a:r>
              <a:rPr lang="es-MX" sz="1600" dirty="0"/>
              <a:t>las áreas donde se generan mayor cantidad de RPBI para conocer la cantidad que se desecha en promedio al día.</a:t>
            </a:r>
          </a:p>
          <a:p>
            <a:r>
              <a:rPr lang="es-MX" sz="1600" dirty="0" smtClean="0"/>
              <a:t>3. Evaluar </a:t>
            </a:r>
            <a:r>
              <a:rPr lang="es-MX" sz="1600" dirty="0"/>
              <a:t>el conocimiento que tiene el personal sobre la manera de desechar el RPBI en las áreas donde se generan en mayor cantidad.</a:t>
            </a:r>
          </a:p>
          <a:p>
            <a:r>
              <a:rPr lang="es-MX" sz="1600" dirty="0" smtClean="0"/>
              <a:t>4. Observar </a:t>
            </a:r>
            <a:r>
              <a:rPr lang="es-MX" sz="1600" dirty="0"/>
              <a:t>la correcta clasificación del RPBI en las áreas de mayor </a:t>
            </a:r>
            <a:r>
              <a:rPr lang="es-MX" sz="1600" dirty="0" smtClean="0"/>
              <a:t>generación </a:t>
            </a:r>
            <a:r>
              <a:rPr lang="es-MX" sz="1600" dirty="0"/>
              <a:t>de residuos.</a:t>
            </a:r>
          </a:p>
          <a:p>
            <a:r>
              <a:rPr lang="es-MX" sz="1600" dirty="0" smtClean="0"/>
              <a:t>5. Conocer </a:t>
            </a:r>
            <a:r>
              <a:rPr lang="es-MX" sz="1600" dirty="0"/>
              <a:t>el nivel de prevención del personal que labora y tiene contacto directo e indirecto con los RPBI.</a:t>
            </a:r>
          </a:p>
        </p:txBody>
      </p:sp>
    </p:spTree>
    <p:extLst>
      <p:ext uri="{BB962C8B-B14F-4D97-AF65-F5344CB8AC3E}">
        <p14:creationId xmlns:p14="http://schemas.microsoft.com/office/powerpoint/2010/main" val="34940562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635896" y="821983"/>
            <a:ext cx="1800200" cy="369332"/>
          </a:xfrm>
          <a:prstGeom prst="rect">
            <a:avLst/>
          </a:prstGeom>
          <a:noFill/>
        </p:spPr>
        <p:txBody>
          <a:bodyPr wrap="square" rtlCol="0">
            <a:spAutoFit/>
          </a:bodyPr>
          <a:lstStyle/>
          <a:p>
            <a:r>
              <a:rPr lang="es-MX" dirty="0" smtClean="0"/>
              <a:t>METODOLOGÍA</a:t>
            </a:r>
            <a:endParaRPr lang="es-MX" dirty="0"/>
          </a:p>
        </p:txBody>
      </p:sp>
      <p:sp>
        <p:nvSpPr>
          <p:cNvPr id="3" name="Rectángulo 2"/>
          <p:cNvSpPr/>
          <p:nvPr/>
        </p:nvSpPr>
        <p:spPr>
          <a:xfrm>
            <a:off x="1217340" y="2917136"/>
            <a:ext cx="6822504" cy="923330"/>
          </a:xfrm>
          <a:prstGeom prst="rect">
            <a:avLst/>
          </a:prstGeom>
        </p:spPr>
        <p:txBody>
          <a:bodyPr wrap="square">
            <a:spAutoFit/>
          </a:bodyPr>
          <a:lstStyle/>
          <a:p>
            <a:r>
              <a:rPr lang="es-MX" dirty="0"/>
              <a:t>El estudio de caso utilizamos diversos instrumentos como la observación, revisión de documentos, realización de cuestionarios y entrevistas.</a:t>
            </a:r>
          </a:p>
        </p:txBody>
      </p:sp>
      <p:sp>
        <p:nvSpPr>
          <p:cNvPr id="4" name="CuadroTexto 3"/>
          <p:cNvSpPr txBox="1"/>
          <p:nvPr/>
        </p:nvSpPr>
        <p:spPr>
          <a:xfrm>
            <a:off x="1309936" y="1309050"/>
            <a:ext cx="6120680" cy="646331"/>
          </a:xfrm>
          <a:prstGeom prst="rect">
            <a:avLst/>
          </a:prstGeom>
          <a:noFill/>
        </p:spPr>
        <p:txBody>
          <a:bodyPr wrap="square" rtlCol="0">
            <a:spAutoFit/>
          </a:bodyPr>
          <a:lstStyle/>
          <a:p>
            <a:r>
              <a:rPr lang="es-MX" dirty="0" smtClean="0"/>
              <a:t>Paradigma epistémico socio crítico con Metodología Cualitativa Estudio de Caso</a:t>
            </a:r>
            <a:endParaRPr lang="es-MX" dirty="0"/>
          </a:p>
        </p:txBody>
      </p:sp>
      <p:sp>
        <p:nvSpPr>
          <p:cNvPr id="5" name="Rectángulo 4"/>
          <p:cNvSpPr/>
          <p:nvPr/>
        </p:nvSpPr>
        <p:spPr>
          <a:xfrm>
            <a:off x="1184693" y="3881875"/>
            <a:ext cx="6781592" cy="1754326"/>
          </a:xfrm>
          <a:prstGeom prst="rect">
            <a:avLst/>
          </a:prstGeom>
        </p:spPr>
        <p:txBody>
          <a:bodyPr wrap="square">
            <a:spAutoFit/>
          </a:bodyPr>
          <a:lstStyle/>
          <a:p>
            <a:r>
              <a:rPr lang="es-MX" dirty="0"/>
              <a:t>Planteamiento del </a:t>
            </a:r>
            <a:r>
              <a:rPr lang="es-MX" dirty="0" smtClean="0"/>
              <a:t>problema o selección del caso</a:t>
            </a:r>
            <a:endParaRPr lang="es-MX" dirty="0"/>
          </a:p>
          <a:p>
            <a:r>
              <a:rPr lang="es-MX" dirty="0" smtClean="0"/>
              <a:t>Elaboración de preguntas</a:t>
            </a:r>
            <a:endParaRPr lang="es-MX" dirty="0"/>
          </a:p>
          <a:p>
            <a:r>
              <a:rPr lang="es-MX" dirty="0"/>
              <a:t>Fuentes de información e instrumentos de recolección de </a:t>
            </a:r>
            <a:r>
              <a:rPr lang="es-MX" dirty="0" smtClean="0"/>
              <a:t>dato</a:t>
            </a:r>
            <a:endParaRPr lang="es-MX" dirty="0"/>
          </a:p>
          <a:p>
            <a:r>
              <a:rPr lang="es-MX" dirty="0"/>
              <a:t>Análisis de toda la información </a:t>
            </a:r>
          </a:p>
          <a:p>
            <a:r>
              <a:rPr lang="es-MX" dirty="0"/>
              <a:t>Criterios para interpretar los datos y efectuar inferencias</a:t>
            </a:r>
          </a:p>
          <a:p>
            <a:r>
              <a:rPr lang="es-MX" dirty="0"/>
              <a:t>Reporte del caso (resultados</a:t>
            </a:r>
            <a:r>
              <a:rPr lang="es-MX" dirty="0" smtClean="0"/>
              <a:t>)</a:t>
            </a:r>
            <a:endParaRPr lang="es-MX" dirty="0"/>
          </a:p>
        </p:txBody>
      </p:sp>
      <p:sp>
        <p:nvSpPr>
          <p:cNvPr id="6" name="Rectángulo 5"/>
          <p:cNvSpPr/>
          <p:nvPr/>
        </p:nvSpPr>
        <p:spPr>
          <a:xfrm>
            <a:off x="1217340" y="1955381"/>
            <a:ext cx="6637312" cy="923330"/>
          </a:xfrm>
          <a:prstGeom prst="rect">
            <a:avLst/>
          </a:prstGeom>
        </p:spPr>
        <p:txBody>
          <a:bodyPr wrap="square">
            <a:spAutoFit/>
          </a:bodyPr>
          <a:lstStyle/>
          <a:p>
            <a:r>
              <a:rPr lang="es-MX" dirty="0"/>
              <a:t>Su objetivo es formar personas que desarrollen su capacidad de reflexión crítica y les permita analizar su propio contexto y realidad cotidiana.</a:t>
            </a:r>
          </a:p>
        </p:txBody>
      </p:sp>
    </p:spTree>
    <p:extLst>
      <p:ext uri="{BB962C8B-B14F-4D97-AF65-F5344CB8AC3E}">
        <p14:creationId xmlns:p14="http://schemas.microsoft.com/office/powerpoint/2010/main" val="4198075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347864" y="908720"/>
            <a:ext cx="2223494" cy="369332"/>
          </a:xfrm>
          <a:prstGeom prst="rect">
            <a:avLst/>
          </a:prstGeom>
        </p:spPr>
        <p:txBody>
          <a:bodyPr wrap="none">
            <a:spAutoFit/>
          </a:bodyPr>
          <a:lstStyle/>
          <a:p>
            <a:r>
              <a:rPr lang="es-MX" dirty="0"/>
              <a:t>Avances y resultados</a:t>
            </a:r>
          </a:p>
        </p:txBody>
      </p:sp>
      <p:sp>
        <p:nvSpPr>
          <p:cNvPr id="3" name="CuadroTexto 2"/>
          <p:cNvSpPr txBox="1"/>
          <p:nvPr/>
        </p:nvSpPr>
        <p:spPr>
          <a:xfrm>
            <a:off x="1183247" y="1556792"/>
            <a:ext cx="6552728" cy="4524315"/>
          </a:xfrm>
          <a:prstGeom prst="rect">
            <a:avLst/>
          </a:prstGeom>
          <a:noFill/>
        </p:spPr>
        <p:txBody>
          <a:bodyPr wrap="square" rtlCol="0">
            <a:spAutoFit/>
          </a:bodyPr>
          <a:lstStyle/>
          <a:p>
            <a:pPr algn="ctr"/>
            <a:r>
              <a:rPr lang="es-MX" dirty="0"/>
              <a:t>CAPITULO </a:t>
            </a:r>
            <a:r>
              <a:rPr lang="es-MX" dirty="0" smtClean="0"/>
              <a:t>1</a:t>
            </a:r>
          </a:p>
          <a:p>
            <a:pPr algn="ctr"/>
            <a:r>
              <a:rPr lang="es-MX" dirty="0"/>
              <a:t>M</a:t>
            </a:r>
            <a:r>
              <a:rPr lang="es-MX" dirty="0" smtClean="0"/>
              <a:t>arco referencial y conceptual</a:t>
            </a:r>
          </a:p>
          <a:p>
            <a:r>
              <a:rPr lang="es-MX" dirty="0" smtClean="0"/>
              <a:t>Residuos</a:t>
            </a:r>
          </a:p>
          <a:p>
            <a:endParaRPr lang="es-MX" dirty="0" smtClean="0"/>
          </a:p>
          <a:p>
            <a:r>
              <a:rPr lang="es-MX" dirty="0"/>
              <a:t>C</a:t>
            </a:r>
            <a:r>
              <a:rPr lang="es-MX" dirty="0" smtClean="0"/>
              <a:t>aracterística del RPBI</a:t>
            </a:r>
          </a:p>
          <a:p>
            <a:endParaRPr lang="es-MX" dirty="0" smtClean="0"/>
          </a:p>
          <a:p>
            <a:r>
              <a:rPr lang="es-MX" dirty="0" smtClean="0"/>
              <a:t>Manejo del RPBI</a:t>
            </a:r>
          </a:p>
          <a:p>
            <a:endParaRPr lang="es-MX" dirty="0" smtClean="0"/>
          </a:p>
          <a:p>
            <a:r>
              <a:rPr lang="es-MX" dirty="0" smtClean="0"/>
              <a:t>Recolección y almacenamiento del RPBI</a:t>
            </a:r>
          </a:p>
          <a:p>
            <a:endParaRPr lang="es-MX" dirty="0" smtClean="0"/>
          </a:p>
          <a:p>
            <a:r>
              <a:rPr lang="es-MX" dirty="0" smtClean="0"/>
              <a:t>Tratamiento </a:t>
            </a:r>
            <a:r>
              <a:rPr lang="es-MX" dirty="0"/>
              <a:t>temporal del </a:t>
            </a:r>
            <a:r>
              <a:rPr lang="es-MX" dirty="0" smtClean="0"/>
              <a:t>RPBI</a:t>
            </a:r>
          </a:p>
          <a:p>
            <a:endParaRPr lang="es-MX" dirty="0" smtClean="0"/>
          </a:p>
          <a:p>
            <a:r>
              <a:rPr lang="es-MX" dirty="0"/>
              <a:t>Disposición final del </a:t>
            </a:r>
            <a:r>
              <a:rPr lang="es-MX" dirty="0" smtClean="0"/>
              <a:t>RPBI</a:t>
            </a:r>
          </a:p>
          <a:p>
            <a:endParaRPr lang="es-MX" dirty="0" smtClean="0"/>
          </a:p>
          <a:p>
            <a:r>
              <a:rPr lang="es-MX" dirty="0"/>
              <a:t>Programa de contingencias para el manejo de RPBI</a:t>
            </a:r>
            <a:endParaRPr lang="es-MX" dirty="0" smtClean="0"/>
          </a:p>
          <a:p>
            <a:r>
              <a:rPr lang="es-MX" dirty="0" smtClean="0"/>
              <a:t> </a:t>
            </a:r>
            <a:endParaRPr lang="es-MX" dirty="0"/>
          </a:p>
        </p:txBody>
      </p:sp>
    </p:spTree>
    <p:extLst>
      <p:ext uri="{BB962C8B-B14F-4D97-AF65-F5344CB8AC3E}">
        <p14:creationId xmlns:p14="http://schemas.microsoft.com/office/powerpoint/2010/main" val="2501307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547664" y="836712"/>
            <a:ext cx="6264696" cy="5355312"/>
          </a:xfrm>
          <a:prstGeom prst="rect">
            <a:avLst/>
          </a:prstGeom>
          <a:noFill/>
        </p:spPr>
        <p:txBody>
          <a:bodyPr wrap="square" rtlCol="0">
            <a:spAutoFit/>
          </a:bodyPr>
          <a:lstStyle/>
          <a:p>
            <a:pPr algn="ctr"/>
            <a:r>
              <a:rPr lang="es-MX" dirty="0" smtClean="0"/>
              <a:t>CAPITULO 2</a:t>
            </a:r>
          </a:p>
          <a:p>
            <a:pPr algn="ctr"/>
            <a:r>
              <a:rPr lang="es-MX" dirty="0" smtClean="0"/>
              <a:t>MARCO NORMATIVO</a:t>
            </a:r>
          </a:p>
          <a:p>
            <a:r>
              <a:rPr lang="es-MX" dirty="0" smtClean="0"/>
              <a:t>Constitución </a:t>
            </a:r>
            <a:r>
              <a:rPr lang="es-MX" dirty="0"/>
              <a:t>política de los </a:t>
            </a:r>
            <a:r>
              <a:rPr lang="es-MX" dirty="0" smtClean="0"/>
              <a:t>Estados Unidos </a:t>
            </a:r>
            <a:r>
              <a:rPr lang="es-MX" dirty="0"/>
              <a:t>M</a:t>
            </a:r>
            <a:r>
              <a:rPr lang="es-MX" dirty="0" smtClean="0"/>
              <a:t>exicanos</a:t>
            </a:r>
          </a:p>
          <a:p>
            <a:r>
              <a:rPr lang="es-MX" dirty="0"/>
              <a:t>Ley general de equilibrio ecológico y protección al ambiente </a:t>
            </a:r>
            <a:r>
              <a:rPr lang="es-MX" dirty="0" smtClean="0"/>
              <a:t>2003</a:t>
            </a:r>
          </a:p>
          <a:p>
            <a:r>
              <a:rPr lang="es-MX" dirty="0"/>
              <a:t>Ley general para la prevención y gestión integral de los residuos </a:t>
            </a:r>
            <a:r>
              <a:rPr lang="es-MX" dirty="0" smtClean="0"/>
              <a:t>2003</a:t>
            </a:r>
          </a:p>
          <a:p>
            <a:r>
              <a:rPr lang="es-MX" dirty="0"/>
              <a:t>Reglamento de la ley general para la prevención y gestión integral de </a:t>
            </a:r>
            <a:r>
              <a:rPr lang="es-MX" dirty="0" smtClean="0"/>
              <a:t>residuos</a:t>
            </a:r>
          </a:p>
          <a:p>
            <a:r>
              <a:rPr lang="fr-FR" dirty="0"/>
              <a:t>Nom 087 </a:t>
            </a:r>
            <a:r>
              <a:rPr lang="fr-FR" dirty="0" smtClean="0"/>
              <a:t>SEMARNAT SSAI 2002</a:t>
            </a:r>
          </a:p>
          <a:p>
            <a:r>
              <a:rPr lang="es-MX" dirty="0"/>
              <a:t>Secretaria de comunicaciones y transporte, reglamento para el transporte terrestre de materiales 1993</a:t>
            </a:r>
          </a:p>
          <a:p>
            <a:r>
              <a:rPr lang="es-MX" dirty="0"/>
              <a:t>Secretaria del trabajo y previsión social</a:t>
            </a:r>
          </a:p>
          <a:p>
            <a:r>
              <a:rPr lang="es-MX" dirty="0"/>
              <a:t>Reglamento de seguridad, higiene y medio ambiente de trabajo 1997</a:t>
            </a:r>
          </a:p>
          <a:p>
            <a:r>
              <a:rPr lang="es-MX" dirty="0" smtClean="0"/>
              <a:t>NOM </a:t>
            </a:r>
            <a:r>
              <a:rPr lang="es-MX" dirty="0"/>
              <a:t>005 </a:t>
            </a:r>
            <a:r>
              <a:rPr lang="es-MX" dirty="0" smtClean="0"/>
              <a:t>STPS 1998</a:t>
            </a:r>
          </a:p>
          <a:p>
            <a:r>
              <a:rPr lang="es-MX" dirty="0" smtClean="0"/>
              <a:t>NOM 010 STPS 1999</a:t>
            </a:r>
          </a:p>
          <a:p>
            <a:r>
              <a:rPr lang="es-MX" dirty="0" smtClean="0"/>
              <a:t>NOM 018 STPS 2000</a:t>
            </a:r>
          </a:p>
          <a:p>
            <a:endParaRPr lang="es-MX" dirty="0"/>
          </a:p>
        </p:txBody>
      </p:sp>
    </p:spTree>
    <p:extLst>
      <p:ext uri="{BB962C8B-B14F-4D97-AF65-F5344CB8AC3E}">
        <p14:creationId xmlns:p14="http://schemas.microsoft.com/office/powerpoint/2010/main" val="1086924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475656" y="980728"/>
            <a:ext cx="6336704" cy="4247317"/>
          </a:xfrm>
          <a:prstGeom prst="rect">
            <a:avLst/>
          </a:prstGeom>
          <a:noFill/>
        </p:spPr>
        <p:txBody>
          <a:bodyPr wrap="square" rtlCol="0">
            <a:spAutoFit/>
          </a:bodyPr>
          <a:lstStyle/>
          <a:p>
            <a:pPr algn="ctr"/>
            <a:r>
              <a:rPr lang="es-MX" dirty="0" smtClean="0"/>
              <a:t>CAPITULO3</a:t>
            </a:r>
          </a:p>
          <a:p>
            <a:pPr algn="ctr"/>
            <a:r>
              <a:rPr lang="es-MX" dirty="0" smtClean="0"/>
              <a:t>METODOLOGÍA</a:t>
            </a:r>
          </a:p>
          <a:p>
            <a:endParaRPr lang="es-MX" dirty="0" smtClean="0"/>
          </a:p>
          <a:p>
            <a:r>
              <a:rPr lang="es-MX" dirty="0" smtClean="0"/>
              <a:t>Sitio </a:t>
            </a:r>
            <a:r>
              <a:rPr lang="es-MX" dirty="0"/>
              <a:t>de la </a:t>
            </a:r>
            <a:r>
              <a:rPr lang="es-MX" dirty="0" smtClean="0"/>
              <a:t>investigación</a:t>
            </a:r>
          </a:p>
          <a:p>
            <a:endParaRPr lang="es-MX" dirty="0" smtClean="0"/>
          </a:p>
          <a:p>
            <a:r>
              <a:rPr lang="es-MX" dirty="0" smtClean="0"/>
              <a:t>Hospital </a:t>
            </a:r>
            <a:r>
              <a:rPr lang="es-MX" dirty="0"/>
              <a:t>General Manuel Velasco Siles en </a:t>
            </a:r>
            <a:r>
              <a:rPr lang="es-MX" dirty="0" err="1" smtClean="0"/>
              <a:t>Yajalón</a:t>
            </a:r>
            <a:r>
              <a:rPr lang="es-MX" dirty="0"/>
              <a:t>, </a:t>
            </a:r>
            <a:r>
              <a:rPr lang="es-MX" dirty="0" smtClean="0"/>
              <a:t>Chiapas</a:t>
            </a:r>
          </a:p>
          <a:p>
            <a:endParaRPr lang="es-MX" dirty="0" smtClean="0"/>
          </a:p>
          <a:p>
            <a:r>
              <a:rPr lang="es-MX" dirty="0"/>
              <a:t>Revisión de bitácoras del área de manejo de </a:t>
            </a:r>
            <a:r>
              <a:rPr lang="es-MX" dirty="0" smtClean="0"/>
              <a:t>RPBI</a:t>
            </a:r>
          </a:p>
          <a:p>
            <a:endParaRPr lang="es-MX" dirty="0" smtClean="0"/>
          </a:p>
          <a:p>
            <a:r>
              <a:rPr lang="es-MX" dirty="0"/>
              <a:t>Evaluación del manejo del RPBI con el </a:t>
            </a:r>
            <a:r>
              <a:rPr lang="es-MX" dirty="0" smtClean="0"/>
              <a:t>personal</a:t>
            </a:r>
          </a:p>
          <a:p>
            <a:endParaRPr lang="es-MX" dirty="0"/>
          </a:p>
          <a:p>
            <a:r>
              <a:rPr lang="es-MX" dirty="0"/>
              <a:t>Observar la correcta clasificación de los </a:t>
            </a:r>
            <a:r>
              <a:rPr lang="es-MX" dirty="0" smtClean="0"/>
              <a:t>RPBI</a:t>
            </a:r>
          </a:p>
          <a:p>
            <a:endParaRPr lang="es-MX" dirty="0" smtClean="0"/>
          </a:p>
          <a:p>
            <a:r>
              <a:rPr lang="es-MX" dirty="0" smtClean="0"/>
              <a:t>Revisión </a:t>
            </a:r>
            <a:r>
              <a:rPr lang="es-MX" dirty="0"/>
              <a:t>del correcto uso de protección personal</a:t>
            </a:r>
          </a:p>
          <a:p>
            <a:endParaRPr lang="es-MX" dirty="0"/>
          </a:p>
        </p:txBody>
      </p:sp>
    </p:spTree>
    <p:extLst>
      <p:ext uri="{BB962C8B-B14F-4D97-AF65-F5344CB8AC3E}">
        <p14:creationId xmlns:p14="http://schemas.microsoft.com/office/powerpoint/2010/main" val="406214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403648" y="980728"/>
            <a:ext cx="6480720" cy="4524315"/>
          </a:xfrm>
          <a:prstGeom prst="rect">
            <a:avLst/>
          </a:prstGeom>
          <a:noFill/>
        </p:spPr>
        <p:txBody>
          <a:bodyPr wrap="square" rtlCol="0">
            <a:spAutoFit/>
          </a:bodyPr>
          <a:lstStyle/>
          <a:p>
            <a:r>
              <a:rPr lang="es-MX" dirty="0" smtClean="0"/>
              <a:t>CRONOGRAMA DE ACTIVIDADES POR REALIZAR</a:t>
            </a:r>
          </a:p>
          <a:p>
            <a:endParaRPr lang="es-MX" dirty="0"/>
          </a:p>
          <a:p>
            <a:endParaRPr lang="es-MX" dirty="0" smtClean="0"/>
          </a:p>
          <a:p>
            <a:r>
              <a:rPr lang="es-MX" dirty="0" smtClean="0"/>
              <a:t>03 al 14 de septiembre Preparación del material para la obtención de datos</a:t>
            </a:r>
            <a:endParaRPr lang="es-MX" dirty="0"/>
          </a:p>
          <a:p>
            <a:r>
              <a:rPr lang="es-MX" dirty="0" smtClean="0"/>
              <a:t>17 SEPTIEMBRE AL 17 DE OCT  Actividades dentro del hospital para recolección de datos y aplicación de cuestionarios en todos los turnos</a:t>
            </a:r>
          </a:p>
          <a:p>
            <a:endParaRPr lang="es-MX" dirty="0"/>
          </a:p>
          <a:p>
            <a:r>
              <a:rPr lang="es-MX" dirty="0" smtClean="0"/>
              <a:t>18 al 25 DE OCT. Análisis de resultados</a:t>
            </a:r>
          </a:p>
          <a:p>
            <a:endParaRPr lang="es-MX" dirty="0"/>
          </a:p>
          <a:p>
            <a:r>
              <a:rPr lang="es-MX" dirty="0" smtClean="0"/>
              <a:t>26 al 31 de oct.  Elaboración de Conclusiones y recomendaciones</a:t>
            </a:r>
          </a:p>
          <a:p>
            <a:endParaRPr lang="es-MX" dirty="0"/>
          </a:p>
          <a:p>
            <a:r>
              <a:rPr lang="es-MX" dirty="0" smtClean="0"/>
              <a:t>01 de noviembre envío del trabajo para revisión por el comité evaluador.</a:t>
            </a:r>
          </a:p>
        </p:txBody>
      </p:sp>
    </p:spTree>
    <p:extLst>
      <p:ext uri="{BB962C8B-B14F-4D97-AF65-F5344CB8AC3E}">
        <p14:creationId xmlns:p14="http://schemas.microsoft.com/office/powerpoint/2010/main" val="103529793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hincheta">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hincheta">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hincheta">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5213</TotalTime>
  <Words>730</Words>
  <Application>Microsoft Office PowerPoint</Application>
  <PresentationFormat>Presentación en pantalla (4:3)</PresentationFormat>
  <Paragraphs>99</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Chincheta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equipo</dc:creator>
  <cp:lastModifiedBy>equipo</cp:lastModifiedBy>
  <cp:revision>33</cp:revision>
  <dcterms:created xsi:type="dcterms:W3CDTF">2018-08-10T13:57:15Z</dcterms:created>
  <dcterms:modified xsi:type="dcterms:W3CDTF">2018-08-30T12:07:21Z</dcterms:modified>
</cp:coreProperties>
</file>