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9" r:id="rId3"/>
    <p:sldId id="260" r:id="rId4"/>
    <p:sldId id="261" r:id="rId5"/>
    <p:sldId id="262" r:id="rId6"/>
    <p:sldId id="264" r:id="rId7"/>
    <p:sldId id="263" r:id="rId8"/>
    <p:sldId id="265" r:id="rId9"/>
    <p:sldId id="276"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866"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4102F-4481-4E9D-8F40-E3BB547B2CA5}" type="datetimeFigureOut">
              <a:rPr lang="es-MX" smtClean="0"/>
              <a:t>29/08/2018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D7036-FEDE-4F26-B8B5-D72FD3D3F025}" type="slidenum">
              <a:rPr lang="es-MX" smtClean="0"/>
              <a:t>‹Nº›</a:t>
            </a:fld>
            <a:endParaRPr lang="es-MX"/>
          </a:p>
        </p:txBody>
      </p:sp>
    </p:spTree>
    <p:extLst>
      <p:ext uri="{BB962C8B-B14F-4D97-AF65-F5344CB8AC3E}">
        <p14:creationId xmlns:p14="http://schemas.microsoft.com/office/powerpoint/2010/main" val="54651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4AD7036-FEDE-4F26-B8B5-D72FD3D3F025}" type="slidenum">
              <a:rPr lang="es-MX" smtClean="0"/>
              <a:t>5</a:t>
            </a:fld>
            <a:endParaRPr lang="es-MX"/>
          </a:p>
        </p:txBody>
      </p:sp>
    </p:spTree>
    <p:extLst>
      <p:ext uri="{BB962C8B-B14F-4D97-AF65-F5344CB8AC3E}">
        <p14:creationId xmlns:p14="http://schemas.microsoft.com/office/powerpoint/2010/main" val="386110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4AD7036-FEDE-4F26-B8B5-D72FD3D3F025}" type="slidenum">
              <a:rPr lang="es-MX" smtClean="0"/>
              <a:t>7</a:t>
            </a:fld>
            <a:endParaRPr lang="es-MX"/>
          </a:p>
        </p:txBody>
      </p:sp>
    </p:spTree>
    <p:extLst>
      <p:ext uri="{BB962C8B-B14F-4D97-AF65-F5344CB8AC3E}">
        <p14:creationId xmlns:p14="http://schemas.microsoft.com/office/powerpoint/2010/main" val="58399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2D682C1-1383-4FF6-8539-A55385FF39BC}" type="datetimeFigureOut">
              <a:rPr lang="es-ES" smtClean="0"/>
              <a:t>29/08/2018</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5316951-CBA4-42D3-B82B-7CA161FF1262}"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29/08/2018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29/08/2018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29/08/2018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D682C1-1383-4FF6-8539-A55385FF39BC}" type="datetimeFigureOut">
              <a:rPr lang="es-ES" smtClean="0"/>
              <a:t>29/08/2018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2D682C1-1383-4FF6-8539-A55385FF39BC}" type="datetimeFigureOut">
              <a:rPr lang="es-ES" smtClean="0"/>
              <a:t>29/08/2018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316951-CBA4-42D3-B82B-7CA161FF1262}"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2D682C1-1383-4FF6-8539-A55385FF39BC}" type="datetimeFigureOut">
              <a:rPr lang="es-ES" smtClean="0"/>
              <a:t>29/08/2018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5316951-CBA4-42D3-B82B-7CA161FF1262}"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2D682C1-1383-4FF6-8539-A55385FF39BC}" type="datetimeFigureOut">
              <a:rPr lang="es-ES" smtClean="0"/>
              <a:t>29/08/2018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5316951-CBA4-42D3-B82B-7CA161FF126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682C1-1383-4FF6-8539-A55385FF39BC}" type="datetimeFigureOut">
              <a:rPr lang="es-ES" smtClean="0"/>
              <a:t>29/08/2018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5316951-CBA4-42D3-B82B-7CA161FF126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2D682C1-1383-4FF6-8539-A55385FF39BC}" type="datetimeFigureOut">
              <a:rPr lang="es-ES" smtClean="0"/>
              <a:t>29/08/2018</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E5316951-CBA4-42D3-B82B-7CA161FF126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2D682C1-1383-4FF6-8539-A55385FF39BC}" type="datetimeFigureOut">
              <a:rPr lang="es-ES" smtClean="0"/>
              <a:t>29/08/2018</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E5316951-CBA4-42D3-B82B-7CA161FF126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2D682C1-1383-4FF6-8539-A55385FF39BC}" type="datetimeFigureOut">
              <a:rPr lang="es-ES" smtClean="0"/>
              <a:t>29/08/2018</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5316951-CBA4-42D3-B82B-7CA161FF1262}"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6.pn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png"/><Relationship Id="rId7" Type="http://schemas.openxmlformats.org/officeDocument/2006/relationships/image" Target="../media/image64.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1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png"/><Relationship Id="rId7" Type="http://schemas.openxmlformats.org/officeDocument/2006/relationships/image" Target="../media/image72.gif"/><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gif"/><Relationship Id="rId5" Type="http://schemas.openxmlformats.org/officeDocument/2006/relationships/image" Target="../media/image70.jpeg"/><Relationship Id="rId4" Type="http://schemas.openxmlformats.org/officeDocument/2006/relationships/image" Target="../media/image69.jpe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tiff"/><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6.png"/><Relationship Id="rId7" Type="http://schemas.openxmlformats.org/officeDocument/2006/relationships/image" Target="../media/image29.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6.pn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6.png"/><Relationship Id="rId9"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123" y="1196752"/>
            <a:ext cx="719581" cy="539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58334" y="1196752"/>
            <a:ext cx="7056285" cy="4678204"/>
          </a:xfrm>
          <a:prstGeom prst="rect">
            <a:avLst/>
          </a:prstGeom>
          <a:noFill/>
          <a:ln>
            <a:noFill/>
          </a:ln>
        </p:spPr>
        <p:txBody>
          <a:bodyPr wrap="square" rtlCol="0">
            <a:spAutoFit/>
          </a:bodyPr>
          <a:lstStyle/>
          <a:p>
            <a:pPr algn="ctr"/>
            <a:r>
              <a:rPr lang="es-ES" b="1" dirty="0" smtClean="0">
                <a:latin typeface="Arial" pitchFamily="34" charset="0"/>
                <a:cs typeface="Arial" pitchFamily="34" charset="0"/>
              </a:rPr>
              <a:t>ESCUELA NACIONAL DE PROTECCIÓN CIVIL</a:t>
            </a:r>
          </a:p>
          <a:p>
            <a:pPr algn="ctr"/>
            <a:r>
              <a:rPr lang="es-ES" b="1" dirty="0" smtClean="0">
                <a:latin typeface="Arial" pitchFamily="34" charset="0"/>
                <a:cs typeface="Arial" pitchFamily="34" charset="0"/>
              </a:rPr>
              <a:t>CAMPUS CHIAPAS</a:t>
            </a:r>
          </a:p>
          <a:p>
            <a:pPr algn="ctr"/>
            <a:endParaRPr lang="es-ES" sz="1200" b="1" dirty="0" smtClean="0">
              <a:latin typeface="Arial" pitchFamily="34" charset="0"/>
              <a:cs typeface="Arial" pitchFamily="34" charset="0"/>
            </a:endParaRPr>
          </a:p>
          <a:p>
            <a:pPr algn="ctr"/>
            <a:r>
              <a:rPr lang="es-ES" sz="1400" b="1" dirty="0" smtClean="0">
                <a:latin typeface="Arial" pitchFamily="34" charset="0"/>
                <a:cs typeface="Arial" pitchFamily="34" charset="0"/>
              </a:rPr>
              <a:t>MAESTRÍA EN GESTIÓN INTEGRAL DE RIESGOS Y PROTECCIÓN CIVIL</a:t>
            </a:r>
          </a:p>
          <a:p>
            <a:pPr algn="ctr"/>
            <a:endParaRPr lang="es-ES" sz="1200" b="1" dirty="0">
              <a:latin typeface="Arial" pitchFamily="34" charset="0"/>
              <a:cs typeface="Arial" pitchFamily="34" charset="0"/>
            </a:endParaRPr>
          </a:p>
          <a:p>
            <a:pPr algn="ctr"/>
            <a:r>
              <a:rPr lang="es-ES" sz="1400" b="1" dirty="0" smtClean="0">
                <a:effectLst>
                  <a:outerShdw blurRad="38100" dist="38100" dir="2700000" algn="tl">
                    <a:srgbClr val="000000">
                      <a:alpha val="43137"/>
                    </a:srgbClr>
                  </a:outerShdw>
                </a:effectLst>
                <a:latin typeface="Arial" pitchFamily="34" charset="0"/>
                <a:cs typeface="Arial" pitchFamily="34" charset="0"/>
              </a:rPr>
              <a:t>PRESENTACIÓN DE AVANCES DE TESIS</a:t>
            </a:r>
          </a:p>
          <a:p>
            <a:pPr algn="ctr"/>
            <a:endParaRPr lang="es-ES" sz="1200" b="1" dirty="0">
              <a:latin typeface="Arial" pitchFamily="34" charset="0"/>
              <a:cs typeface="Arial" pitchFamily="34" charset="0"/>
            </a:endParaRPr>
          </a:p>
          <a:p>
            <a:pPr algn="ctr"/>
            <a:r>
              <a:rPr lang="es-ES" sz="1400" b="1" dirty="0" smtClean="0">
                <a:latin typeface="Arial" pitchFamily="34" charset="0"/>
                <a:cs typeface="Arial" pitchFamily="34" charset="0"/>
              </a:rPr>
              <a:t>Tema:</a:t>
            </a:r>
          </a:p>
          <a:p>
            <a:pPr algn="ctr"/>
            <a:r>
              <a:rPr lang="es-ES_tradnl" sz="1600" b="1" i="1" dirty="0" smtClean="0">
                <a:latin typeface="Arial" pitchFamily="34" charset="0"/>
                <a:cs typeface="Arial" pitchFamily="34" charset="0"/>
              </a:rPr>
              <a:t>«Asentamientos </a:t>
            </a:r>
            <a:r>
              <a:rPr lang="es-ES_tradnl" sz="1600" b="1" i="1" dirty="0">
                <a:latin typeface="Arial" pitchFamily="34" charset="0"/>
                <a:cs typeface="Arial" pitchFamily="34" charset="0"/>
              </a:rPr>
              <a:t>humanos </a:t>
            </a:r>
            <a:r>
              <a:rPr lang="es-ES_tradnl" sz="1600" b="1" i="1" dirty="0" smtClean="0">
                <a:latin typeface="Arial" pitchFamily="34" charset="0"/>
                <a:cs typeface="Arial" pitchFamily="34" charset="0"/>
              </a:rPr>
              <a:t>en </a:t>
            </a:r>
            <a:r>
              <a:rPr lang="es-ES_tradnl" sz="1600" b="1" i="1" dirty="0">
                <a:latin typeface="Arial" pitchFamily="34" charset="0"/>
                <a:cs typeface="Arial" pitchFamily="34" charset="0"/>
              </a:rPr>
              <a:t>laderas generadora del riesgo a deslizamiento en la Periferia Oriente-Sur de San Cristóbal de Las Casas, Chiapas</a:t>
            </a:r>
            <a:r>
              <a:rPr lang="es-ES_tradnl" sz="1600" b="1" i="1" dirty="0" smtClean="0">
                <a:latin typeface="Arial" pitchFamily="34" charset="0"/>
                <a:cs typeface="Arial" pitchFamily="34" charset="0"/>
              </a:rPr>
              <a:t>.»</a:t>
            </a:r>
            <a:endParaRPr lang="es-MX" sz="1600" b="1" dirty="0">
              <a:latin typeface="Arial" pitchFamily="34" charset="0"/>
              <a:cs typeface="Arial" pitchFamily="34" charset="0"/>
            </a:endParaRPr>
          </a:p>
          <a:p>
            <a:pPr algn="ctr"/>
            <a:r>
              <a:rPr lang="es-ES_tradnl" sz="1600" b="1" i="1" dirty="0">
                <a:latin typeface="Arial" pitchFamily="34" charset="0"/>
                <a:cs typeface="Arial" pitchFamily="34" charset="0"/>
              </a:rPr>
              <a:t>Estudio de caso: Col. </a:t>
            </a:r>
            <a:r>
              <a:rPr lang="es-ES_tradnl" sz="1600" b="1" i="1" dirty="0" smtClean="0">
                <a:latin typeface="Arial" pitchFamily="34" charset="0"/>
                <a:cs typeface="Arial" pitchFamily="34" charset="0"/>
              </a:rPr>
              <a:t>La Garita.</a:t>
            </a:r>
            <a:endParaRPr lang="es-MX" sz="1600" b="1" dirty="0">
              <a:latin typeface="Arial" pitchFamily="34" charset="0"/>
              <a:cs typeface="Arial" pitchFamily="34" charset="0"/>
            </a:endParaRPr>
          </a:p>
          <a:p>
            <a:pPr algn="ctr"/>
            <a:endParaRPr lang="es-ES" sz="1200" b="1" dirty="0" smtClean="0">
              <a:latin typeface="Arial" pitchFamily="34" charset="0"/>
              <a:cs typeface="Arial" pitchFamily="34" charset="0"/>
            </a:endParaRPr>
          </a:p>
          <a:p>
            <a:pPr algn="ctr"/>
            <a:r>
              <a:rPr lang="es-ES_tradnl" sz="1400" dirty="0">
                <a:latin typeface="Arial" pitchFamily="34" charset="0"/>
                <a:cs typeface="Arial" pitchFamily="34" charset="0"/>
              </a:rPr>
              <a:t>Presenta:</a:t>
            </a:r>
            <a:endParaRPr lang="es-MX" sz="1400" dirty="0">
              <a:latin typeface="Arial" pitchFamily="34" charset="0"/>
              <a:cs typeface="Arial" pitchFamily="34" charset="0"/>
            </a:endParaRPr>
          </a:p>
          <a:p>
            <a:pPr algn="ctr"/>
            <a:r>
              <a:rPr lang="es-ES_tradnl" sz="1400" b="1" dirty="0">
                <a:latin typeface="Arial" pitchFamily="34" charset="0"/>
                <a:cs typeface="Arial" pitchFamily="34" charset="0"/>
              </a:rPr>
              <a:t>Marco Antonio Pérez Aguilar </a:t>
            </a:r>
            <a:endParaRPr lang="es-MX" sz="1400" b="1" dirty="0">
              <a:latin typeface="Arial" pitchFamily="34" charset="0"/>
              <a:cs typeface="Arial" pitchFamily="34" charset="0"/>
            </a:endParaRPr>
          </a:p>
          <a:p>
            <a:pPr algn="ctr"/>
            <a:r>
              <a:rPr lang="es-ES_tradnl" sz="1400" dirty="0">
                <a:latin typeface="Arial" pitchFamily="34" charset="0"/>
                <a:cs typeface="Arial" pitchFamily="34" charset="0"/>
              </a:rPr>
              <a:t> </a:t>
            </a:r>
            <a:endParaRPr lang="es-MX" sz="1400" dirty="0">
              <a:latin typeface="Arial" pitchFamily="34" charset="0"/>
              <a:cs typeface="Arial" pitchFamily="34" charset="0"/>
            </a:endParaRPr>
          </a:p>
          <a:p>
            <a:pPr algn="ctr"/>
            <a:r>
              <a:rPr lang="es-ES_tradnl" sz="1400" dirty="0">
                <a:latin typeface="Arial" pitchFamily="34" charset="0"/>
                <a:cs typeface="Arial" pitchFamily="34" charset="0"/>
              </a:rPr>
              <a:t>Director</a:t>
            </a:r>
            <a:endParaRPr lang="es-MX" sz="1400" dirty="0">
              <a:latin typeface="Arial" pitchFamily="34" charset="0"/>
              <a:cs typeface="Arial" pitchFamily="34" charset="0"/>
            </a:endParaRPr>
          </a:p>
          <a:p>
            <a:pPr algn="ctr"/>
            <a:r>
              <a:rPr lang="es-ES_tradnl" sz="1400" b="1" dirty="0">
                <a:latin typeface="Arial" pitchFamily="34" charset="0"/>
                <a:cs typeface="Arial" pitchFamily="34" charset="0"/>
              </a:rPr>
              <a:t>Dr. Góntran Villalobos Sánchez </a:t>
            </a:r>
            <a:endParaRPr lang="es-MX" sz="1400" b="1" dirty="0">
              <a:latin typeface="Arial" pitchFamily="34" charset="0"/>
              <a:cs typeface="Arial" pitchFamily="34" charset="0"/>
            </a:endParaRPr>
          </a:p>
          <a:p>
            <a:pPr algn="ctr"/>
            <a:r>
              <a:rPr lang="es-ES_tradnl" sz="2000" b="1" dirty="0"/>
              <a:t> </a:t>
            </a:r>
            <a:endParaRPr lang="es-ES_tradnl" sz="2000" dirty="0"/>
          </a:p>
          <a:p>
            <a:pPr algn="ctr"/>
            <a:r>
              <a:rPr lang="es-ES_tradnl" sz="1200" b="1" dirty="0">
                <a:latin typeface="Arial" pitchFamily="34" charset="0"/>
                <a:cs typeface="Arial" pitchFamily="34" charset="0"/>
              </a:rPr>
              <a:t>Tuxtla Gutiérrez, Chiapas.  01 Septiembre del </a:t>
            </a:r>
            <a:r>
              <a:rPr lang="es-ES_tradnl" sz="1200" b="1" dirty="0" smtClean="0">
                <a:latin typeface="Arial" pitchFamily="34" charset="0"/>
                <a:cs typeface="Arial" pitchFamily="34" charset="0"/>
              </a:rPr>
              <a:t>2018</a:t>
            </a:r>
            <a:r>
              <a:rPr lang="es-ES" sz="2000" b="1" dirty="0">
                <a:latin typeface="Arial" pitchFamily="34" charset="0"/>
                <a:cs typeface="Arial" pitchFamily="34" charset="0"/>
              </a:rPr>
              <a:t>.</a:t>
            </a:r>
            <a:endParaRPr lang="es-MX" sz="1200" b="1" dirty="0">
              <a:latin typeface="Arial" pitchFamily="34" charset="0"/>
              <a:cs typeface="Arial" pitchFamily="34" charset="0"/>
            </a:endParaRPr>
          </a:p>
        </p:txBody>
      </p:sp>
      <p:pic>
        <p:nvPicPr>
          <p:cNvPr id="6" name="5 Imagen" descr="C:\Users\Nestor\Desktop\Logotipos Gobierno del Estado\1.2 logoPoliticaSocial_cmyk.png"/>
          <p:cNvPicPr/>
          <p:nvPr/>
        </p:nvPicPr>
        <p:blipFill>
          <a:blip r:embed="rId3"/>
          <a:srcRect/>
          <a:stretch>
            <a:fillRect/>
          </a:stretch>
        </p:blipFill>
        <p:spPr bwMode="auto">
          <a:xfrm>
            <a:off x="7236296" y="1268760"/>
            <a:ext cx="864096" cy="323974"/>
          </a:xfrm>
          <a:prstGeom prst="rect">
            <a:avLst/>
          </a:prstGeom>
          <a:noFill/>
          <a:ln w="9525">
            <a:noFill/>
            <a:miter lim="800000"/>
            <a:headEnd/>
            <a:tailEnd/>
          </a:ln>
        </p:spPr>
      </p:pic>
    </p:spTree>
    <p:extLst>
      <p:ext uri="{BB962C8B-B14F-4D97-AF65-F5344CB8AC3E}">
        <p14:creationId xmlns:p14="http://schemas.microsoft.com/office/powerpoint/2010/main" val="45226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42" r="18305"/>
          <a:stretch/>
        </p:blipFill>
        <p:spPr bwMode="auto">
          <a:xfrm>
            <a:off x="997027" y="601669"/>
            <a:ext cx="369317" cy="45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flipH="1">
            <a:off x="7596336" y="628086"/>
            <a:ext cx="584378" cy="216778"/>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Picture 7" descr="C:\Users\Equipo\Desktop\PC San Cristóbal\tesis sancris\IMG_20180812_1305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65175" y="1105010"/>
            <a:ext cx="2870721" cy="1266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quipo\Desktop\PC San Cristóbal\MARCOS 9\FOTOS GEOLOGIA\IMG_20180607_1437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635897" y="1124744"/>
            <a:ext cx="2213144" cy="1267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quipo\Desktop\PC San Cristóbal\MARCOS 9\FOTOS GEOLOGIA\IMG_20180605_1234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2330" y="1146420"/>
            <a:ext cx="918102" cy="1202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quipo\Desktop\PC San Cristóbal\MARCOS 9\FOTOS GEOLOGIA\IMG_20180815_1553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9041" y="1146421"/>
            <a:ext cx="1693289" cy="1202459"/>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844143" y="2348880"/>
            <a:ext cx="7616289" cy="430887"/>
          </a:xfrm>
          <a:prstGeom prst="rect">
            <a:avLst/>
          </a:prstGeom>
          <a:noFill/>
          <a:ln>
            <a:noFill/>
          </a:ln>
        </p:spPr>
        <p:txBody>
          <a:bodyPr wrap="square">
            <a:spAutoFit/>
          </a:bodyPr>
          <a:lstStyle/>
          <a:p>
            <a:pPr algn="just"/>
            <a:r>
              <a:rPr lang="es-ES" sz="1100" dirty="0" smtClean="0">
                <a:latin typeface="Arial" pitchFamily="34" charset="0"/>
                <a:cs typeface="Arial" pitchFamily="34" charset="0"/>
              </a:rPr>
              <a:t>Se han realizado visita a los bancos de material, para conocer los estratos geológicos acompañados por especialistas, ing. Pedro Munguía  Rojas, del centro nacional (fotos de mapa, 06 junio de 2018).</a:t>
            </a:r>
            <a:endParaRPr lang="es-ES" sz="1100" dirty="0">
              <a:latin typeface="Arial" pitchFamily="34" charset="0"/>
              <a:cs typeface="Arial" pitchFamily="34" charset="0"/>
            </a:endParaRPr>
          </a:p>
        </p:txBody>
      </p:sp>
      <p:pic>
        <p:nvPicPr>
          <p:cNvPr id="13" name="Picture 4" descr="C:\Users\Equipo\Desktop\PC San Cristóbal\MARCOS 9\estratos de garitas\IMG_20180205_08520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2780928"/>
            <a:ext cx="2304256" cy="15858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Equipo\Desktop\PC San Cristóbal\MARCOS 9\estratos de garitas\IMG_20180205_08562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2780928"/>
            <a:ext cx="1242139" cy="15858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Equipo\Desktop\PC San Cristóbal\MARCOS 9\estratos de garitas\IMG_20180205_09235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1960" y="2780928"/>
            <a:ext cx="2149219" cy="15858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Equipo\Desktop\PC San Cristóbal\MARCOS 9\estratos de garitas\IMG_20180205_08465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622" y="2780928"/>
            <a:ext cx="2130810" cy="1585864"/>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799482" y="4341004"/>
            <a:ext cx="7516934" cy="600164"/>
          </a:xfrm>
          <a:prstGeom prst="rect">
            <a:avLst/>
          </a:prstGeom>
          <a:noFill/>
          <a:ln>
            <a:noFill/>
          </a:ln>
        </p:spPr>
        <p:txBody>
          <a:bodyPr wrap="square">
            <a:spAutoFit/>
          </a:bodyPr>
          <a:lstStyle/>
          <a:p>
            <a:pPr algn="just"/>
            <a:r>
              <a:rPr lang="es-ES" sz="1100" dirty="0">
                <a:latin typeface="Arial" pitchFamily="34" charset="0"/>
                <a:cs typeface="Arial" pitchFamily="34" charset="0"/>
              </a:rPr>
              <a:t>L</a:t>
            </a:r>
            <a:r>
              <a:rPr lang="es-ES" sz="1100" dirty="0" smtClean="0">
                <a:latin typeface="Arial" pitchFamily="34" charset="0"/>
                <a:cs typeface="Arial" pitchFamily="34" charset="0"/>
              </a:rPr>
              <a:t>levaron acabo recorridos en las laderas del periférico oriente –norte, para identificar en los cortes las pendientes y estratos en el área de estudio, acompañado por el especialista Ing. Jorge Paz Tenorio (fotos de mapa, 05 Febrero de 2018).</a:t>
            </a:r>
            <a:endParaRPr lang="es-ES" sz="1100" dirty="0">
              <a:latin typeface="Arial" pitchFamily="34" charset="0"/>
              <a:cs typeface="Arial" pitchFamily="34" charset="0"/>
            </a:endParaRPr>
          </a:p>
        </p:txBody>
      </p:sp>
      <p:pic>
        <p:nvPicPr>
          <p:cNvPr id="18" name="Picture 2" descr="C:\Users\Equipo\Desktop\PC San Cristóbal\tesis sancris\IMG_20180812_13111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1490700" y="4797152"/>
            <a:ext cx="1497124" cy="15214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Equipo\Desktop\PC San Cristóbal\tesis sancris\IMG_20180812_13122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83736" y="4797152"/>
            <a:ext cx="2028624" cy="152146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19 Conector angular"/>
          <p:cNvCxnSpPr/>
          <p:nvPr/>
        </p:nvCxnSpPr>
        <p:spPr>
          <a:xfrm flipV="1">
            <a:off x="6804248" y="5621225"/>
            <a:ext cx="689384" cy="112031"/>
          </a:xfrm>
          <a:prstGeom prst="bentConnector3">
            <a:avLst>
              <a:gd name="adj1"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3072036" y="5085184"/>
            <a:ext cx="2580084" cy="938719"/>
          </a:xfrm>
          <a:prstGeom prst="rect">
            <a:avLst/>
          </a:prstGeom>
          <a:noFill/>
          <a:ln>
            <a:noFill/>
          </a:ln>
        </p:spPr>
        <p:txBody>
          <a:bodyPr wrap="square">
            <a:spAutoFit/>
          </a:bodyPr>
          <a:lstStyle/>
          <a:p>
            <a:pPr algn="just"/>
            <a:r>
              <a:rPr lang="es-ES" sz="1100" dirty="0" smtClean="0">
                <a:latin typeface="Arial" pitchFamily="34" charset="0"/>
                <a:cs typeface="Arial" pitchFamily="34" charset="0"/>
              </a:rPr>
              <a:t>Se identificaron en las laderas del periférico oriente–norte, alteración en la geometría del terreno y escalonamiento en el área de estudio</a:t>
            </a:r>
            <a:r>
              <a:rPr lang="es-ES" sz="1100" dirty="0">
                <a:latin typeface="Arial" pitchFamily="34" charset="0"/>
                <a:cs typeface="Arial" pitchFamily="34" charset="0"/>
              </a:rPr>
              <a:t> </a:t>
            </a:r>
            <a:r>
              <a:rPr lang="es-ES" sz="1100" dirty="0" smtClean="0">
                <a:latin typeface="Arial" pitchFamily="34" charset="0"/>
                <a:cs typeface="Arial" pitchFamily="34" charset="0"/>
              </a:rPr>
              <a:t>(fotos de mapa, 12 </a:t>
            </a:r>
            <a:r>
              <a:rPr lang="es-ES" sz="1100" dirty="0">
                <a:latin typeface="Arial" pitchFamily="34" charset="0"/>
                <a:cs typeface="Arial" pitchFamily="34" charset="0"/>
              </a:rPr>
              <a:t>A</a:t>
            </a:r>
            <a:r>
              <a:rPr lang="es-ES" sz="1100" dirty="0" smtClean="0">
                <a:latin typeface="Arial" pitchFamily="34" charset="0"/>
                <a:cs typeface="Arial" pitchFamily="34" charset="0"/>
              </a:rPr>
              <a:t>gosto de 2018).</a:t>
            </a:r>
            <a:endParaRPr lang="es-ES" sz="1100" dirty="0">
              <a:latin typeface="Arial" pitchFamily="34" charset="0"/>
              <a:cs typeface="Arial" pitchFamily="34" charset="0"/>
            </a:endParaRPr>
          </a:p>
        </p:txBody>
      </p:sp>
    </p:spTree>
    <p:extLst>
      <p:ext uri="{BB962C8B-B14F-4D97-AF65-F5344CB8AC3E}">
        <p14:creationId xmlns:p14="http://schemas.microsoft.com/office/powerpoint/2010/main" val="4282105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77" r="19915"/>
          <a:stretch/>
        </p:blipFill>
        <p:spPr bwMode="auto">
          <a:xfrm>
            <a:off x="1008083" y="628086"/>
            <a:ext cx="323557"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417715" y="628086"/>
            <a:ext cx="754685" cy="198022"/>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Picture 2" descr="C:\Users\Equipo\Desktop\PC San Cristóbal\tesis sancris\IMG_20180812_1353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67346" y="836712"/>
            <a:ext cx="3968750" cy="21972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quipo\Desktop\PC San Cristóbal\tesis sancris\IMG_20180812_1315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3" y="944724"/>
            <a:ext cx="2082759" cy="15620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Equipo\Desktop\PC San Cristóbal\tesis sancris\IMG_20180812_1321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3" y="2564904"/>
            <a:ext cx="2088233" cy="1566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Equipo\Desktop\PC San Cristobal\pc sancris 2\IMG_20171129_0837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3" y="4158946"/>
            <a:ext cx="2088233" cy="2150374"/>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descr="C:\Users\Marcos\Desktop\normatividad tesis PC\sancristobal 110717\IMG_20170711_08551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3790" y="3682841"/>
            <a:ext cx="1537970" cy="2050415"/>
          </a:xfrm>
          <a:prstGeom prst="rect">
            <a:avLst/>
          </a:prstGeom>
          <a:noFill/>
          <a:ln>
            <a:noFill/>
          </a:ln>
        </p:spPr>
      </p:pic>
      <p:pic>
        <p:nvPicPr>
          <p:cNvPr id="13" name="12 Imagen" descr="C:\Users\Marcos\Desktop\normatividad tesis PC\sancristobal 110717\IMG_20170711_08455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8" y="3663156"/>
            <a:ext cx="1552575" cy="2070100"/>
          </a:xfrm>
          <a:prstGeom prst="rect">
            <a:avLst/>
          </a:prstGeom>
          <a:noFill/>
          <a:ln>
            <a:noFill/>
          </a:ln>
        </p:spPr>
      </p:pic>
      <p:pic>
        <p:nvPicPr>
          <p:cNvPr id="14" name="Picture 6" descr="C:\Users\Equipo\Desktop\PC San Cristóbal\tesis sancris\IMG_20180812_1302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3645024"/>
            <a:ext cx="1584176" cy="21122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55576" y="5786623"/>
            <a:ext cx="5040560" cy="430887"/>
          </a:xfrm>
          <a:prstGeom prst="rect">
            <a:avLst/>
          </a:prstGeom>
        </p:spPr>
        <p:txBody>
          <a:bodyPr wrap="square">
            <a:spAutoFit/>
          </a:bodyPr>
          <a:lstStyle/>
          <a:p>
            <a:pPr algn="just"/>
            <a:r>
              <a:rPr lang="es-ES" sz="1100" dirty="0">
                <a:latin typeface="Arial" pitchFamily="34" charset="0"/>
                <a:cs typeface="Arial" pitchFamily="34" charset="0"/>
              </a:rPr>
              <a:t>Se identificaron </a:t>
            </a:r>
            <a:r>
              <a:rPr lang="es-ES_tradnl" sz="1100" dirty="0">
                <a:latin typeface="Arial" pitchFamily="34" charset="0"/>
                <a:cs typeface="Arial" pitchFamily="34" charset="0"/>
              </a:rPr>
              <a:t>grietas y pequeños hundimientos en el pavimento del periférico Sur-Oriente </a:t>
            </a:r>
            <a:r>
              <a:rPr lang="es-ES" sz="1100" dirty="0">
                <a:latin typeface="Arial" pitchFamily="34" charset="0"/>
                <a:cs typeface="Arial" pitchFamily="34" charset="0"/>
              </a:rPr>
              <a:t>(fotos de mapa, 21 julio de 2017 y 12 Agosto de 2018).</a:t>
            </a:r>
          </a:p>
        </p:txBody>
      </p:sp>
      <p:sp>
        <p:nvSpPr>
          <p:cNvPr id="15" name="14 Rectángulo"/>
          <p:cNvSpPr/>
          <p:nvPr/>
        </p:nvSpPr>
        <p:spPr>
          <a:xfrm>
            <a:off x="989856" y="2996952"/>
            <a:ext cx="4734272" cy="600164"/>
          </a:xfrm>
          <a:prstGeom prst="rect">
            <a:avLst/>
          </a:prstGeom>
        </p:spPr>
        <p:txBody>
          <a:bodyPr wrap="square">
            <a:spAutoFit/>
          </a:bodyPr>
          <a:lstStyle/>
          <a:p>
            <a:pPr algn="just"/>
            <a:r>
              <a:rPr lang="es-ES" sz="1100" dirty="0">
                <a:latin typeface="Arial" pitchFamily="34" charset="0"/>
                <a:cs typeface="Arial" pitchFamily="34" charset="0"/>
              </a:rPr>
              <a:t>Se identificaron asentamientos humanos en las laderas del periférico oriente–norte, las cuales presenta alteración en la geometría del terreno y vulnerabilidad a un deslizamiento (fotos de mapa, 12 Agosto de 2018).</a:t>
            </a:r>
          </a:p>
        </p:txBody>
      </p:sp>
      <p:sp>
        <p:nvSpPr>
          <p:cNvPr id="16" name="15 Elipse"/>
          <p:cNvSpPr/>
          <p:nvPr/>
        </p:nvSpPr>
        <p:spPr>
          <a:xfrm>
            <a:off x="2051720" y="944725"/>
            <a:ext cx="1400001" cy="1260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3849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43" r="15917"/>
          <a:stretch/>
        </p:blipFill>
        <p:spPr bwMode="auto">
          <a:xfrm>
            <a:off x="971600" y="548680"/>
            <a:ext cx="375696" cy="42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380311" y="628086"/>
            <a:ext cx="754685" cy="288032"/>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Picture 3" descr="C:\Users\Equipo\Desktop\PC San Cristóbal\tesis sancris\IMG_20180812_1653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596" y="1124744"/>
            <a:ext cx="1691829" cy="22557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Equipo\Desktop\PC San Cristóbal\tesis sancris\IMG_20180812_15325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764" b="23899"/>
          <a:stretch/>
        </p:blipFill>
        <p:spPr bwMode="auto">
          <a:xfrm>
            <a:off x="2994682" y="1124744"/>
            <a:ext cx="1549367" cy="2232248"/>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779158" y="864582"/>
            <a:ext cx="3531784" cy="2477601"/>
          </a:xfrm>
          <a:prstGeom prst="rect">
            <a:avLst/>
          </a:prstGeom>
          <a:noFill/>
          <a:ln>
            <a:noFill/>
          </a:ln>
        </p:spPr>
        <p:txBody>
          <a:bodyPr wrap="square">
            <a:spAutoFit/>
          </a:bodyPr>
          <a:lstStyle/>
          <a:p>
            <a:pPr algn="just">
              <a:spcAft>
                <a:spcPts val="600"/>
              </a:spcAft>
            </a:pPr>
            <a:r>
              <a:rPr lang="es-MX" sz="1100" dirty="0" smtClean="0">
                <a:latin typeface="Arial" panose="020B0604020202020204" pitchFamily="34" charset="0"/>
                <a:cs typeface="Arial" panose="020B0604020202020204" pitchFamily="34" charset="0"/>
              </a:rPr>
              <a:t> </a:t>
            </a:r>
            <a:r>
              <a:rPr lang="es-MX" sz="1100" dirty="0">
                <a:latin typeface="Arial" panose="020B0604020202020204" pitchFamily="34" charset="0"/>
                <a:cs typeface="Arial" panose="020B0604020202020204" pitchFamily="34" charset="0"/>
              </a:rPr>
              <a:t>S</a:t>
            </a:r>
            <a:r>
              <a:rPr lang="es-MX" sz="1100" dirty="0" smtClean="0">
                <a:latin typeface="Arial" panose="020B0604020202020204" pitchFamily="34" charset="0"/>
                <a:cs typeface="Arial" panose="020B0604020202020204" pitchFamily="34" charset="0"/>
              </a:rPr>
              <a:t>e presenta </a:t>
            </a:r>
            <a:r>
              <a:rPr lang="es-MX" sz="1100" dirty="0">
                <a:latin typeface="Arial" panose="020B0604020202020204" pitchFamily="34" charset="0"/>
                <a:cs typeface="Arial" panose="020B0604020202020204" pitchFamily="34" charset="0"/>
              </a:rPr>
              <a:t>las principales </a:t>
            </a:r>
            <a:r>
              <a:rPr lang="es-MX" sz="1100" dirty="0" smtClean="0">
                <a:latin typeface="Arial" panose="020B0604020202020204" pitchFamily="34" charset="0"/>
                <a:cs typeface="Arial" panose="020B0604020202020204" pitchFamily="34" charset="0"/>
              </a:rPr>
              <a:t>instrumentos </a:t>
            </a:r>
            <a:r>
              <a:rPr lang="es-MX" sz="1100" dirty="0">
                <a:latin typeface="Arial" panose="020B0604020202020204" pitchFamily="34" charset="0"/>
                <a:cs typeface="Arial" panose="020B0604020202020204" pitchFamily="34" charset="0"/>
              </a:rPr>
              <a:t>y </a:t>
            </a:r>
            <a:r>
              <a:rPr lang="es-MX" sz="1100" dirty="0" smtClean="0">
                <a:latin typeface="Arial" panose="020B0604020202020204" pitchFamily="34" charset="0"/>
                <a:cs typeface="Arial" panose="020B0604020202020204" pitchFamily="34" charset="0"/>
              </a:rPr>
              <a:t>estrategias</a:t>
            </a:r>
            <a:r>
              <a:rPr lang="es-MX" sz="1100" dirty="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diversas </a:t>
            </a:r>
            <a:r>
              <a:rPr lang="es-MX" sz="1100" dirty="0">
                <a:latin typeface="Arial" panose="020B0604020202020204" pitchFamily="34" charset="0"/>
                <a:cs typeface="Arial" panose="020B0604020202020204" pitchFamily="34" charset="0"/>
              </a:rPr>
              <a:t>en las que podemos situarnos para dar respuesta adecuada a las situaciones concretas que se irán demarcando en el proceso </a:t>
            </a:r>
            <a:r>
              <a:rPr lang="es-MX" sz="1100" dirty="0" smtClean="0">
                <a:latin typeface="Arial" panose="020B0604020202020204" pitchFamily="34" charset="0"/>
                <a:cs typeface="Arial" panose="020B0604020202020204" pitchFamily="34" charset="0"/>
              </a:rPr>
              <a:t>investigativo, como:</a:t>
            </a:r>
          </a:p>
          <a:p>
            <a:pPr marL="171450" indent="-171450" algn="just">
              <a:spcAft>
                <a:spcPts val="600"/>
              </a:spcAft>
              <a:buFont typeface="Arial" panose="020B0604020202020204" pitchFamily="34" charset="0"/>
              <a:buChar char="•"/>
            </a:pPr>
            <a:r>
              <a:rPr lang="es-MX" sz="1000" b="1" dirty="0" smtClean="0">
                <a:latin typeface="Arial" panose="020B0604020202020204" pitchFamily="34" charset="0"/>
                <a:cs typeface="Arial" panose="020B0604020202020204" pitchFamily="34" charset="0"/>
              </a:rPr>
              <a:t>En </a:t>
            </a:r>
            <a:r>
              <a:rPr lang="es-MX" sz="1000" b="1" dirty="0">
                <a:latin typeface="Arial" panose="020B0604020202020204" pitchFamily="34" charset="0"/>
                <a:cs typeface="Arial" panose="020B0604020202020204" pitchFamily="34" charset="0"/>
              </a:rPr>
              <a:t>las historias de vida</a:t>
            </a:r>
            <a:r>
              <a:rPr lang="es-MX" sz="1000" dirty="0">
                <a:latin typeface="Arial" panose="020B0604020202020204" pitchFamily="34" charset="0"/>
                <a:cs typeface="Arial" panose="020B0604020202020204" pitchFamily="34" charset="0"/>
              </a:rPr>
              <a:t>, una de las modalidades de la investigación cualitativa</a:t>
            </a:r>
            <a:r>
              <a:rPr lang="es-MX" sz="1000" dirty="0" smtClean="0">
                <a:latin typeface="Arial" panose="020B0604020202020204" pitchFamily="34" charset="0"/>
                <a:cs typeface="Arial" panose="020B0604020202020204" pitchFamily="34" charset="0"/>
              </a:rPr>
              <a:t>. El enfoque </a:t>
            </a:r>
            <a:r>
              <a:rPr lang="es-MX" sz="1000" dirty="0">
                <a:latin typeface="Arial" panose="020B0604020202020204" pitchFamily="34" charset="0"/>
                <a:cs typeface="Arial" panose="020B0604020202020204" pitchFamily="34" charset="0"/>
              </a:rPr>
              <a:t>así como diferentes maneras en las que se ha utilizado para llevar a cabo narrativas de vida. </a:t>
            </a:r>
            <a:endParaRPr lang="es-MX" sz="10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000" b="1" dirty="0" smtClean="0">
                <a:latin typeface="Arial" pitchFamily="34" charset="0"/>
                <a:cs typeface="Arial" pitchFamily="34" charset="0"/>
              </a:rPr>
              <a:t>La entrevista en investigación</a:t>
            </a:r>
            <a:r>
              <a:rPr lang="es-MX" sz="1000" dirty="0" smtClean="0">
                <a:latin typeface="Arial" panose="020B0604020202020204" pitchFamily="34" charset="0"/>
                <a:cs typeface="Arial" panose="020B0604020202020204" pitchFamily="34" charset="0"/>
              </a:rPr>
              <a:t>, es </a:t>
            </a:r>
            <a:r>
              <a:rPr lang="es-MX" sz="1000" dirty="0">
                <a:latin typeface="Arial" panose="020B0604020202020204" pitchFamily="34" charset="0"/>
                <a:cs typeface="Arial" panose="020B0604020202020204" pitchFamily="34" charset="0"/>
              </a:rPr>
              <a:t>la comunicación interpersonal establecida entre el investigador y el sujeto de estudio a fin de obtener respuestas verbales a los interrogantes planteados sobre el problema propuesto</a:t>
            </a:r>
            <a:r>
              <a:rPr lang="es-MX" sz="1000" dirty="0" smtClean="0">
                <a:latin typeface="Arial" panose="020B0604020202020204" pitchFamily="34" charset="0"/>
                <a:cs typeface="Arial" panose="020B0604020202020204" pitchFamily="34" charset="0"/>
              </a:rPr>
              <a:t>.</a:t>
            </a:r>
          </a:p>
        </p:txBody>
      </p:sp>
      <p:pic>
        <p:nvPicPr>
          <p:cNvPr id="11" name="Picture 4" descr="qs_emmanuel_valen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149080"/>
            <a:ext cx="1608693" cy="1208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LAIGE ecosur san cristob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9181" y="4365104"/>
            <a:ext cx="893832" cy="8938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Equipo\Desktop\PC San Cristóbal\tesis sancris\IMG_20180814_21484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508104" y="3356992"/>
            <a:ext cx="2160240" cy="1880280"/>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697142" y="3356992"/>
            <a:ext cx="2146666" cy="938719"/>
          </a:xfrm>
          <a:prstGeom prst="rect">
            <a:avLst/>
          </a:prstGeom>
          <a:noFill/>
          <a:ln>
            <a:noFill/>
          </a:ln>
        </p:spPr>
        <p:txBody>
          <a:bodyPr wrap="square">
            <a:spAutoFit/>
          </a:bodyPr>
          <a:lstStyle/>
          <a:p>
            <a:pPr algn="just"/>
            <a:r>
              <a:rPr lang="es-ES" sz="1100" dirty="0" smtClean="0">
                <a:latin typeface="Arial" pitchFamily="34" charset="0"/>
                <a:cs typeface="Arial" pitchFamily="34" charset="0"/>
              </a:rPr>
              <a:t>Entrevistas historias de vida realizada al  </a:t>
            </a:r>
            <a:r>
              <a:rPr lang="es-ES" sz="1100" dirty="0">
                <a:latin typeface="Arial" pitchFamily="34" charset="0"/>
                <a:cs typeface="Arial" pitchFamily="34" charset="0"/>
              </a:rPr>
              <a:t>C</a:t>
            </a:r>
            <a:r>
              <a:rPr lang="es-ES" sz="1100" dirty="0" smtClean="0">
                <a:latin typeface="Arial" pitchFamily="34" charset="0"/>
                <a:cs typeface="Arial" pitchFamily="34" charset="0"/>
              </a:rPr>
              <a:t>. Martín Ernesto Ruíz Guzmán del barrio de </a:t>
            </a:r>
            <a:r>
              <a:rPr lang="es-ES" sz="1100" dirty="0">
                <a:latin typeface="Arial" pitchFamily="34" charset="0"/>
                <a:cs typeface="Arial" pitchFamily="34" charset="0"/>
              </a:rPr>
              <a:t>G</a:t>
            </a:r>
            <a:r>
              <a:rPr lang="es-ES" sz="1100" dirty="0" smtClean="0">
                <a:latin typeface="Arial" pitchFamily="34" charset="0"/>
                <a:cs typeface="Arial" pitchFamily="34" charset="0"/>
              </a:rPr>
              <a:t>uadalupe (fotos de mapa, 12  Agosto de 2018).</a:t>
            </a:r>
            <a:endParaRPr lang="es-ES" sz="1100" dirty="0">
              <a:latin typeface="Arial" pitchFamily="34" charset="0"/>
              <a:cs typeface="Arial" pitchFamily="34" charset="0"/>
            </a:endParaRPr>
          </a:p>
        </p:txBody>
      </p:sp>
      <p:sp>
        <p:nvSpPr>
          <p:cNvPr id="15" name="14 Rectángulo"/>
          <p:cNvSpPr/>
          <p:nvPr/>
        </p:nvSpPr>
        <p:spPr>
          <a:xfrm>
            <a:off x="2843808" y="3356992"/>
            <a:ext cx="2160240" cy="769441"/>
          </a:xfrm>
          <a:prstGeom prst="rect">
            <a:avLst/>
          </a:prstGeom>
          <a:noFill/>
          <a:ln>
            <a:noFill/>
          </a:ln>
        </p:spPr>
        <p:txBody>
          <a:bodyPr wrap="square">
            <a:spAutoFit/>
          </a:bodyPr>
          <a:lstStyle/>
          <a:p>
            <a:pPr algn="just"/>
            <a:r>
              <a:rPr lang="es-ES" sz="1100" dirty="0" smtClean="0">
                <a:latin typeface="Arial" pitchFamily="34" charset="0"/>
                <a:cs typeface="Arial" pitchFamily="34" charset="0"/>
              </a:rPr>
              <a:t>Encuesta a personas que viven en el lugar. </a:t>
            </a:r>
            <a:r>
              <a:rPr lang="es-ES" sz="1100" dirty="0">
                <a:latin typeface="Arial" pitchFamily="34" charset="0"/>
                <a:cs typeface="Arial" pitchFamily="34" charset="0"/>
              </a:rPr>
              <a:t>E</a:t>
            </a:r>
            <a:r>
              <a:rPr lang="es-ES" sz="1100" dirty="0" smtClean="0">
                <a:latin typeface="Arial" pitchFamily="34" charset="0"/>
                <a:cs typeface="Arial" pitchFamily="34" charset="0"/>
              </a:rPr>
              <a:t>studiante de arquitectura de la col. Garita(12  junio de 2018).</a:t>
            </a:r>
            <a:endParaRPr lang="es-ES" sz="1100" dirty="0">
              <a:latin typeface="Arial" pitchFamily="34" charset="0"/>
              <a:cs typeface="Arial" pitchFamily="34" charset="0"/>
            </a:endParaRPr>
          </a:p>
        </p:txBody>
      </p:sp>
      <p:sp>
        <p:nvSpPr>
          <p:cNvPr id="16" name="11 Rectángulo"/>
          <p:cNvSpPr/>
          <p:nvPr/>
        </p:nvSpPr>
        <p:spPr>
          <a:xfrm>
            <a:off x="4716016" y="5229200"/>
            <a:ext cx="3698086" cy="1107996"/>
          </a:xfrm>
          <a:prstGeom prst="rect">
            <a:avLst/>
          </a:prstGeom>
          <a:noFill/>
          <a:ln>
            <a:noFill/>
          </a:ln>
        </p:spPr>
        <p:txBody>
          <a:bodyPr wrap="square">
            <a:spAutoFit/>
          </a:bodyPr>
          <a:lstStyle/>
          <a:p>
            <a:pPr algn="just"/>
            <a:r>
              <a:rPr lang="es-ES" sz="1100" dirty="0" smtClean="0">
                <a:latin typeface="Arial" pitchFamily="34" charset="0"/>
                <a:cs typeface="Arial" pitchFamily="34" charset="0"/>
              </a:rPr>
              <a:t>El análisis del mapa geológico para representar las unidades litológicas a escala menor, existió la asesoría de los  geólogos Juan José </a:t>
            </a:r>
            <a:r>
              <a:rPr lang="es-ES" sz="1100" dirty="0">
                <a:latin typeface="Arial" pitchFamily="34" charset="0"/>
                <a:cs typeface="Arial" pitchFamily="34" charset="0"/>
              </a:rPr>
              <a:t>C</a:t>
            </a:r>
            <a:r>
              <a:rPr lang="es-ES" sz="1100" dirty="0" smtClean="0">
                <a:latin typeface="Arial" pitchFamily="34" charset="0"/>
                <a:cs typeface="Arial" pitchFamily="34" charset="0"/>
              </a:rPr>
              <a:t>anizal, José </a:t>
            </a:r>
            <a:r>
              <a:rPr lang="es-ES" sz="1100" dirty="0">
                <a:latin typeface="Arial" pitchFamily="34" charset="0"/>
                <a:cs typeface="Arial" pitchFamily="34" charset="0"/>
              </a:rPr>
              <a:t>M</a:t>
            </a:r>
            <a:r>
              <a:rPr lang="es-ES" sz="1100" dirty="0" smtClean="0">
                <a:latin typeface="Arial" pitchFamily="34" charset="0"/>
                <a:cs typeface="Arial" pitchFamily="34" charset="0"/>
              </a:rPr>
              <a:t>anuel García Ruíz, Pedro Munguía </a:t>
            </a:r>
            <a:r>
              <a:rPr lang="es-ES" sz="1100" dirty="0">
                <a:latin typeface="Arial" pitchFamily="34" charset="0"/>
                <a:cs typeface="Arial" pitchFamily="34" charset="0"/>
              </a:rPr>
              <a:t>R</a:t>
            </a:r>
            <a:r>
              <a:rPr lang="es-ES" sz="1100" dirty="0" smtClean="0">
                <a:latin typeface="Arial" pitchFamily="34" charset="0"/>
                <a:cs typeface="Arial" pitchFamily="34" charset="0"/>
              </a:rPr>
              <a:t>ojas del sistema geológico mexicano (fotos de mapa, 14 Agosto de 2018).</a:t>
            </a:r>
            <a:endParaRPr lang="es-ES" sz="1100" dirty="0">
              <a:latin typeface="Arial" pitchFamily="34" charset="0"/>
              <a:cs typeface="Arial" pitchFamily="34" charset="0"/>
            </a:endParaRPr>
          </a:p>
        </p:txBody>
      </p:sp>
      <p:sp>
        <p:nvSpPr>
          <p:cNvPr id="17" name="11 Rectángulo"/>
          <p:cNvSpPr/>
          <p:nvPr/>
        </p:nvSpPr>
        <p:spPr>
          <a:xfrm>
            <a:off x="815913" y="5373216"/>
            <a:ext cx="3324039" cy="938719"/>
          </a:xfrm>
          <a:prstGeom prst="rect">
            <a:avLst/>
          </a:prstGeom>
          <a:noFill/>
          <a:ln>
            <a:noFill/>
          </a:ln>
        </p:spPr>
        <p:txBody>
          <a:bodyPr wrap="square">
            <a:spAutoFit/>
          </a:bodyPr>
          <a:lstStyle/>
          <a:p>
            <a:pPr algn="just"/>
            <a:r>
              <a:rPr lang="es-ES" sz="1100" dirty="0" smtClean="0">
                <a:latin typeface="Arial" pitchFamily="34" charset="0"/>
                <a:cs typeface="Arial" pitchFamily="34" charset="0"/>
              </a:rPr>
              <a:t>En ECOSUR, el </a:t>
            </a:r>
            <a:r>
              <a:rPr lang="es-ES" sz="1100" dirty="0">
                <a:latin typeface="Arial" pitchFamily="34" charset="0"/>
                <a:cs typeface="Arial" pitchFamily="34" charset="0"/>
              </a:rPr>
              <a:t>á</a:t>
            </a:r>
            <a:r>
              <a:rPr lang="es-ES" sz="1100" dirty="0" smtClean="0">
                <a:latin typeface="Arial" pitchFamily="34" charset="0"/>
                <a:cs typeface="Arial" pitchFamily="34" charset="0"/>
              </a:rPr>
              <a:t>rea de laboratorio de análisis de información geográfica y estadística (LAIGE), Dr. Emmanuel Valencia, apoyo con información de mapas cartográficos (fotos de mapa, 10 Agosto de 2018).</a:t>
            </a:r>
            <a:endParaRPr lang="es-ES" sz="1100" dirty="0">
              <a:latin typeface="Arial" pitchFamily="34" charset="0"/>
              <a:cs typeface="Arial" pitchFamily="34" charset="0"/>
            </a:endParaRPr>
          </a:p>
        </p:txBody>
      </p:sp>
    </p:spTree>
    <p:extLst>
      <p:ext uri="{BB962C8B-B14F-4D97-AF65-F5344CB8AC3E}">
        <p14:creationId xmlns:p14="http://schemas.microsoft.com/office/powerpoint/2010/main" val="153849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08" r="19915"/>
          <a:stretch/>
        </p:blipFill>
        <p:spPr bwMode="auto">
          <a:xfrm>
            <a:off x="1043608" y="584684"/>
            <a:ext cx="316524"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4"/>
          <a:srcRect/>
          <a:stretch>
            <a:fillRect/>
          </a:stretch>
        </p:blipFill>
        <p:spPr bwMode="auto">
          <a:xfrm>
            <a:off x="7452320" y="628086"/>
            <a:ext cx="682676" cy="158319"/>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8" name="7 Tabla"/>
          <p:cNvGraphicFramePr>
            <a:graphicFrameLocks noGrp="1"/>
          </p:cNvGraphicFramePr>
          <p:nvPr>
            <p:extLst>
              <p:ext uri="{D42A27DB-BD31-4B8C-83A1-F6EECF244321}">
                <p14:modId xmlns:p14="http://schemas.microsoft.com/office/powerpoint/2010/main" val="2572631035"/>
              </p:ext>
            </p:extLst>
          </p:nvPr>
        </p:nvGraphicFramePr>
        <p:xfrm>
          <a:off x="827584" y="1124744"/>
          <a:ext cx="5904656" cy="2471163"/>
        </p:xfrm>
        <a:graphic>
          <a:graphicData uri="http://schemas.openxmlformats.org/drawingml/2006/table">
            <a:tbl>
              <a:tblPr firstRow="1" firstCol="1" bandRow="1">
                <a:tableStyleId>{5C22544A-7EE6-4342-B048-85BDC9FD1C3A}</a:tableStyleId>
              </a:tblPr>
              <a:tblGrid>
                <a:gridCol w="4392488"/>
                <a:gridCol w="720080"/>
                <a:gridCol w="792088"/>
              </a:tblGrid>
              <a:tr h="525778">
                <a:tc rowSpan="3">
                  <a:txBody>
                    <a:bodyPr/>
                    <a:lstStyle/>
                    <a:p>
                      <a:pPr>
                        <a:lnSpc>
                          <a:spcPct val="115000"/>
                        </a:lnSpc>
                        <a:spcAft>
                          <a:spcPts val="0"/>
                        </a:spcAft>
                      </a:pPr>
                      <a:endParaRPr lang="es-MX" sz="1100" dirty="0">
                        <a:effectLst/>
                      </a:endParaRPr>
                    </a:p>
                    <a:p>
                      <a:pP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tc>
                <a:tc gridSpan="2">
                  <a:txBody>
                    <a:bodyPr/>
                    <a:lstStyle/>
                    <a:p>
                      <a:pPr algn="just">
                        <a:lnSpc>
                          <a:spcPct val="115000"/>
                        </a:lnSpc>
                        <a:spcAft>
                          <a:spcPts val="0"/>
                        </a:spcAft>
                      </a:pPr>
                      <a:r>
                        <a:rPr lang="es-MX" sz="900" dirty="0">
                          <a:effectLst/>
                        </a:rPr>
                        <a:t>Atlas de riesgo del municipio de San Cristóbal las Casas; Chiapas.</a:t>
                      </a:r>
                      <a:endParaRPr lang="es-MX" sz="1100" dirty="0">
                        <a:effectLst/>
                        <a:latin typeface="Calibri"/>
                        <a:ea typeface="Calibri"/>
                        <a:cs typeface="Times New Roman"/>
                      </a:endParaRPr>
                    </a:p>
                  </a:txBody>
                  <a:tcPr marL="68580" marR="68580" marT="0" marB="0"/>
                </a:tc>
                <a:tc hMerge="1">
                  <a:txBody>
                    <a:bodyPr/>
                    <a:lstStyle/>
                    <a:p>
                      <a:endParaRPr lang="es-MX"/>
                    </a:p>
                  </a:txBody>
                  <a:tcPr/>
                </a:tc>
              </a:tr>
              <a:tr h="262889">
                <a:tc vMerge="1">
                  <a:txBody>
                    <a:bodyPr/>
                    <a:lstStyle/>
                    <a:p>
                      <a:endParaRPr lang="es-MX"/>
                    </a:p>
                  </a:txBody>
                  <a:tcPr/>
                </a:tc>
                <a:tc>
                  <a:txBody>
                    <a:bodyPr/>
                    <a:lstStyle/>
                    <a:p>
                      <a:pPr algn="just">
                        <a:lnSpc>
                          <a:spcPct val="115000"/>
                        </a:lnSpc>
                        <a:spcAft>
                          <a:spcPts val="0"/>
                        </a:spcAft>
                      </a:pPr>
                      <a:r>
                        <a:rPr lang="es-MX" sz="900">
                          <a:effectLst/>
                        </a:rPr>
                        <a:t>AR-3.2</a:t>
                      </a:r>
                      <a:endParaRPr lang="es-MX"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900">
                          <a:effectLst/>
                        </a:rPr>
                        <a:t>GEOLOGÍA</a:t>
                      </a:r>
                      <a:endParaRPr lang="es-MX" sz="1100">
                        <a:effectLst/>
                        <a:latin typeface="Calibri"/>
                        <a:ea typeface="Calibri"/>
                        <a:cs typeface="Times New Roman"/>
                      </a:endParaRPr>
                    </a:p>
                  </a:txBody>
                  <a:tcPr marL="68580" marR="68580" marT="0" marB="0"/>
                </a:tc>
              </a:tr>
              <a:tr h="1650360">
                <a:tc vMerge="1">
                  <a:txBody>
                    <a:bodyPr/>
                    <a:lstStyle/>
                    <a:p>
                      <a:endParaRPr lang="es-MX"/>
                    </a:p>
                  </a:txBody>
                  <a:tcPr/>
                </a:tc>
                <a:tc gridSpan="2">
                  <a:txBody>
                    <a:bodyPr/>
                    <a:lstStyle/>
                    <a:p>
                      <a:pPr algn="just">
                        <a:lnSpc>
                          <a:spcPct val="115000"/>
                        </a:lnSpc>
                        <a:spcAft>
                          <a:spcPts val="0"/>
                        </a:spcAft>
                      </a:pPr>
                      <a:r>
                        <a:rPr lang="es-MX" sz="900" dirty="0">
                          <a:effectLst/>
                        </a:rPr>
                        <a:t>SIMBOLOGIA TEMATICA</a:t>
                      </a:r>
                      <a:endParaRPr lang="es-MX" sz="1100" dirty="0">
                        <a:effectLst/>
                      </a:endParaRPr>
                    </a:p>
                    <a:p>
                      <a:pPr algn="ctr">
                        <a:lnSpc>
                          <a:spcPct val="115000"/>
                        </a:lnSpc>
                        <a:spcAft>
                          <a:spcPts val="0"/>
                        </a:spcAft>
                      </a:pPr>
                      <a:r>
                        <a:rPr lang="es-MX" sz="800" dirty="0">
                          <a:effectLst/>
                        </a:rPr>
                        <a:t>TIPOS DE </a:t>
                      </a:r>
                      <a:r>
                        <a:rPr lang="es-MX" sz="800" dirty="0" smtClean="0">
                          <a:effectLst/>
                        </a:rPr>
                        <a:t>ROCAS</a:t>
                      </a:r>
                      <a:r>
                        <a:rPr lang="es-MX" sz="1100" dirty="0">
                          <a:effectLst/>
                        </a:rPr>
                        <a:t/>
                      </a:r>
                      <a:br>
                        <a:rPr lang="es-MX" sz="1100" dirty="0">
                          <a:effectLst/>
                        </a:rPr>
                      </a:br>
                      <a:r>
                        <a:rPr lang="es-MX" sz="900" dirty="0">
                          <a:effectLst/>
                        </a:rPr>
                        <a:t>   </a:t>
                      </a:r>
                      <a:r>
                        <a:rPr lang="es-MX" sz="800" dirty="0" smtClean="0">
                          <a:effectLst/>
                        </a:rPr>
                        <a:t>Ígnea Extrusiva</a:t>
                      </a:r>
                      <a:endParaRPr lang="es-MX" sz="1100" dirty="0" smtClean="0">
                        <a:effectLst/>
                      </a:endParaRPr>
                    </a:p>
                    <a:p>
                      <a:pPr algn="ctr">
                        <a:lnSpc>
                          <a:spcPct val="115000"/>
                        </a:lnSpc>
                        <a:spcAft>
                          <a:spcPts val="0"/>
                        </a:spcAft>
                      </a:pPr>
                      <a:endParaRPr lang="es-MX" sz="1100" dirty="0">
                        <a:effectLst/>
                      </a:endParaRPr>
                    </a:p>
                    <a:p>
                      <a:pPr algn="just">
                        <a:lnSpc>
                          <a:spcPct val="115000"/>
                        </a:lnSpc>
                        <a:spcAft>
                          <a:spcPts val="0"/>
                        </a:spcAft>
                      </a:pPr>
                      <a:r>
                        <a:rPr lang="es-MX" sz="800" dirty="0">
                          <a:effectLst/>
                        </a:rPr>
                        <a:t>             </a:t>
                      </a:r>
                      <a:r>
                        <a:rPr lang="es-MX" sz="800" dirty="0" smtClean="0">
                          <a:effectLst/>
                        </a:rPr>
                        <a:t>    Sedimentaria</a:t>
                      </a:r>
                      <a:endParaRPr lang="es-MX" sz="1100" dirty="0">
                        <a:effectLst/>
                      </a:endParaRPr>
                    </a:p>
                    <a:p>
                      <a:pPr algn="just">
                        <a:lnSpc>
                          <a:spcPct val="115000"/>
                        </a:lnSpc>
                        <a:spcAft>
                          <a:spcPts val="0"/>
                        </a:spcAft>
                      </a:pPr>
                      <a:r>
                        <a:rPr lang="es-MX" sz="1100" dirty="0">
                          <a:effectLst/>
                        </a:rPr>
                        <a:t/>
                      </a:r>
                      <a:br>
                        <a:rPr lang="es-MX" sz="1100" dirty="0">
                          <a:effectLst/>
                        </a:rPr>
                      </a:br>
                      <a:r>
                        <a:rPr lang="es-MX" sz="800" dirty="0">
                          <a:effectLst/>
                        </a:rPr>
                        <a:t>              </a:t>
                      </a:r>
                      <a:r>
                        <a:rPr lang="es-MX" sz="800" dirty="0" smtClean="0">
                          <a:effectLst/>
                        </a:rPr>
                        <a:t>   Suelo </a:t>
                      </a:r>
                      <a:r>
                        <a:rPr lang="es-MX" sz="800" dirty="0">
                          <a:effectLst/>
                        </a:rPr>
                        <a:t>aluvial</a:t>
                      </a:r>
                      <a:endParaRPr lang="es-MX" sz="1100" dirty="0">
                        <a:effectLst/>
                      </a:endParaRPr>
                    </a:p>
                    <a:p>
                      <a:pPr algn="just">
                        <a:lnSpc>
                          <a:spcPct val="115000"/>
                        </a:lnSpc>
                        <a:spcAft>
                          <a:spcPts val="0"/>
                        </a:spcAft>
                      </a:pPr>
                      <a:r>
                        <a:rPr lang="es-MX" sz="800" dirty="0">
                          <a:effectLst/>
                        </a:rPr>
                        <a:t> </a:t>
                      </a:r>
                      <a:endParaRPr lang="es-MX" sz="1100" dirty="0">
                        <a:effectLst/>
                      </a:endParaRPr>
                    </a:p>
                    <a:p>
                      <a:pPr algn="just">
                        <a:lnSpc>
                          <a:spcPct val="115000"/>
                        </a:lnSpc>
                        <a:spcAft>
                          <a:spcPts val="0"/>
                        </a:spcAft>
                      </a:pPr>
                      <a:r>
                        <a:rPr lang="es-MX" sz="800" dirty="0">
                          <a:effectLst/>
                        </a:rPr>
                        <a:t>Escala 1:125,000</a:t>
                      </a:r>
                      <a:endParaRPr lang="es-MX" sz="1100" dirty="0">
                        <a:effectLst/>
                      </a:endParaRPr>
                    </a:p>
                    <a:p>
                      <a:pPr algn="just">
                        <a:lnSpc>
                          <a:spcPct val="115000"/>
                        </a:lnSpc>
                        <a:spcAft>
                          <a:spcPts val="0"/>
                        </a:spcAft>
                      </a:pPr>
                      <a:r>
                        <a:rPr lang="es-MX" sz="800" dirty="0">
                          <a:effectLst/>
                        </a:rPr>
                        <a:t>Edición  septiembre 2011</a:t>
                      </a:r>
                      <a:endParaRPr lang="es-MX" sz="1100" dirty="0">
                        <a:effectLst/>
                      </a:endParaRPr>
                    </a:p>
                    <a:p>
                      <a:pPr algn="just">
                        <a:lnSpc>
                          <a:spcPct val="115000"/>
                        </a:lnSpc>
                        <a:spcAft>
                          <a:spcPts val="0"/>
                        </a:spcAft>
                      </a:pPr>
                      <a:r>
                        <a:rPr lang="es-MX" sz="800" dirty="0">
                          <a:effectLst/>
                        </a:rPr>
                        <a:t> </a:t>
                      </a:r>
                      <a:endParaRPr lang="es-MX" sz="1100" dirty="0">
                        <a:effectLst/>
                        <a:latin typeface="Calibri"/>
                        <a:ea typeface="Calibri"/>
                        <a:cs typeface="Times New Roman"/>
                      </a:endParaRPr>
                    </a:p>
                  </a:txBody>
                  <a:tcPr marL="68580" marR="68580" marT="0" marB="0"/>
                </a:tc>
                <a:tc hMerge="1">
                  <a:txBody>
                    <a:bodyPr/>
                    <a:lstStyle/>
                    <a:p>
                      <a:endParaRPr lang="es-MX"/>
                    </a:p>
                  </a:txBody>
                  <a:tcPr/>
                </a:tc>
              </a:tr>
            </a:tbl>
          </a:graphicData>
        </a:graphic>
      </p:graphicFrame>
      <p:grpSp>
        <p:nvGrpSpPr>
          <p:cNvPr id="9" name="8 Grupo"/>
          <p:cNvGrpSpPr/>
          <p:nvPr/>
        </p:nvGrpSpPr>
        <p:grpSpPr>
          <a:xfrm>
            <a:off x="827584" y="1124744"/>
            <a:ext cx="4392488" cy="2448272"/>
            <a:chOff x="547721" y="805565"/>
            <a:chExt cx="4240303" cy="2232248"/>
          </a:xfrm>
        </p:grpSpPr>
        <p:pic>
          <p:nvPicPr>
            <p:cNvPr id="10" name="Imagen 5"/>
            <p:cNvPicPr>
              <a:picLocks noChangeAspect="1" noChangeArrowheads="1"/>
            </p:cNvPicPr>
            <p:nvPr/>
          </p:nvPicPr>
          <p:blipFill>
            <a:blip r:embed="rId5">
              <a:extLst>
                <a:ext uri="{28A0092B-C50C-407E-A947-70E740481C1C}">
                  <a14:useLocalDpi xmlns:a14="http://schemas.microsoft.com/office/drawing/2010/main" val="0"/>
                </a:ext>
              </a:extLst>
            </a:blip>
            <a:srcRect l="1175" t="20551" r="13641" b="10027"/>
            <a:stretch>
              <a:fillRect/>
            </a:stretch>
          </p:blipFill>
          <p:spPr bwMode="auto">
            <a:xfrm>
              <a:off x="547721" y="805565"/>
              <a:ext cx="4240303" cy="2232248"/>
            </a:xfrm>
            <a:prstGeom prst="rect">
              <a:avLst/>
            </a:prstGeom>
            <a:noFill/>
            <a:extLst>
              <a:ext uri="{909E8E84-426E-40DD-AFC4-6F175D3DCCD1}">
                <a14:hiddenFill xmlns:a14="http://schemas.microsoft.com/office/drawing/2010/main">
                  <a:solidFill>
                    <a:srgbClr val="FFFFFF"/>
                  </a:solidFill>
                </a14:hiddenFill>
              </a:ext>
            </a:extLst>
          </p:spPr>
        </p:pic>
        <p:sp>
          <p:nvSpPr>
            <p:cNvPr id="11" name="10 Elipse"/>
            <p:cNvSpPr/>
            <p:nvPr/>
          </p:nvSpPr>
          <p:spPr>
            <a:xfrm>
              <a:off x="2051720" y="1700808"/>
              <a:ext cx="47213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4 Rectángulo"/>
          <p:cNvSpPr/>
          <p:nvPr/>
        </p:nvSpPr>
        <p:spPr>
          <a:xfrm>
            <a:off x="3563888" y="548680"/>
            <a:ext cx="2284984" cy="338554"/>
          </a:xfrm>
          <a:prstGeom prst="rect">
            <a:avLst/>
          </a:prstGeom>
        </p:spPr>
        <p:txBody>
          <a:bodyPr wrap="none">
            <a:spAutoFit/>
          </a:bodyPr>
          <a:lstStyle/>
          <a:p>
            <a:r>
              <a:rPr lang="es-ES" sz="1600" b="1" dirty="0">
                <a:latin typeface="Arial" pitchFamily="34" charset="0"/>
                <a:cs typeface="Arial" pitchFamily="34" charset="0"/>
              </a:rPr>
              <a:t>Avances y resultados</a:t>
            </a:r>
            <a:endParaRPr lang="es-MX" sz="1600" b="1" dirty="0">
              <a:latin typeface="Arial" pitchFamily="34" charset="0"/>
              <a:cs typeface="Arial" pitchFamily="34" charset="0"/>
            </a:endParaRPr>
          </a:p>
        </p:txBody>
      </p:sp>
      <p:sp>
        <p:nvSpPr>
          <p:cNvPr id="12" name="11 Rectángulo"/>
          <p:cNvSpPr/>
          <p:nvPr/>
        </p:nvSpPr>
        <p:spPr>
          <a:xfrm>
            <a:off x="5364088" y="2266686"/>
            <a:ext cx="216024" cy="153731"/>
          </a:xfrm>
          <a:prstGeom prst="rect">
            <a:avLst/>
          </a:prstGeom>
          <a:solidFill>
            <a:srgbClr val="ED398A"/>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5364088" y="2564904"/>
            <a:ext cx="216024" cy="144016"/>
          </a:xfrm>
          <a:prstGeom prst="rect">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5364088" y="2852936"/>
            <a:ext cx="216024" cy="14401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660233" y="883454"/>
            <a:ext cx="1656184" cy="4493538"/>
          </a:xfrm>
          <a:prstGeom prst="rect">
            <a:avLst/>
          </a:prstGeom>
        </p:spPr>
        <p:txBody>
          <a:bodyPr wrap="square">
            <a:spAutoFit/>
          </a:bodyPr>
          <a:lstStyle/>
          <a:p>
            <a:pPr algn="just"/>
            <a:r>
              <a:rPr lang="es-MX" sz="1100" dirty="0" smtClean="0">
                <a:latin typeface="Arial" pitchFamily="34" charset="0"/>
                <a:cs typeface="Arial" pitchFamily="34" charset="0"/>
              </a:rPr>
              <a:t>A partir del análisis cartográfico y de diversos recorridos de campo en el </a:t>
            </a:r>
            <a:r>
              <a:rPr lang="es-MX" sz="1100" dirty="0">
                <a:latin typeface="Arial" pitchFamily="34" charset="0"/>
                <a:cs typeface="Arial" pitchFamily="34" charset="0"/>
              </a:rPr>
              <a:t>á</a:t>
            </a:r>
            <a:r>
              <a:rPr lang="es-MX" sz="1100" dirty="0" smtClean="0">
                <a:latin typeface="Arial" pitchFamily="34" charset="0"/>
                <a:cs typeface="Arial" pitchFamily="34" charset="0"/>
              </a:rPr>
              <a:t>rea de estudio. Los  mapas cartográficos temáticas de INEGI o Atlas de Riesgo a escala 1:250 000, 1:50 000.</a:t>
            </a:r>
          </a:p>
          <a:p>
            <a:pPr algn="just"/>
            <a:r>
              <a:rPr lang="es-MX" sz="1100" dirty="0" smtClean="0">
                <a:latin typeface="Arial" pitchFamily="34" charset="0"/>
                <a:cs typeface="Arial" pitchFamily="34" charset="0"/>
              </a:rPr>
              <a:t>Por la escala, las unidades de cierto tamaño ya no las representa. </a:t>
            </a:r>
          </a:p>
          <a:p>
            <a:endParaRPr lang="es-MX" sz="1100" dirty="0">
              <a:latin typeface="Arial" pitchFamily="34" charset="0"/>
              <a:cs typeface="Arial" pitchFamily="34" charset="0"/>
            </a:endParaRPr>
          </a:p>
          <a:p>
            <a:pPr algn="just"/>
            <a:r>
              <a:rPr lang="es-MX" sz="1100" dirty="0" smtClean="0">
                <a:latin typeface="Arial" pitchFamily="34" charset="0"/>
                <a:cs typeface="Arial" pitchFamily="34" charset="0"/>
              </a:rPr>
              <a:t>A través de los recorridos de campo, se identificaron diferentes unidades litológicas del lugar, realizando un mapa a escala 1:10 000, para conocer las rocas y el tipo de suelo.</a:t>
            </a:r>
          </a:p>
          <a:p>
            <a:r>
              <a:rPr lang="es-MX" sz="1100" dirty="0" smtClean="0">
                <a:latin typeface="Arial" pitchFamily="34" charset="0"/>
                <a:cs typeface="Arial" pitchFamily="34" charset="0"/>
              </a:rPr>
              <a:t>En el área de estudio predominan tobas, aluvión y calizas</a:t>
            </a:r>
          </a:p>
        </p:txBody>
      </p:sp>
      <p:graphicFrame>
        <p:nvGraphicFramePr>
          <p:cNvPr id="17" name="16 Objeto"/>
          <p:cNvGraphicFramePr>
            <a:graphicFrameLocks noChangeAspect="1"/>
          </p:cNvGraphicFramePr>
          <p:nvPr>
            <p:extLst>
              <p:ext uri="{D42A27DB-BD31-4B8C-83A1-F6EECF244321}">
                <p14:modId xmlns:p14="http://schemas.microsoft.com/office/powerpoint/2010/main" val="2057557321"/>
              </p:ext>
            </p:extLst>
          </p:nvPr>
        </p:nvGraphicFramePr>
        <p:xfrm>
          <a:off x="793151" y="3573016"/>
          <a:ext cx="4786961" cy="2736304"/>
        </p:xfrm>
        <a:graphic>
          <a:graphicData uri="http://schemas.openxmlformats.org/presentationml/2006/ole">
            <mc:AlternateContent xmlns:mc="http://schemas.openxmlformats.org/markup-compatibility/2006">
              <mc:Choice xmlns:v="urn:schemas-microsoft-com:vml" Requires="v">
                <p:oleObj spid="_x0000_s8216" name="Acrobat Document" r:id="rId6" imgW="9448564" imgH="5400675" progId="AcroExch.Document.DC">
                  <p:embed/>
                </p:oleObj>
              </mc:Choice>
              <mc:Fallback>
                <p:oleObj name="Acrobat Document" r:id="rId6" imgW="9448564" imgH="5400675" progId="AcroExch.Document.DC">
                  <p:embed/>
                  <p:pic>
                    <p:nvPicPr>
                      <p:cNvPr id="0" name="3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151" y="3573016"/>
                        <a:ext cx="4786961" cy="27363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49272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08" r="19915"/>
          <a:stretch/>
        </p:blipFill>
        <p:spPr bwMode="auto">
          <a:xfrm>
            <a:off x="1043608" y="584684"/>
            <a:ext cx="316524"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452320" y="628086"/>
            <a:ext cx="682676" cy="158319"/>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4 Rectángulo"/>
          <p:cNvSpPr/>
          <p:nvPr/>
        </p:nvSpPr>
        <p:spPr>
          <a:xfrm>
            <a:off x="3563888" y="548680"/>
            <a:ext cx="2284984" cy="338554"/>
          </a:xfrm>
          <a:prstGeom prst="rect">
            <a:avLst/>
          </a:prstGeom>
        </p:spPr>
        <p:txBody>
          <a:bodyPr wrap="none">
            <a:spAutoFit/>
          </a:bodyPr>
          <a:lstStyle/>
          <a:p>
            <a:r>
              <a:rPr lang="es-ES" sz="1600" b="1" dirty="0">
                <a:latin typeface="Arial" pitchFamily="34" charset="0"/>
                <a:cs typeface="Arial" pitchFamily="34" charset="0"/>
              </a:rPr>
              <a:t>Avances y resultados</a:t>
            </a:r>
            <a:endParaRPr lang="es-MX" sz="1600" b="1" dirty="0">
              <a:latin typeface="Arial" pitchFamily="34" charset="0"/>
              <a:cs typeface="Arial" pitchFamily="34" charset="0"/>
            </a:endParaRPr>
          </a:p>
        </p:txBody>
      </p:sp>
      <p:pic>
        <p:nvPicPr>
          <p:cNvPr id="19" name="18 Imagen"/>
          <p:cNvPicPr/>
          <p:nvPr/>
        </p:nvPicPr>
        <p:blipFill rotWithShape="1">
          <a:blip r:embed="rId4"/>
          <a:srcRect l="45969" t="43608" r="1600" b="12030"/>
          <a:stretch/>
        </p:blipFill>
        <p:spPr bwMode="auto">
          <a:xfrm>
            <a:off x="899592" y="1250419"/>
            <a:ext cx="5040560" cy="2898661"/>
          </a:xfrm>
          <a:prstGeom prst="rect">
            <a:avLst/>
          </a:prstGeom>
          <a:ln>
            <a:noFill/>
          </a:ln>
          <a:extLst>
            <a:ext uri="{53640926-AAD7-44D8-BBD7-CCE9431645EC}">
              <a14:shadowObscured xmlns:a14="http://schemas.microsoft.com/office/drawing/2010/main"/>
            </a:ext>
          </a:extLst>
        </p:spPr>
      </p:pic>
      <p:sp>
        <p:nvSpPr>
          <p:cNvPr id="20" name="29 Cuadro de texto"/>
          <p:cNvSpPr txBox="1"/>
          <p:nvPr/>
        </p:nvSpPr>
        <p:spPr>
          <a:xfrm>
            <a:off x="5939636" y="1847884"/>
            <a:ext cx="1656700" cy="23204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MX" sz="1000" b="1" dirty="0">
                <a:effectLst/>
                <a:latin typeface="Arial"/>
                <a:ea typeface="Calibri"/>
                <a:cs typeface="Times New Roman"/>
              </a:rPr>
              <a:t>Simbología</a:t>
            </a:r>
            <a:endParaRPr lang="es-MX" sz="1100" dirty="0">
              <a:effectLst/>
              <a:ea typeface="Calibri"/>
              <a:cs typeface="Times New Roman"/>
            </a:endParaRPr>
          </a:p>
          <a:p>
            <a:pPr>
              <a:lnSpc>
                <a:spcPct val="115000"/>
              </a:lnSpc>
              <a:spcAft>
                <a:spcPts val="0"/>
              </a:spcAft>
            </a:pPr>
            <a:r>
              <a:rPr lang="es-MX" sz="1000" dirty="0">
                <a:effectLst/>
                <a:latin typeface="Arial"/>
                <a:ea typeface="Calibri"/>
                <a:cs typeface="Times New Roman"/>
              </a:rPr>
              <a:t> </a:t>
            </a:r>
            <a:endParaRPr lang="es-MX" sz="1100" dirty="0">
              <a:effectLst/>
              <a:ea typeface="Calibri"/>
              <a:cs typeface="Times New Roman"/>
            </a:endParaRPr>
          </a:p>
          <a:p>
            <a:pPr>
              <a:lnSpc>
                <a:spcPct val="115000"/>
              </a:lnSpc>
              <a:spcAft>
                <a:spcPts val="0"/>
              </a:spcAft>
            </a:pPr>
            <a:r>
              <a:rPr lang="es-MX" sz="1000" dirty="0">
                <a:effectLst/>
                <a:latin typeface="Arial"/>
                <a:ea typeface="Calibri"/>
                <a:cs typeface="Times New Roman"/>
              </a:rPr>
              <a:t>         </a:t>
            </a:r>
            <a:r>
              <a:rPr lang="es-MX" sz="800" dirty="0">
                <a:effectLst/>
                <a:latin typeface="Arial"/>
                <a:ea typeface="Calibri"/>
                <a:cs typeface="Times New Roman"/>
              </a:rPr>
              <a:t>Total de viviendas</a:t>
            </a:r>
            <a:endParaRPr lang="es-MX" sz="1100" dirty="0">
              <a:effectLst/>
              <a:ea typeface="Calibri"/>
              <a:cs typeface="Times New Roman"/>
            </a:endParaRPr>
          </a:p>
          <a:p>
            <a:pPr>
              <a:lnSpc>
                <a:spcPct val="115000"/>
              </a:lnSpc>
              <a:spcAft>
                <a:spcPts val="0"/>
              </a:spcAft>
            </a:pPr>
            <a:r>
              <a:rPr lang="es-MX" sz="800" b="1" dirty="0">
                <a:effectLst/>
                <a:latin typeface="Arial"/>
                <a:ea typeface="Calibri"/>
                <a:cs typeface="Times New Roman"/>
              </a:rPr>
              <a:t>              </a:t>
            </a:r>
            <a:r>
              <a:rPr lang="es-MX" sz="800" b="1" dirty="0" smtClean="0">
                <a:effectLst/>
                <a:latin typeface="Arial"/>
                <a:ea typeface="Calibri"/>
                <a:cs typeface="Times New Roman"/>
              </a:rPr>
              <a:t>142 </a:t>
            </a:r>
            <a:r>
              <a:rPr lang="es-MX" sz="800" b="1" dirty="0" err="1">
                <a:effectLst/>
                <a:latin typeface="Arial"/>
                <a:ea typeface="Calibri"/>
                <a:cs typeface="Times New Roman"/>
              </a:rPr>
              <a:t>viv</a:t>
            </a:r>
            <a:r>
              <a:rPr lang="es-MX" sz="800" b="1" dirty="0" smtClean="0">
                <a:effectLst/>
                <a:latin typeface="Arial"/>
                <a:ea typeface="Calibri"/>
                <a:cs typeface="Times New Roman"/>
              </a:rPr>
              <a:t>.</a:t>
            </a:r>
          </a:p>
          <a:p>
            <a:pPr>
              <a:lnSpc>
                <a:spcPct val="115000"/>
              </a:lnSpc>
              <a:spcAft>
                <a:spcPts val="0"/>
              </a:spcAft>
            </a:pPr>
            <a:endParaRPr lang="es-MX" sz="800" b="1" dirty="0" smtClean="0">
              <a:effectLst/>
              <a:latin typeface="Arial"/>
              <a:ea typeface="Calibri"/>
              <a:cs typeface="Times New Roman"/>
            </a:endParaRPr>
          </a:p>
          <a:p>
            <a:pPr>
              <a:lnSpc>
                <a:spcPct val="115000"/>
              </a:lnSpc>
              <a:spcAft>
                <a:spcPts val="0"/>
              </a:spcAft>
            </a:pPr>
            <a:r>
              <a:rPr lang="es-MX" sz="800" b="1" dirty="0">
                <a:latin typeface="Arial"/>
                <a:ea typeface="Calibri"/>
                <a:cs typeface="Times New Roman"/>
              </a:rPr>
              <a:t> </a:t>
            </a:r>
            <a:r>
              <a:rPr lang="es-MX" sz="800" b="1" dirty="0" smtClean="0">
                <a:latin typeface="Arial"/>
                <a:ea typeface="Calibri"/>
                <a:cs typeface="Times New Roman"/>
              </a:rPr>
              <a:t>            </a:t>
            </a:r>
            <a:r>
              <a:rPr lang="es-MX" sz="800" dirty="0" err="1" smtClean="0">
                <a:latin typeface="Arial"/>
                <a:ea typeface="Calibri"/>
                <a:cs typeface="Times New Roman"/>
              </a:rPr>
              <a:t>Vivi</a:t>
            </a:r>
            <a:r>
              <a:rPr lang="es-MX" sz="800" dirty="0" smtClean="0">
                <a:latin typeface="Arial"/>
                <a:ea typeface="Calibri"/>
                <a:cs typeface="Times New Roman"/>
              </a:rPr>
              <a:t>. Habitadas/ 110</a:t>
            </a:r>
            <a:endParaRPr lang="es-MX" sz="1100" dirty="0">
              <a:effectLst/>
              <a:ea typeface="Calibri"/>
              <a:cs typeface="Times New Roman"/>
            </a:endParaRPr>
          </a:p>
          <a:p>
            <a:pPr>
              <a:lnSpc>
                <a:spcPct val="115000"/>
              </a:lnSpc>
              <a:spcAft>
                <a:spcPts val="0"/>
              </a:spcAft>
            </a:pPr>
            <a:r>
              <a:rPr lang="es-MX" sz="800" b="1" dirty="0">
                <a:effectLst/>
                <a:latin typeface="Arial"/>
                <a:ea typeface="Calibri"/>
                <a:cs typeface="Times New Roman"/>
              </a:rPr>
              <a:t> </a:t>
            </a:r>
            <a:endParaRPr lang="es-MX" sz="1100" dirty="0">
              <a:effectLst/>
              <a:ea typeface="Calibri"/>
              <a:cs typeface="Times New Roman"/>
            </a:endParaRPr>
          </a:p>
          <a:p>
            <a:pPr>
              <a:lnSpc>
                <a:spcPct val="115000"/>
              </a:lnSpc>
              <a:spcAft>
                <a:spcPts val="0"/>
              </a:spcAft>
            </a:pPr>
            <a:r>
              <a:rPr lang="es-MX" sz="800" dirty="0">
                <a:effectLst/>
                <a:latin typeface="Arial"/>
                <a:ea typeface="Calibri"/>
                <a:cs typeface="Times New Roman"/>
              </a:rPr>
              <a:t>              Viviendas </a:t>
            </a:r>
            <a:r>
              <a:rPr lang="es-MX" sz="800" dirty="0" smtClean="0">
                <a:effectLst/>
                <a:latin typeface="Arial"/>
                <a:ea typeface="Calibri"/>
                <a:cs typeface="Times New Roman"/>
              </a:rPr>
              <a:t>vacías </a:t>
            </a:r>
            <a:r>
              <a:rPr lang="es-MX" sz="1100" dirty="0" smtClean="0">
                <a:ea typeface="Calibri"/>
                <a:cs typeface="Times New Roman"/>
              </a:rPr>
              <a:t>/ </a:t>
            </a:r>
            <a:r>
              <a:rPr lang="es-MX" sz="800" b="1" dirty="0" smtClean="0">
                <a:effectLst/>
                <a:latin typeface="Arial"/>
                <a:ea typeface="Calibri"/>
                <a:cs typeface="Times New Roman"/>
              </a:rPr>
              <a:t>27 </a:t>
            </a:r>
          </a:p>
          <a:p>
            <a:pPr>
              <a:lnSpc>
                <a:spcPct val="115000"/>
              </a:lnSpc>
              <a:spcAft>
                <a:spcPts val="0"/>
              </a:spcAft>
            </a:pPr>
            <a:endParaRPr lang="es-MX" sz="1100" dirty="0">
              <a:effectLst/>
              <a:ea typeface="Calibri"/>
              <a:cs typeface="Times New Roman"/>
            </a:endParaRPr>
          </a:p>
          <a:p>
            <a:pPr>
              <a:lnSpc>
                <a:spcPct val="115000"/>
              </a:lnSpc>
              <a:spcAft>
                <a:spcPts val="0"/>
              </a:spcAft>
            </a:pPr>
            <a:r>
              <a:rPr lang="es-MX" sz="800" dirty="0">
                <a:effectLst/>
                <a:latin typeface="Arial"/>
                <a:ea typeface="Calibri"/>
                <a:cs typeface="Times New Roman"/>
              </a:rPr>
              <a:t>             </a:t>
            </a:r>
            <a:r>
              <a:rPr lang="es-MX" sz="800" dirty="0" smtClean="0">
                <a:effectLst/>
                <a:latin typeface="Arial"/>
                <a:ea typeface="Calibri"/>
                <a:cs typeface="Times New Roman"/>
              </a:rPr>
              <a:t> Población</a:t>
            </a:r>
            <a:endParaRPr lang="es-MX" sz="1100" dirty="0">
              <a:effectLst/>
              <a:ea typeface="Calibri"/>
              <a:cs typeface="Times New Roman"/>
            </a:endParaRPr>
          </a:p>
          <a:p>
            <a:pPr>
              <a:lnSpc>
                <a:spcPct val="115000"/>
              </a:lnSpc>
              <a:spcAft>
                <a:spcPts val="0"/>
              </a:spcAft>
            </a:pPr>
            <a:r>
              <a:rPr lang="es-MX" sz="800" dirty="0">
                <a:effectLst/>
                <a:latin typeface="Arial"/>
                <a:ea typeface="Calibri"/>
                <a:cs typeface="Times New Roman"/>
              </a:rPr>
              <a:t>              Vulnerable</a:t>
            </a:r>
            <a:endParaRPr lang="es-MX" sz="1100" dirty="0">
              <a:effectLst/>
              <a:ea typeface="Calibri"/>
              <a:cs typeface="Times New Roman"/>
            </a:endParaRPr>
          </a:p>
          <a:p>
            <a:pPr>
              <a:lnSpc>
                <a:spcPct val="115000"/>
              </a:lnSpc>
              <a:spcAft>
                <a:spcPts val="0"/>
              </a:spcAft>
            </a:pPr>
            <a:r>
              <a:rPr lang="es-MX" sz="800" b="1" dirty="0">
                <a:effectLst/>
                <a:latin typeface="Arial"/>
                <a:ea typeface="Calibri"/>
                <a:cs typeface="Times New Roman"/>
              </a:rPr>
              <a:t>                507 hab.</a:t>
            </a:r>
            <a:endParaRPr lang="es-MX" sz="1100" dirty="0">
              <a:effectLst/>
              <a:ea typeface="Calibri"/>
              <a:cs typeface="Times New Roman"/>
            </a:endParaRPr>
          </a:p>
          <a:p>
            <a:pPr>
              <a:lnSpc>
                <a:spcPct val="115000"/>
              </a:lnSpc>
              <a:spcAft>
                <a:spcPts val="0"/>
              </a:spcAft>
            </a:pPr>
            <a:r>
              <a:rPr lang="es-MX" sz="800" b="1" dirty="0">
                <a:effectLst/>
                <a:latin typeface="Arial"/>
                <a:ea typeface="Calibri"/>
                <a:cs typeface="Times New Roman"/>
              </a:rPr>
              <a:t> </a:t>
            </a:r>
            <a:endParaRPr lang="es-MX" sz="1100" dirty="0">
              <a:effectLst/>
              <a:ea typeface="Calibri"/>
              <a:cs typeface="Times New Roman"/>
            </a:endParaRPr>
          </a:p>
          <a:p>
            <a:pPr>
              <a:lnSpc>
                <a:spcPct val="115000"/>
              </a:lnSpc>
              <a:spcAft>
                <a:spcPts val="0"/>
              </a:spcAft>
            </a:pPr>
            <a:r>
              <a:rPr lang="es-MX" sz="800" b="1" dirty="0">
                <a:effectLst/>
                <a:latin typeface="Arial"/>
                <a:ea typeface="Calibri"/>
                <a:cs typeface="Times New Roman"/>
              </a:rPr>
              <a:t>             Área de estudio </a:t>
            </a:r>
            <a:endParaRPr lang="es-MX" sz="1100" dirty="0">
              <a:effectLst/>
              <a:ea typeface="Calibri"/>
              <a:cs typeface="Times New Roman"/>
            </a:endParaRPr>
          </a:p>
        </p:txBody>
      </p:sp>
      <p:grpSp>
        <p:nvGrpSpPr>
          <p:cNvPr id="21" name="2 Grupo"/>
          <p:cNvGrpSpPr/>
          <p:nvPr/>
        </p:nvGrpSpPr>
        <p:grpSpPr>
          <a:xfrm>
            <a:off x="1085913" y="1340768"/>
            <a:ext cx="4854239" cy="2880320"/>
            <a:chOff x="0" y="0"/>
            <a:chExt cx="4365865" cy="2248621"/>
          </a:xfrm>
        </p:grpSpPr>
        <p:sp>
          <p:nvSpPr>
            <p:cNvPr id="22" name="13 Cuadro de texto"/>
            <p:cNvSpPr txBox="1"/>
            <p:nvPr/>
          </p:nvSpPr>
          <p:spPr>
            <a:xfrm>
              <a:off x="2949146" y="1886465"/>
              <a:ext cx="288325" cy="164465"/>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64</a:t>
              </a:r>
              <a:endParaRPr lang="es-MX" sz="1100">
                <a:effectLst/>
                <a:ea typeface="Calibri"/>
                <a:cs typeface="Times New Roman"/>
              </a:endParaRPr>
            </a:p>
          </p:txBody>
        </p:sp>
        <p:sp>
          <p:nvSpPr>
            <p:cNvPr id="23" name="17 Cuadro de texto"/>
            <p:cNvSpPr txBox="1"/>
            <p:nvPr/>
          </p:nvSpPr>
          <p:spPr>
            <a:xfrm>
              <a:off x="873211" y="1062681"/>
              <a:ext cx="304697" cy="156210"/>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26</a:t>
              </a:r>
              <a:endParaRPr lang="es-MX" sz="1100">
                <a:effectLst/>
                <a:ea typeface="Calibri"/>
                <a:cs typeface="Times New Roman"/>
              </a:endParaRPr>
            </a:p>
          </p:txBody>
        </p:sp>
        <p:sp>
          <p:nvSpPr>
            <p:cNvPr id="24" name="18 Cuadro de texto"/>
            <p:cNvSpPr txBox="1"/>
            <p:nvPr/>
          </p:nvSpPr>
          <p:spPr>
            <a:xfrm>
              <a:off x="2940908" y="2051222"/>
              <a:ext cx="295910" cy="156210"/>
            </a:xfrm>
            <a:prstGeom prst="rect">
              <a:avLst/>
            </a:prstGeom>
            <a:solidFill>
              <a:srgbClr val="0070C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dirty="0">
                  <a:solidFill>
                    <a:srgbClr val="FFFFFF"/>
                  </a:solidFill>
                  <a:effectLst/>
                  <a:latin typeface="Arial"/>
                  <a:ea typeface="Calibri"/>
                  <a:cs typeface="Times New Roman"/>
                </a:rPr>
                <a:t>22</a:t>
              </a:r>
              <a:endParaRPr lang="es-MX" sz="1100" dirty="0">
                <a:effectLst/>
                <a:ea typeface="Calibri"/>
                <a:cs typeface="Times New Roman"/>
              </a:endParaRPr>
            </a:p>
          </p:txBody>
        </p:sp>
        <p:sp>
          <p:nvSpPr>
            <p:cNvPr id="25" name="19 Cuadro de texto"/>
            <p:cNvSpPr txBox="1"/>
            <p:nvPr/>
          </p:nvSpPr>
          <p:spPr>
            <a:xfrm>
              <a:off x="4151870" y="1935892"/>
              <a:ext cx="213995" cy="156845"/>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6</a:t>
              </a:r>
              <a:endParaRPr lang="es-MX" sz="1100">
                <a:effectLst/>
                <a:ea typeface="Calibri"/>
                <a:cs typeface="Times New Roman"/>
              </a:endParaRPr>
            </a:p>
          </p:txBody>
        </p:sp>
        <p:sp>
          <p:nvSpPr>
            <p:cNvPr id="26" name="20 Cuadro de texto"/>
            <p:cNvSpPr txBox="1"/>
            <p:nvPr/>
          </p:nvSpPr>
          <p:spPr>
            <a:xfrm>
              <a:off x="1631092" y="271849"/>
              <a:ext cx="214184" cy="181233"/>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6</a:t>
              </a:r>
              <a:endParaRPr lang="es-MX" sz="1100">
                <a:effectLst/>
                <a:ea typeface="Calibri"/>
                <a:cs typeface="Times New Roman"/>
              </a:endParaRPr>
            </a:p>
          </p:txBody>
        </p:sp>
        <p:sp>
          <p:nvSpPr>
            <p:cNvPr id="27" name="30 Cuadro de texto"/>
            <p:cNvSpPr txBox="1"/>
            <p:nvPr/>
          </p:nvSpPr>
          <p:spPr>
            <a:xfrm>
              <a:off x="2479589" y="271849"/>
              <a:ext cx="214184" cy="181233"/>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4</a:t>
              </a:r>
              <a:endParaRPr lang="es-MX" sz="1100">
                <a:effectLst/>
                <a:ea typeface="Calibri"/>
                <a:cs typeface="Times New Roman"/>
              </a:endParaRPr>
            </a:p>
          </p:txBody>
        </p:sp>
        <p:sp>
          <p:nvSpPr>
            <p:cNvPr id="28" name="31 Cuadro de texto"/>
            <p:cNvSpPr txBox="1"/>
            <p:nvPr/>
          </p:nvSpPr>
          <p:spPr>
            <a:xfrm>
              <a:off x="889686" y="1219200"/>
              <a:ext cx="222250" cy="156210"/>
            </a:xfrm>
            <a:prstGeom prst="rect">
              <a:avLst/>
            </a:prstGeom>
            <a:solidFill>
              <a:srgbClr val="0070C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5</a:t>
              </a:r>
              <a:endParaRPr lang="es-MX" sz="1100">
                <a:effectLst/>
                <a:ea typeface="Calibri"/>
                <a:cs typeface="Times New Roman"/>
              </a:endParaRPr>
            </a:p>
          </p:txBody>
        </p:sp>
        <p:sp>
          <p:nvSpPr>
            <p:cNvPr id="29" name="32 Cuadro de texto"/>
            <p:cNvSpPr txBox="1"/>
            <p:nvPr/>
          </p:nvSpPr>
          <p:spPr>
            <a:xfrm>
              <a:off x="74140" y="741406"/>
              <a:ext cx="222250" cy="156210"/>
            </a:xfrm>
            <a:prstGeom prst="rect">
              <a:avLst/>
            </a:prstGeom>
            <a:solidFill>
              <a:srgbClr val="0070C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8</a:t>
              </a:r>
              <a:endParaRPr lang="es-MX" sz="1100">
                <a:effectLst/>
                <a:ea typeface="Calibri"/>
                <a:cs typeface="Times New Roman"/>
              </a:endParaRPr>
            </a:p>
          </p:txBody>
        </p:sp>
        <p:sp>
          <p:nvSpPr>
            <p:cNvPr id="30" name="33 Cuadro de texto"/>
            <p:cNvSpPr txBox="1"/>
            <p:nvPr/>
          </p:nvSpPr>
          <p:spPr>
            <a:xfrm>
              <a:off x="543697" y="741406"/>
              <a:ext cx="213995" cy="180975"/>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4</a:t>
              </a:r>
              <a:endParaRPr lang="es-MX" sz="1100">
                <a:effectLst/>
                <a:ea typeface="Calibri"/>
                <a:cs typeface="Times New Roman"/>
              </a:endParaRPr>
            </a:p>
          </p:txBody>
        </p:sp>
        <p:sp>
          <p:nvSpPr>
            <p:cNvPr id="31" name="37 Cuadro de texto"/>
            <p:cNvSpPr txBox="1"/>
            <p:nvPr/>
          </p:nvSpPr>
          <p:spPr>
            <a:xfrm>
              <a:off x="57665" y="576649"/>
              <a:ext cx="288290" cy="164465"/>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48</a:t>
              </a:r>
              <a:endParaRPr lang="es-MX" sz="1100">
                <a:effectLst/>
                <a:ea typeface="Calibri"/>
                <a:cs typeface="Times New Roman"/>
              </a:endParaRPr>
            </a:p>
          </p:txBody>
        </p:sp>
        <p:sp>
          <p:nvSpPr>
            <p:cNvPr id="32" name="38 Cuadro de texto"/>
            <p:cNvSpPr txBox="1"/>
            <p:nvPr/>
          </p:nvSpPr>
          <p:spPr>
            <a:xfrm>
              <a:off x="3155092" y="0"/>
              <a:ext cx="288290" cy="164465"/>
            </a:xfrm>
            <a:prstGeom prst="rect">
              <a:avLst/>
            </a:prstGeom>
            <a:solidFill>
              <a:srgbClr val="7030A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62</a:t>
              </a:r>
              <a:endParaRPr lang="es-MX" sz="1100">
                <a:effectLst/>
                <a:ea typeface="Calibri"/>
                <a:cs typeface="Times New Roman"/>
              </a:endParaRPr>
            </a:p>
          </p:txBody>
        </p:sp>
        <p:sp>
          <p:nvSpPr>
            <p:cNvPr id="33" name="39 Cuadro de texto"/>
            <p:cNvSpPr txBox="1"/>
            <p:nvPr/>
          </p:nvSpPr>
          <p:spPr>
            <a:xfrm>
              <a:off x="3163330" y="164757"/>
              <a:ext cx="222250" cy="156210"/>
            </a:xfrm>
            <a:prstGeom prst="rect">
              <a:avLst/>
            </a:prstGeom>
            <a:solidFill>
              <a:srgbClr val="0070C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solidFill>
                    <a:srgbClr val="FFFFFF"/>
                  </a:solidFill>
                  <a:effectLst/>
                  <a:latin typeface="Arial"/>
                  <a:ea typeface="Calibri"/>
                  <a:cs typeface="Times New Roman"/>
                </a:rPr>
                <a:t>6</a:t>
              </a:r>
              <a:endParaRPr lang="es-MX" sz="1100">
                <a:effectLst/>
                <a:ea typeface="Calibri"/>
                <a:cs typeface="Times New Roman"/>
              </a:endParaRPr>
            </a:p>
          </p:txBody>
        </p:sp>
        <p:sp>
          <p:nvSpPr>
            <p:cNvPr id="34" name="40 Cuadro de texto"/>
            <p:cNvSpPr txBox="1"/>
            <p:nvPr/>
          </p:nvSpPr>
          <p:spPr>
            <a:xfrm>
              <a:off x="2594919" y="1886465"/>
              <a:ext cx="337099"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279</a:t>
              </a:r>
              <a:endParaRPr lang="es-MX" sz="1100">
                <a:effectLst/>
                <a:ea typeface="Calibri"/>
                <a:cs typeface="Times New Roman"/>
              </a:endParaRPr>
            </a:p>
          </p:txBody>
        </p:sp>
        <p:sp>
          <p:nvSpPr>
            <p:cNvPr id="35" name="41 Cuadro de texto"/>
            <p:cNvSpPr txBox="1"/>
            <p:nvPr/>
          </p:nvSpPr>
          <p:spPr>
            <a:xfrm>
              <a:off x="4069492" y="2092411"/>
              <a:ext cx="295910"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11</a:t>
              </a:r>
              <a:endParaRPr lang="es-MX" sz="1100">
                <a:effectLst/>
                <a:ea typeface="Calibri"/>
                <a:cs typeface="Times New Roman"/>
              </a:endParaRPr>
            </a:p>
          </p:txBody>
        </p:sp>
        <p:sp>
          <p:nvSpPr>
            <p:cNvPr id="36" name="42 Cuadro de texto"/>
            <p:cNvSpPr txBox="1"/>
            <p:nvPr/>
          </p:nvSpPr>
          <p:spPr>
            <a:xfrm>
              <a:off x="3731740" y="164757"/>
              <a:ext cx="361933"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272</a:t>
              </a:r>
              <a:endParaRPr lang="es-MX" sz="1100">
                <a:effectLst/>
                <a:ea typeface="Calibri"/>
                <a:cs typeface="Times New Roman"/>
              </a:endParaRPr>
            </a:p>
          </p:txBody>
        </p:sp>
        <p:sp>
          <p:nvSpPr>
            <p:cNvPr id="37" name="43 Cuadro de texto"/>
            <p:cNvSpPr txBox="1"/>
            <p:nvPr/>
          </p:nvSpPr>
          <p:spPr>
            <a:xfrm>
              <a:off x="2397211" y="453081"/>
              <a:ext cx="295910"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19</a:t>
              </a:r>
              <a:endParaRPr lang="es-MX" sz="1100">
                <a:effectLst/>
                <a:ea typeface="Calibri"/>
                <a:cs typeface="Times New Roman"/>
              </a:endParaRPr>
            </a:p>
          </p:txBody>
        </p:sp>
        <p:sp>
          <p:nvSpPr>
            <p:cNvPr id="38" name="44 Cuadro de texto"/>
            <p:cNvSpPr txBox="1"/>
            <p:nvPr/>
          </p:nvSpPr>
          <p:spPr>
            <a:xfrm>
              <a:off x="1589903" y="115330"/>
              <a:ext cx="295910"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52</a:t>
              </a:r>
              <a:endParaRPr lang="es-MX" sz="1100">
                <a:effectLst/>
                <a:ea typeface="Calibri"/>
                <a:cs typeface="Times New Roman"/>
              </a:endParaRPr>
            </a:p>
          </p:txBody>
        </p:sp>
        <p:sp>
          <p:nvSpPr>
            <p:cNvPr id="39" name="45 Cuadro de texto"/>
            <p:cNvSpPr txBox="1"/>
            <p:nvPr/>
          </p:nvSpPr>
          <p:spPr>
            <a:xfrm>
              <a:off x="0" y="453081"/>
              <a:ext cx="345955"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203</a:t>
              </a:r>
              <a:endParaRPr lang="es-MX" sz="1100">
                <a:effectLst/>
                <a:ea typeface="Calibri"/>
                <a:cs typeface="Times New Roman"/>
              </a:endParaRPr>
            </a:p>
          </p:txBody>
        </p:sp>
        <p:sp>
          <p:nvSpPr>
            <p:cNvPr id="40" name="46 Cuadro de texto"/>
            <p:cNvSpPr txBox="1"/>
            <p:nvPr/>
          </p:nvSpPr>
          <p:spPr>
            <a:xfrm>
              <a:off x="1112108" y="1219200"/>
              <a:ext cx="345989"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131</a:t>
              </a:r>
              <a:endParaRPr lang="es-MX" sz="1100">
                <a:effectLst/>
                <a:ea typeface="Calibri"/>
                <a:cs typeface="Times New Roman"/>
              </a:endParaRPr>
            </a:p>
          </p:txBody>
        </p:sp>
        <p:sp>
          <p:nvSpPr>
            <p:cNvPr id="41" name="47 Cuadro de texto"/>
            <p:cNvSpPr txBox="1"/>
            <p:nvPr/>
          </p:nvSpPr>
          <p:spPr>
            <a:xfrm>
              <a:off x="461319" y="922638"/>
              <a:ext cx="295910" cy="15621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600">
                  <a:effectLst/>
                  <a:latin typeface="Arial"/>
                  <a:ea typeface="Calibri"/>
                  <a:cs typeface="Times New Roman"/>
                </a:rPr>
                <a:t>15</a:t>
              </a:r>
              <a:endParaRPr lang="es-MX" sz="1100">
                <a:effectLst/>
                <a:ea typeface="Calibri"/>
                <a:cs typeface="Times New Roman"/>
              </a:endParaRPr>
            </a:p>
          </p:txBody>
        </p:sp>
        <p:cxnSp>
          <p:nvCxnSpPr>
            <p:cNvPr id="42" name="48 Conector recto"/>
            <p:cNvCxnSpPr/>
            <p:nvPr/>
          </p:nvCxnSpPr>
          <p:spPr>
            <a:xfrm flipV="1">
              <a:off x="749643" y="1499287"/>
              <a:ext cx="963673" cy="5852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50 Conector recto"/>
            <p:cNvCxnSpPr/>
            <p:nvPr/>
          </p:nvCxnSpPr>
          <p:spPr>
            <a:xfrm>
              <a:off x="2150076" y="1466336"/>
              <a:ext cx="691978" cy="334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51 Conector recto"/>
            <p:cNvCxnSpPr/>
            <p:nvPr/>
          </p:nvCxnSpPr>
          <p:spPr>
            <a:xfrm>
              <a:off x="2158313" y="601363"/>
              <a:ext cx="773276" cy="6922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52 Conector recto"/>
            <p:cNvCxnSpPr/>
            <p:nvPr/>
          </p:nvCxnSpPr>
          <p:spPr>
            <a:xfrm>
              <a:off x="1037967" y="387179"/>
              <a:ext cx="1120432" cy="2141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53 Conector recto"/>
            <p:cNvCxnSpPr/>
            <p:nvPr/>
          </p:nvCxnSpPr>
          <p:spPr>
            <a:xfrm>
              <a:off x="832022" y="164757"/>
              <a:ext cx="196300" cy="2311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54 Conector recto"/>
            <p:cNvCxnSpPr/>
            <p:nvPr/>
          </p:nvCxnSpPr>
          <p:spPr>
            <a:xfrm flipH="1">
              <a:off x="2842054" y="1293341"/>
              <a:ext cx="98854" cy="2219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26 Cuadro de texto"/>
          <p:cNvSpPr txBox="1"/>
          <p:nvPr/>
        </p:nvSpPr>
        <p:spPr>
          <a:xfrm>
            <a:off x="5939636" y="1268761"/>
            <a:ext cx="1656700" cy="5363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000">
                <a:effectLst/>
                <a:latin typeface="Arial"/>
                <a:ea typeface="Calibri"/>
                <a:cs typeface="Times New Roman"/>
              </a:rPr>
              <a:t> </a:t>
            </a:r>
            <a:endParaRPr lang="es-MX" sz="1100">
              <a:effectLst/>
              <a:ea typeface="Calibri"/>
              <a:cs typeface="Times New Roman"/>
            </a:endParaRPr>
          </a:p>
          <a:p>
            <a:pPr>
              <a:lnSpc>
                <a:spcPct val="115000"/>
              </a:lnSpc>
              <a:spcAft>
                <a:spcPts val="0"/>
              </a:spcAft>
            </a:pPr>
            <a:r>
              <a:rPr lang="es-MX" sz="1000" b="1">
                <a:effectLst/>
                <a:latin typeface="Arial"/>
                <a:ea typeface="Calibri"/>
                <a:cs typeface="Times New Roman"/>
              </a:rPr>
              <a:t>Norte</a:t>
            </a:r>
            <a:endParaRPr lang="es-MX" sz="1100">
              <a:effectLst/>
              <a:ea typeface="Calibri"/>
              <a:cs typeface="Times New Roman"/>
            </a:endParaRPr>
          </a:p>
          <a:p>
            <a:pPr>
              <a:lnSpc>
                <a:spcPct val="115000"/>
              </a:lnSpc>
              <a:spcAft>
                <a:spcPts val="1000"/>
              </a:spcAft>
            </a:pPr>
            <a:r>
              <a:rPr lang="es-MX" sz="1000">
                <a:effectLst/>
                <a:latin typeface="Arial"/>
                <a:ea typeface="Calibri"/>
                <a:cs typeface="Times New Roman"/>
              </a:rPr>
              <a:t> </a:t>
            </a:r>
            <a:endParaRPr lang="es-MX" sz="1100">
              <a:effectLst/>
              <a:ea typeface="Calibri"/>
              <a:cs typeface="Times New Roman"/>
            </a:endParaRPr>
          </a:p>
        </p:txBody>
      </p:sp>
      <p:sp>
        <p:nvSpPr>
          <p:cNvPr id="49" name="3 Flecha arriba"/>
          <p:cNvSpPr/>
          <p:nvPr/>
        </p:nvSpPr>
        <p:spPr>
          <a:xfrm>
            <a:off x="6502686" y="1426901"/>
            <a:ext cx="949634" cy="224955"/>
          </a:xfrm>
          <a:prstGeom prst="up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50" name="49 Imagen"/>
          <p:cNvPicPr/>
          <p:nvPr/>
        </p:nvPicPr>
        <p:blipFill rotWithShape="1">
          <a:blip r:embed="rId5" cstate="print">
            <a:extLst>
              <a:ext uri="{28A0092B-C50C-407E-A947-70E740481C1C}">
                <a14:useLocalDpi xmlns:a14="http://schemas.microsoft.com/office/drawing/2010/main" val="0"/>
              </a:ext>
            </a:extLst>
          </a:blip>
          <a:srcRect/>
          <a:stretch/>
        </p:blipFill>
        <p:spPr bwMode="auto">
          <a:xfrm>
            <a:off x="6012160" y="2250820"/>
            <a:ext cx="280035" cy="271780"/>
          </a:xfrm>
          <a:prstGeom prst="rect">
            <a:avLst/>
          </a:prstGeom>
          <a:ln>
            <a:noFill/>
          </a:ln>
          <a:extLst>
            <a:ext uri="{53640926-AAD7-44D8-BBD7-CCE9431645EC}">
              <a14:shadowObscured xmlns:a14="http://schemas.microsoft.com/office/drawing/2010/main"/>
            </a:ext>
          </a:extLst>
        </p:spPr>
      </p:pic>
      <p:sp>
        <p:nvSpPr>
          <p:cNvPr id="51" name="35 Rectángulo"/>
          <p:cNvSpPr/>
          <p:nvPr/>
        </p:nvSpPr>
        <p:spPr>
          <a:xfrm>
            <a:off x="6078577" y="3090299"/>
            <a:ext cx="229870" cy="164465"/>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52" name="36 Rectángulo"/>
          <p:cNvSpPr/>
          <p:nvPr/>
        </p:nvSpPr>
        <p:spPr>
          <a:xfrm>
            <a:off x="6078577" y="3463333"/>
            <a:ext cx="221615" cy="17272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aphicFrame>
        <p:nvGraphicFramePr>
          <p:cNvPr id="53" name="52 Tabla"/>
          <p:cNvGraphicFramePr>
            <a:graphicFrameLocks noGrp="1"/>
          </p:cNvGraphicFramePr>
          <p:nvPr>
            <p:extLst>
              <p:ext uri="{D42A27DB-BD31-4B8C-83A1-F6EECF244321}">
                <p14:modId xmlns:p14="http://schemas.microsoft.com/office/powerpoint/2010/main" val="1088768500"/>
              </p:ext>
            </p:extLst>
          </p:nvPr>
        </p:nvGraphicFramePr>
        <p:xfrm>
          <a:off x="1403648" y="4365103"/>
          <a:ext cx="5573851" cy="1872209"/>
        </p:xfrm>
        <a:graphic>
          <a:graphicData uri="http://schemas.openxmlformats.org/drawingml/2006/table">
            <a:tbl>
              <a:tblPr firstRow="1" firstCol="1" bandRow="1">
                <a:tableStyleId>{5C22544A-7EE6-4342-B048-85BDC9FD1C3A}</a:tableStyleId>
              </a:tblPr>
              <a:tblGrid>
                <a:gridCol w="722678"/>
                <a:gridCol w="362930"/>
                <a:gridCol w="405591"/>
                <a:gridCol w="539302"/>
                <a:gridCol w="421509"/>
                <a:gridCol w="421509"/>
                <a:gridCol w="421509"/>
                <a:gridCol w="421509"/>
                <a:gridCol w="540576"/>
                <a:gridCol w="658369"/>
                <a:gridCol w="658369"/>
              </a:tblGrid>
              <a:tr h="446777">
                <a:tc>
                  <a:txBody>
                    <a:bodyPr/>
                    <a:lstStyle/>
                    <a:p>
                      <a:pPr algn="ctr">
                        <a:lnSpc>
                          <a:spcPct val="115000"/>
                        </a:lnSpc>
                        <a:spcAft>
                          <a:spcPts val="0"/>
                        </a:spcAft>
                        <a:tabLst>
                          <a:tab pos="1359535" algn="l"/>
                        </a:tabLst>
                      </a:pPr>
                      <a:r>
                        <a:rPr lang="es-MX" sz="700" dirty="0">
                          <a:effectLst/>
                        </a:rPr>
                        <a:t>Colonias</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Total Viv. </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a:t>
                      </a:r>
                      <a:endParaRPr lang="es-MX" sz="1100" dirty="0">
                        <a:effectLst/>
                      </a:endParaRPr>
                    </a:p>
                    <a:p>
                      <a:pPr algn="l">
                        <a:lnSpc>
                          <a:spcPct val="115000"/>
                        </a:lnSpc>
                        <a:spcAft>
                          <a:spcPts val="0"/>
                        </a:spcAft>
                        <a:tabLst>
                          <a:tab pos="1359535" algn="l"/>
                        </a:tabLst>
                      </a:pPr>
                      <a:r>
                        <a:rPr lang="es-MX" sz="700" dirty="0" err="1">
                          <a:effectLst/>
                        </a:rPr>
                        <a:t>Vacias</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a:t>
                      </a:r>
                      <a:endParaRPr lang="es-MX" sz="1100" dirty="0">
                        <a:effectLst/>
                      </a:endParaRPr>
                    </a:p>
                    <a:p>
                      <a:pPr algn="l">
                        <a:lnSpc>
                          <a:spcPct val="115000"/>
                        </a:lnSpc>
                        <a:spcAft>
                          <a:spcPts val="0"/>
                        </a:spcAft>
                        <a:tabLst>
                          <a:tab pos="1359535" algn="l"/>
                        </a:tabLst>
                      </a:pPr>
                      <a:r>
                        <a:rPr lang="es-MX" sz="700" dirty="0">
                          <a:effectLst/>
                        </a:rPr>
                        <a:t>Habitadas</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a:t>
                      </a:r>
                      <a:endParaRPr lang="es-MX" sz="1100">
                        <a:effectLst/>
                      </a:endParaRPr>
                    </a:p>
                    <a:p>
                      <a:pPr algn="l">
                        <a:lnSpc>
                          <a:spcPct val="115000"/>
                        </a:lnSpc>
                        <a:spcAft>
                          <a:spcPts val="0"/>
                        </a:spcAft>
                        <a:tabLst>
                          <a:tab pos="1359535" algn="l"/>
                        </a:tabLst>
                      </a:pPr>
                      <a:r>
                        <a:rPr lang="es-MX" sz="700">
                          <a:effectLst/>
                        </a:rPr>
                        <a:t>Vulner</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a:t>
                      </a:r>
                      <a:endParaRPr lang="es-MX" sz="1100">
                        <a:effectLst/>
                      </a:endParaRPr>
                    </a:p>
                    <a:p>
                      <a:pPr algn="l">
                        <a:lnSpc>
                          <a:spcPct val="115000"/>
                        </a:lnSpc>
                        <a:spcAft>
                          <a:spcPts val="0"/>
                        </a:spcAft>
                        <a:tabLst>
                          <a:tab pos="1359535" algn="l"/>
                        </a:tabLst>
                      </a:pPr>
                      <a:r>
                        <a:rPr lang="es-MX" sz="700">
                          <a:effectLst/>
                        </a:rPr>
                        <a:t>0-14 años</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a:t>
                      </a:r>
                      <a:endParaRPr lang="es-MX" sz="1100">
                        <a:effectLst/>
                      </a:endParaRPr>
                    </a:p>
                    <a:p>
                      <a:pPr algn="l">
                        <a:lnSpc>
                          <a:spcPct val="115000"/>
                        </a:lnSpc>
                        <a:spcAft>
                          <a:spcPts val="0"/>
                        </a:spcAft>
                        <a:tabLst>
                          <a:tab pos="1359535" algn="l"/>
                        </a:tabLst>
                      </a:pPr>
                      <a:r>
                        <a:rPr lang="es-MX" sz="700">
                          <a:effectLst/>
                        </a:rPr>
                        <a:t>15-29 años</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a:t>
                      </a:r>
                      <a:endParaRPr lang="es-MX" sz="1100">
                        <a:effectLst/>
                      </a:endParaRPr>
                    </a:p>
                    <a:p>
                      <a:pPr algn="l">
                        <a:lnSpc>
                          <a:spcPct val="115000"/>
                        </a:lnSpc>
                        <a:spcAft>
                          <a:spcPts val="0"/>
                        </a:spcAft>
                        <a:tabLst>
                          <a:tab pos="1359535" algn="l"/>
                        </a:tabLst>
                      </a:pPr>
                      <a:r>
                        <a:rPr lang="es-MX" sz="700">
                          <a:effectLst/>
                        </a:rPr>
                        <a:t>30-59 años</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a:t>
                      </a:r>
                      <a:endParaRPr lang="es-MX" sz="1100">
                        <a:effectLst/>
                      </a:endParaRPr>
                    </a:p>
                    <a:p>
                      <a:pPr algn="l">
                        <a:lnSpc>
                          <a:spcPct val="115000"/>
                        </a:lnSpc>
                        <a:spcAft>
                          <a:spcPts val="0"/>
                        </a:spcAft>
                        <a:tabLst>
                          <a:tab pos="1359535" algn="l"/>
                        </a:tabLst>
                      </a:pPr>
                      <a:r>
                        <a:rPr lang="es-MX" sz="700">
                          <a:effectLst/>
                        </a:rPr>
                        <a:t>60 a mas</a:t>
                      </a:r>
                      <a:endParaRPr lang="es-MX" sz="1100">
                        <a:effectLst/>
                      </a:endParaRPr>
                    </a:p>
                    <a:p>
                      <a:pPr algn="l">
                        <a:lnSpc>
                          <a:spcPct val="115000"/>
                        </a:lnSpc>
                        <a:spcAft>
                          <a:spcPts val="0"/>
                        </a:spcAft>
                        <a:tabLst>
                          <a:tab pos="1359535" algn="l"/>
                        </a:tabLst>
                      </a:pPr>
                      <a:r>
                        <a:rPr lang="es-MX" sz="700">
                          <a:effectLst/>
                        </a:rPr>
                        <a:t>años</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a:t>
                      </a:r>
                      <a:endParaRPr lang="es-MX" sz="1100">
                        <a:effectLst/>
                      </a:endParaRPr>
                    </a:p>
                    <a:p>
                      <a:pPr algn="l">
                        <a:lnSpc>
                          <a:spcPct val="115000"/>
                        </a:lnSpc>
                        <a:spcAft>
                          <a:spcPts val="0"/>
                        </a:spcAft>
                        <a:tabLst>
                          <a:tab pos="1359535" algn="l"/>
                        </a:tabLst>
                      </a:pPr>
                      <a:r>
                        <a:rPr lang="es-MX" sz="700">
                          <a:effectLst/>
                        </a:rPr>
                        <a:t>con discapacidad</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Poblac promedio de escolaridad</a:t>
                      </a:r>
                      <a:endParaRPr lang="es-MX" sz="1100">
                        <a:effectLst/>
                        <a:latin typeface="Calibri"/>
                        <a:ea typeface="Calibri"/>
                        <a:cs typeface="Times New Roman"/>
                      </a:endParaRPr>
                    </a:p>
                  </a:txBody>
                  <a:tcPr marL="68580" marR="68580" marT="0" marB="0"/>
                </a:tc>
              </a:tr>
              <a:tr h="212751">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3</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5.9 %</a:t>
                      </a:r>
                      <a:endParaRPr lang="es-MX" sz="1100">
                        <a:effectLst/>
                        <a:latin typeface="Calibri"/>
                        <a:ea typeface="Calibri"/>
                        <a:cs typeface="Times New Roman"/>
                      </a:endParaRPr>
                    </a:p>
                  </a:txBody>
                  <a:tcPr marL="68580" marR="68580" marT="0" marB="0"/>
                </a:tc>
              </a:tr>
              <a:tr h="212751">
                <a:tc>
                  <a:txBody>
                    <a:bodyPr/>
                    <a:lstStyle/>
                    <a:p>
                      <a:pPr algn="l">
                        <a:lnSpc>
                          <a:spcPct val="115000"/>
                        </a:lnSpc>
                        <a:spcAft>
                          <a:spcPts val="0"/>
                        </a:spcAft>
                        <a:tabLst>
                          <a:tab pos="1359535" algn="l"/>
                        </a:tabLst>
                      </a:pPr>
                      <a:r>
                        <a:rPr lang="es-MX" sz="700">
                          <a:effectLst/>
                        </a:rPr>
                        <a:t>GARITAS I</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dirty="0">
                          <a:effectLst/>
                        </a:rPr>
                        <a:t>0</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5.8</a:t>
                      </a:r>
                      <a:endParaRPr lang="es-MX" sz="1100">
                        <a:effectLst/>
                        <a:latin typeface="Calibri"/>
                        <a:ea typeface="Calibri"/>
                        <a:cs typeface="Times New Roman"/>
                      </a:endParaRPr>
                    </a:p>
                  </a:txBody>
                  <a:tcPr marL="68580" marR="68580" marT="0" marB="0"/>
                </a:tc>
              </a:tr>
              <a:tr h="212751">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31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26</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131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37</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43</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3</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7.2</a:t>
                      </a:r>
                      <a:endParaRPr lang="es-MX" sz="1100">
                        <a:effectLst/>
                        <a:latin typeface="Calibri"/>
                        <a:ea typeface="Calibri"/>
                        <a:cs typeface="Times New Roman"/>
                      </a:endParaRPr>
                    </a:p>
                  </a:txBody>
                  <a:tcPr marL="68580" marR="68580" marT="0" marB="0"/>
                </a:tc>
              </a:tr>
              <a:tr h="212751">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64</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279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78</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94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13</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5.0</a:t>
                      </a:r>
                      <a:endParaRPr lang="es-MX" sz="1100">
                        <a:effectLst/>
                        <a:latin typeface="Calibri"/>
                        <a:ea typeface="Calibri"/>
                        <a:cs typeface="Times New Roman"/>
                      </a:endParaRPr>
                    </a:p>
                  </a:txBody>
                  <a:tcPr marL="68580" marR="68580" marT="0" marB="0"/>
                </a:tc>
              </a:tr>
              <a:tr h="212751">
                <a:tc>
                  <a:txBody>
                    <a:bodyPr/>
                    <a:lstStyle/>
                    <a:p>
                      <a:pPr algn="l">
                        <a:lnSpc>
                          <a:spcPct val="115000"/>
                        </a:lnSpc>
                        <a:spcAft>
                          <a:spcPts val="0"/>
                        </a:spcAft>
                        <a:tabLst>
                          <a:tab pos="1359535" algn="l"/>
                        </a:tabLst>
                      </a:pPr>
                      <a:r>
                        <a:rPr lang="es-MX" sz="700">
                          <a:effectLst/>
                        </a:rPr>
                        <a:t>GARITAS II</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dirty="0">
                          <a:effectLst/>
                        </a:rPr>
                        <a:t>10.7</a:t>
                      </a:r>
                      <a:endParaRPr lang="es-MX" sz="1100" dirty="0">
                        <a:effectLst/>
                        <a:latin typeface="Calibri"/>
                        <a:ea typeface="Calibri"/>
                        <a:cs typeface="Times New Roman"/>
                      </a:endParaRPr>
                    </a:p>
                  </a:txBody>
                  <a:tcPr marL="68580" marR="68580" marT="0" marB="0"/>
                </a:tc>
              </a:tr>
              <a:tr h="212751">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N.D.</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15</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5.3</a:t>
                      </a:r>
                      <a:endParaRPr lang="es-MX" sz="1100">
                        <a:effectLst/>
                        <a:latin typeface="Calibri"/>
                        <a:ea typeface="Calibri"/>
                        <a:cs typeface="Times New Roman"/>
                      </a:endParaRPr>
                    </a:p>
                  </a:txBody>
                  <a:tcPr marL="68580" marR="68580" marT="0" marB="0"/>
                </a:tc>
              </a:tr>
              <a:tr h="148926">
                <a:tc>
                  <a:txBody>
                    <a:bodyPr/>
                    <a:lstStyle/>
                    <a:p>
                      <a:pPr algn="l">
                        <a:lnSpc>
                          <a:spcPct val="115000"/>
                        </a:lnSpc>
                        <a:spcAft>
                          <a:spcPts val="0"/>
                        </a:spcAft>
                        <a:tabLst>
                          <a:tab pos="1359535" algn="l"/>
                        </a:tabLst>
                      </a:pPr>
                      <a:r>
                        <a:rPr lang="es-MX" sz="700">
                          <a:effectLst/>
                        </a:rPr>
                        <a:t>TOTAL</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138</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27</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110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507</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139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166</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160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dirty="0">
                          <a:effectLst/>
                        </a:rPr>
                        <a:t>27</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11</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 </a:t>
                      </a:r>
                      <a:endParaRPr lang="es-MX" sz="1100" dirty="0">
                        <a:effectLst/>
                        <a:latin typeface="Calibri"/>
                        <a:ea typeface="Calibri"/>
                        <a:cs typeface="Times New Roman"/>
                      </a:endParaRPr>
                    </a:p>
                  </a:txBody>
                  <a:tcPr marL="68580" marR="68580" marT="0" marB="0"/>
                </a:tc>
              </a:tr>
            </a:tbl>
          </a:graphicData>
        </a:graphic>
      </p:graphicFrame>
      <p:sp>
        <p:nvSpPr>
          <p:cNvPr id="54" name="35 Rectángulo"/>
          <p:cNvSpPr/>
          <p:nvPr/>
        </p:nvSpPr>
        <p:spPr>
          <a:xfrm>
            <a:off x="6061154" y="2716458"/>
            <a:ext cx="229870" cy="164465"/>
          </a:xfrm>
          <a:prstGeom prst="rect">
            <a:avLst/>
          </a:prstGeom>
          <a:solidFill>
            <a:srgbClr val="7030A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1638564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08" r="19915"/>
          <a:stretch/>
        </p:blipFill>
        <p:spPr bwMode="auto">
          <a:xfrm>
            <a:off x="1043608" y="584684"/>
            <a:ext cx="316524"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452320" y="628086"/>
            <a:ext cx="682676" cy="158319"/>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4 Rectángulo"/>
          <p:cNvSpPr/>
          <p:nvPr/>
        </p:nvSpPr>
        <p:spPr>
          <a:xfrm>
            <a:off x="3563888" y="548680"/>
            <a:ext cx="2284984" cy="338554"/>
          </a:xfrm>
          <a:prstGeom prst="rect">
            <a:avLst/>
          </a:prstGeom>
        </p:spPr>
        <p:txBody>
          <a:bodyPr wrap="none">
            <a:spAutoFit/>
          </a:bodyPr>
          <a:lstStyle/>
          <a:p>
            <a:r>
              <a:rPr lang="es-ES" sz="1600" b="1" dirty="0">
                <a:latin typeface="Arial" pitchFamily="34" charset="0"/>
                <a:cs typeface="Arial" pitchFamily="34" charset="0"/>
              </a:rPr>
              <a:t>Avances y resultados</a:t>
            </a:r>
            <a:endParaRPr lang="es-MX" sz="1600" b="1" dirty="0">
              <a:latin typeface="Arial" pitchFamily="34" charset="0"/>
              <a:cs typeface="Arial" pitchFamily="34" charset="0"/>
            </a:endParaRPr>
          </a:p>
        </p:txBody>
      </p:sp>
      <p:sp>
        <p:nvSpPr>
          <p:cNvPr id="48" name="26 Cuadro de texto"/>
          <p:cNvSpPr txBox="1"/>
          <p:nvPr/>
        </p:nvSpPr>
        <p:spPr>
          <a:xfrm>
            <a:off x="6166555" y="1124744"/>
            <a:ext cx="1512169" cy="5363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000" dirty="0">
                <a:effectLst/>
                <a:latin typeface="Arial"/>
                <a:ea typeface="Calibri"/>
                <a:cs typeface="Times New Roman"/>
              </a:rPr>
              <a:t> </a:t>
            </a:r>
            <a:endParaRPr lang="es-MX" sz="1100" dirty="0">
              <a:effectLst/>
              <a:ea typeface="Calibri"/>
              <a:cs typeface="Times New Roman"/>
            </a:endParaRPr>
          </a:p>
          <a:p>
            <a:pPr>
              <a:lnSpc>
                <a:spcPct val="115000"/>
              </a:lnSpc>
              <a:spcAft>
                <a:spcPts val="0"/>
              </a:spcAft>
            </a:pPr>
            <a:r>
              <a:rPr lang="es-MX" sz="1000" b="1" dirty="0">
                <a:effectLst/>
                <a:latin typeface="Arial"/>
                <a:ea typeface="Calibri"/>
                <a:cs typeface="Times New Roman"/>
              </a:rPr>
              <a:t>Norte</a:t>
            </a:r>
            <a:endParaRPr lang="es-MX" sz="1100" dirty="0">
              <a:effectLst/>
              <a:ea typeface="Calibri"/>
              <a:cs typeface="Times New Roman"/>
            </a:endParaRPr>
          </a:p>
          <a:p>
            <a:pPr>
              <a:lnSpc>
                <a:spcPct val="115000"/>
              </a:lnSpc>
              <a:spcAft>
                <a:spcPts val="1000"/>
              </a:spcAft>
            </a:pPr>
            <a:r>
              <a:rPr lang="es-MX" sz="1000" dirty="0">
                <a:effectLst/>
                <a:latin typeface="Arial"/>
                <a:ea typeface="Calibri"/>
                <a:cs typeface="Times New Roman"/>
              </a:rPr>
              <a:t> </a:t>
            </a:r>
            <a:endParaRPr lang="es-MX" sz="1100" dirty="0">
              <a:effectLst/>
              <a:ea typeface="Calibri"/>
              <a:cs typeface="Times New Roman"/>
            </a:endParaRPr>
          </a:p>
        </p:txBody>
      </p:sp>
      <p:sp>
        <p:nvSpPr>
          <p:cNvPr id="49" name="3 Flecha arriba"/>
          <p:cNvSpPr/>
          <p:nvPr/>
        </p:nvSpPr>
        <p:spPr>
          <a:xfrm>
            <a:off x="6646702" y="1403845"/>
            <a:ext cx="949634" cy="224955"/>
          </a:xfrm>
          <a:prstGeom prst="up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51" name="35 Rectángulo"/>
          <p:cNvSpPr/>
          <p:nvPr/>
        </p:nvSpPr>
        <p:spPr>
          <a:xfrm>
            <a:off x="7678723" y="895489"/>
            <a:ext cx="229870" cy="164465"/>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52" name="36 Rectángulo"/>
          <p:cNvSpPr/>
          <p:nvPr/>
        </p:nvSpPr>
        <p:spPr>
          <a:xfrm>
            <a:off x="8024188" y="887234"/>
            <a:ext cx="221615" cy="17272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54" name="35 Rectángulo"/>
          <p:cNvSpPr/>
          <p:nvPr/>
        </p:nvSpPr>
        <p:spPr>
          <a:xfrm>
            <a:off x="7337385" y="917728"/>
            <a:ext cx="229870" cy="164465"/>
          </a:xfrm>
          <a:prstGeom prst="rect">
            <a:avLst/>
          </a:prstGeom>
          <a:solidFill>
            <a:srgbClr val="7030A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55" name="54 Imagen"/>
          <p:cNvPicPr/>
          <p:nvPr/>
        </p:nvPicPr>
        <p:blipFill rotWithShape="1">
          <a:blip r:embed="rId4" cstate="screen">
            <a:extLst>
              <a:ext uri="{28A0092B-C50C-407E-A947-70E740481C1C}">
                <a14:useLocalDpi xmlns:a14="http://schemas.microsoft.com/office/drawing/2010/main"/>
              </a:ext>
            </a:extLst>
          </a:blip>
          <a:srcRect/>
          <a:stretch/>
        </p:blipFill>
        <p:spPr bwMode="auto">
          <a:xfrm>
            <a:off x="827584" y="1124744"/>
            <a:ext cx="5328592" cy="2868822"/>
          </a:xfrm>
          <a:prstGeom prst="rect">
            <a:avLst/>
          </a:prstGeom>
          <a:ln>
            <a:noFill/>
          </a:ln>
          <a:extLst>
            <a:ext uri="{53640926-AAD7-44D8-BBD7-CCE9431645EC}">
              <a14:shadowObscured xmlns:a14="http://schemas.microsoft.com/office/drawing/2010/main"/>
            </a:ext>
          </a:extLst>
        </p:spPr>
      </p:pic>
      <p:sp>
        <p:nvSpPr>
          <p:cNvPr id="56" name="29 Cuadro de texto"/>
          <p:cNvSpPr txBox="1"/>
          <p:nvPr/>
        </p:nvSpPr>
        <p:spPr>
          <a:xfrm>
            <a:off x="6166555" y="1700808"/>
            <a:ext cx="1512168" cy="23002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s-MX" sz="1000" b="1" dirty="0">
                <a:effectLst/>
                <a:latin typeface="Arial"/>
                <a:ea typeface="Calibri"/>
                <a:cs typeface="Times New Roman"/>
              </a:rPr>
              <a:t>Simbología</a:t>
            </a:r>
            <a:endParaRPr lang="es-MX" sz="1100" dirty="0">
              <a:effectLst/>
              <a:ea typeface="Calibri"/>
              <a:cs typeface="Times New Roman"/>
            </a:endParaRPr>
          </a:p>
          <a:p>
            <a:endParaRPr lang="es-MX" sz="500" dirty="0" smtClean="0">
              <a:effectLst/>
              <a:latin typeface="Arial"/>
              <a:ea typeface="Calibri"/>
              <a:cs typeface="Times New Roman"/>
            </a:endParaRPr>
          </a:p>
          <a:p>
            <a:r>
              <a:rPr lang="es-MX" sz="500" dirty="0">
                <a:latin typeface="Arial"/>
                <a:ea typeface="Calibri"/>
                <a:cs typeface="Times New Roman"/>
              </a:rPr>
              <a:t> </a:t>
            </a:r>
            <a:r>
              <a:rPr lang="es-MX" sz="500" dirty="0" smtClean="0">
                <a:latin typeface="Arial"/>
                <a:ea typeface="Calibri"/>
                <a:cs typeface="Times New Roman"/>
              </a:rPr>
              <a:t>              </a:t>
            </a:r>
            <a:r>
              <a:rPr lang="es-MX" sz="500" dirty="0">
                <a:effectLst/>
                <a:latin typeface="Arial"/>
                <a:ea typeface="Calibri"/>
                <a:cs typeface="Times New Roman"/>
              </a:rPr>
              <a:t> </a:t>
            </a:r>
            <a:r>
              <a:rPr lang="es-MX" sz="500" dirty="0" smtClean="0">
                <a:effectLst/>
                <a:latin typeface="Arial"/>
                <a:ea typeface="Calibri"/>
                <a:cs typeface="Times New Roman"/>
              </a:rPr>
              <a:t>  </a:t>
            </a:r>
            <a:r>
              <a:rPr lang="es-MX" sz="800" dirty="0" smtClean="0">
                <a:latin typeface="Arial" pitchFamily="34" charset="0"/>
                <a:cs typeface="Arial" pitchFamily="34" charset="0"/>
              </a:rPr>
              <a:t>Total/</a:t>
            </a:r>
            <a:r>
              <a:rPr lang="es-MX" sz="800" dirty="0" err="1" smtClean="0">
                <a:latin typeface="Arial" pitchFamily="34" charset="0"/>
                <a:cs typeface="Arial" pitchFamily="34" charset="0"/>
              </a:rPr>
              <a:t>Viv</a:t>
            </a:r>
            <a:r>
              <a:rPr lang="es-MX" sz="800" dirty="0">
                <a:latin typeface="Arial" pitchFamily="34" charset="0"/>
                <a:cs typeface="Arial" pitchFamily="34" charset="0"/>
              </a:rPr>
              <a:t>. Hab./110</a:t>
            </a:r>
          </a:p>
          <a:p>
            <a:r>
              <a:rPr lang="es-MX" sz="800" b="1" dirty="0">
                <a:latin typeface="Arial" pitchFamily="34" charset="0"/>
                <a:cs typeface="Arial" pitchFamily="34" charset="0"/>
              </a:rPr>
              <a:t> </a:t>
            </a:r>
            <a:endParaRPr lang="es-MX" sz="800" dirty="0">
              <a:latin typeface="Arial" pitchFamily="34" charset="0"/>
              <a:cs typeface="Arial" pitchFamily="34" charset="0"/>
            </a:endParaRPr>
          </a:p>
          <a:p>
            <a:r>
              <a:rPr lang="es-MX" sz="800" dirty="0">
                <a:latin typeface="Arial" pitchFamily="34" charset="0"/>
                <a:cs typeface="Arial" pitchFamily="34" charset="0"/>
              </a:rPr>
              <a:t>         </a:t>
            </a:r>
            <a:r>
              <a:rPr lang="es-MX" sz="800" dirty="0" smtClean="0">
                <a:latin typeface="Arial" pitchFamily="34" charset="0"/>
                <a:cs typeface="Arial" pitchFamily="34" charset="0"/>
              </a:rPr>
              <a:t> Viviendas/con </a:t>
            </a:r>
            <a:r>
              <a:rPr lang="es-MX" sz="800" dirty="0">
                <a:latin typeface="Arial" pitchFamily="34" charset="0"/>
                <a:cs typeface="Arial" pitchFamily="34" charset="0"/>
              </a:rPr>
              <a:t>piso/ 87</a:t>
            </a:r>
          </a:p>
          <a:p>
            <a:r>
              <a:rPr lang="es-MX" sz="800" dirty="0">
                <a:latin typeface="Arial" pitchFamily="34" charset="0"/>
                <a:cs typeface="Arial" pitchFamily="34" charset="0"/>
              </a:rPr>
              <a:t> </a:t>
            </a:r>
          </a:p>
          <a:p>
            <a:r>
              <a:rPr lang="es-MX" sz="800" dirty="0">
                <a:latin typeface="Arial" pitchFamily="34" charset="0"/>
                <a:cs typeface="Arial" pitchFamily="34" charset="0"/>
              </a:rPr>
              <a:t>          Viv /energía </a:t>
            </a:r>
            <a:r>
              <a:rPr lang="es-MX" sz="800" dirty="0" smtClean="0">
                <a:latin typeface="Arial" pitchFamily="34" charset="0"/>
                <a:cs typeface="Arial" pitchFamily="34" charset="0"/>
              </a:rPr>
              <a:t>elect./103</a:t>
            </a:r>
            <a:endParaRPr lang="es-MX" sz="800" dirty="0">
              <a:latin typeface="Arial" pitchFamily="34" charset="0"/>
              <a:cs typeface="Arial" pitchFamily="34" charset="0"/>
            </a:endParaRPr>
          </a:p>
          <a:p>
            <a:r>
              <a:rPr lang="es-MX" sz="800" dirty="0">
                <a:latin typeface="Arial" pitchFamily="34" charset="0"/>
                <a:cs typeface="Arial" pitchFamily="34" charset="0"/>
              </a:rPr>
              <a:t>             </a:t>
            </a:r>
          </a:p>
          <a:p>
            <a:r>
              <a:rPr lang="es-MX" sz="800" dirty="0">
                <a:latin typeface="Arial" pitchFamily="34" charset="0"/>
                <a:cs typeface="Arial" pitchFamily="34" charset="0"/>
              </a:rPr>
              <a:t>          </a:t>
            </a:r>
            <a:r>
              <a:rPr lang="es-MX" sz="800" dirty="0" smtClean="0">
                <a:latin typeface="Arial" pitchFamily="34" charset="0"/>
                <a:cs typeface="Arial" pitchFamily="34" charset="0"/>
              </a:rPr>
              <a:t> </a:t>
            </a:r>
            <a:r>
              <a:rPr lang="es-MX" sz="800" dirty="0">
                <a:latin typeface="Arial" pitchFamily="34" charset="0"/>
                <a:cs typeface="Arial" pitchFamily="34" charset="0"/>
              </a:rPr>
              <a:t>Viv/ Agua entub./89</a:t>
            </a:r>
          </a:p>
          <a:p>
            <a:r>
              <a:rPr lang="es-MX" sz="800" dirty="0">
                <a:latin typeface="Arial" pitchFamily="34" charset="0"/>
                <a:cs typeface="Arial" pitchFamily="34" charset="0"/>
              </a:rPr>
              <a:t> </a:t>
            </a:r>
          </a:p>
          <a:p>
            <a:r>
              <a:rPr lang="es-MX" sz="800" dirty="0">
                <a:latin typeface="Arial" pitchFamily="34" charset="0"/>
                <a:cs typeface="Arial" pitchFamily="34" charset="0"/>
              </a:rPr>
              <a:t>            </a:t>
            </a:r>
            <a:r>
              <a:rPr lang="es-MX" sz="800" dirty="0" smtClean="0">
                <a:latin typeface="Arial" pitchFamily="34" charset="0"/>
                <a:cs typeface="Arial" pitchFamily="34" charset="0"/>
              </a:rPr>
              <a:t>Viv</a:t>
            </a:r>
            <a:r>
              <a:rPr lang="es-MX" sz="800" dirty="0">
                <a:latin typeface="Arial" pitchFamily="34" charset="0"/>
                <a:cs typeface="Arial" pitchFamily="34" charset="0"/>
              </a:rPr>
              <a:t>./ drenaje/ 82</a:t>
            </a:r>
          </a:p>
          <a:p>
            <a:r>
              <a:rPr lang="es-MX" sz="800" b="1" dirty="0">
                <a:latin typeface="Arial" pitchFamily="34" charset="0"/>
                <a:cs typeface="Arial" pitchFamily="34" charset="0"/>
              </a:rPr>
              <a:t> </a:t>
            </a:r>
            <a:endParaRPr lang="es-MX" sz="800" dirty="0">
              <a:latin typeface="Arial" pitchFamily="34" charset="0"/>
              <a:cs typeface="Arial" pitchFamily="34" charset="0"/>
            </a:endParaRPr>
          </a:p>
          <a:p>
            <a:r>
              <a:rPr lang="es-MX" sz="800" b="1" dirty="0">
                <a:latin typeface="Arial" pitchFamily="34" charset="0"/>
                <a:cs typeface="Arial" pitchFamily="34" charset="0"/>
              </a:rPr>
              <a:t>           </a:t>
            </a:r>
            <a:r>
              <a:rPr lang="es-MX" sz="800" b="1" dirty="0" smtClean="0">
                <a:latin typeface="Arial" pitchFamily="34" charset="0"/>
                <a:cs typeface="Arial" pitchFamily="34" charset="0"/>
              </a:rPr>
              <a:t> </a:t>
            </a:r>
            <a:r>
              <a:rPr lang="es-MX" sz="800" dirty="0">
                <a:latin typeface="Arial" pitchFamily="34" charset="0"/>
                <a:cs typeface="Arial" pitchFamily="34" charset="0"/>
              </a:rPr>
              <a:t>Viv./ 3 a mas ocup</a:t>
            </a:r>
            <a:r>
              <a:rPr lang="es-MX" sz="800" dirty="0" smtClean="0">
                <a:latin typeface="Arial" pitchFamily="34" charset="0"/>
                <a:cs typeface="Arial" pitchFamily="34" charset="0"/>
              </a:rPr>
              <a:t>/ 6</a:t>
            </a:r>
            <a:endParaRPr lang="es-MX" sz="800" dirty="0">
              <a:latin typeface="Arial" pitchFamily="34" charset="0"/>
              <a:cs typeface="Arial" pitchFamily="34" charset="0"/>
            </a:endParaRPr>
          </a:p>
          <a:p>
            <a:r>
              <a:rPr lang="es-MX" sz="800" b="1" dirty="0">
                <a:latin typeface="Arial" pitchFamily="34" charset="0"/>
                <a:cs typeface="Arial" pitchFamily="34" charset="0"/>
              </a:rPr>
              <a:t>            </a:t>
            </a:r>
            <a:endParaRPr lang="es-MX" sz="800" dirty="0">
              <a:latin typeface="Arial" pitchFamily="34" charset="0"/>
              <a:cs typeface="Arial" pitchFamily="34" charset="0"/>
            </a:endParaRPr>
          </a:p>
          <a:p>
            <a:r>
              <a:rPr lang="es-MX" sz="800" b="1" dirty="0">
                <a:latin typeface="Arial" pitchFamily="34" charset="0"/>
                <a:cs typeface="Arial" pitchFamily="34" charset="0"/>
              </a:rPr>
              <a:t>           </a:t>
            </a:r>
            <a:r>
              <a:rPr lang="es-MX" sz="800" b="1" dirty="0" smtClean="0">
                <a:latin typeface="Arial" pitchFamily="34" charset="0"/>
                <a:cs typeface="Arial" pitchFamily="34" charset="0"/>
              </a:rPr>
              <a:t> </a:t>
            </a:r>
            <a:r>
              <a:rPr lang="es-MX" sz="800" dirty="0">
                <a:latin typeface="Arial" pitchFamily="34" charset="0"/>
                <a:cs typeface="Arial" pitchFamily="34" charset="0"/>
              </a:rPr>
              <a:t>Área de estudio </a:t>
            </a:r>
            <a:endParaRPr lang="es-MX" sz="800" dirty="0">
              <a:effectLst/>
              <a:latin typeface="Arial" pitchFamily="34" charset="0"/>
              <a:ea typeface="Calibri"/>
              <a:cs typeface="Arial" pitchFamily="34" charset="0"/>
            </a:endParaRPr>
          </a:p>
        </p:txBody>
      </p:sp>
      <p:pic>
        <p:nvPicPr>
          <p:cNvPr id="57" name="Picture 2" descr="C:\Users\Equipo\Desktop\PC San Cristóbal\tesis sancris\ecosur mapas\base\viviendas.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901465" y="4077072"/>
            <a:ext cx="2486959" cy="2160240"/>
          </a:xfrm>
          <a:prstGeom prst="rect">
            <a:avLst/>
          </a:prstGeom>
          <a:noFill/>
          <a:extLst>
            <a:ext uri="{909E8E84-426E-40DD-AFC4-6F175D3DCCD1}">
              <a14:hiddenFill xmlns:a14="http://schemas.microsoft.com/office/drawing/2010/main">
                <a:solidFill>
                  <a:srgbClr val="FFFFFF"/>
                </a:solidFill>
              </a14:hiddenFill>
            </a:ext>
          </a:extLst>
        </p:spPr>
      </p:pic>
      <p:sp>
        <p:nvSpPr>
          <p:cNvPr id="58" name="57 Elipse"/>
          <p:cNvSpPr/>
          <p:nvPr/>
        </p:nvSpPr>
        <p:spPr>
          <a:xfrm>
            <a:off x="7020272" y="4725144"/>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59" name="58 Tabla"/>
          <p:cNvGraphicFramePr>
            <a:graphicFrameLocks noGrp="1"/>
          </p:cNvGraphicFramePr>
          <p:nvPr>
            <p:extLst>
              <p:ext uri="{D42A27DB-BD31-4B8C-83A1-F6EECF244321}">
                <p14:modId xmlns:p14="http://schemas.microsoft.com/office/powerpoint/2010/main" val="2194111050"/>
              </p:ext>
            </p:extLst>
          </p:nvPr>
        </p:nvGraphicFramePr>
        <p:xfrm>
          <a:off x="755576" y="4479000"/>
          <a:ext cx="5030960" cy="1542288"/>
        </p:xfrm>
        <a:graphic>
          <a:graphicData uri="http://schemas.openxmlformats.org/drawingml/2006/table">
            <a:tbl>
              <a:tblPr firstRow="1" firstCol="1" bandRow="1">
                <a:tableStyleId>{5C22544A-7EE6-4342-B048-85BDC9FD1C3A}</a:tableStyleId>
              </a:tblPr>
              <a:tblGrid>
                <a:gridCol w="721159"/>
                <a:gridCol w="362168"/>
                <a:gridCol w="428248"/>
                <a:gridCol w="540711"/>
                <a:gridCol w="520379"/>
                <a:gridCol w="420623"/>
                <a:gridCol w="420623"/>
                <a:gridCol w="420623"/>
                <a:gridCol w="539440"/>
                <a:gridCol w="656986"/>
              </a:tblGrid>
              <a:tr h="355860">
                <a:tc>
                  <a:txBody>
                    <a:bodyPr/>
                    <a:lstStyle/>
                    <a:p>
                      <a:pPr algn="ctr">
                        <a:lnSpc>
                          <a:spcPct val="115000"/>
                        </a:lnSpc>
                        <a:spcAft>
                          <a:spcPts val="0"/>
                        </a:spcAft>
                        <a:tabLst>
                          <a:tab pos="1359535" algn="l"/>
                        </a:tabLst>
                      </a:pPr>
                      <a:r>
                        <a:rPr lang="es-MX" sz="700" dirty="0">
                          <a:effectLst/>
                        </a:rPr>
                        <a:t>Colonias</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Total Viv. </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a:t>
                      </a:r>
                      <a:endParaRPr lang="es-MX" sz="1100" dirty="0">
                        <a:effectLst/>
                      </a:endParaRPr>
                    </a:p>
                    <a:p>
                      <a:pPr algn="l">
                        <a:lnSpc>
                          <a:spcPct val="115000"/>
                        </a:lnSpc>
                        <a:spcAft>
                          <a:spcPts val="0"/>
                        </a:spcAft>
                        <a:tabLst>
                          <a:tab pos="1359535" algn="l"/>
                        </a:tabLst>
                      </a:pPr>
                      <a:r>
                        <a:rPr lang="es-MX" sz="700" dirty="0">
                          <a:effectLst/>
                        </a:rPr>
                        <a:t>Habita</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 con piso material</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 con</a:t>
                      </a:r>
                      <a:endParaRPr lang="es-MX" sz="1100" dirty="0">
                        <a:effectLst/>
                      </a:endParaRPr>
                    </a:p>
                    <a:p>
                      <a:pPr algn="l">
                        <a:lnSpc>
                          <a:spcPct val="115000"/>
                        </a:lnSpc>
                        <a:spcAft>
                          <a:spcPts val="0"/>
                        </a:spcAft>
                        <a:tabLst>
                          <a:tab pos="1359535" algn="l"/>
                        </a:tabLst>
                      </a:pPr>
                      <a:r>
                        <a:rPr lang="es-MX" sz="700" dirty="0">
                          <a:effectLst/>
                        </a:rPr>
                        <a:t>Energía</a:t>
                      </a:r>
                      <a:endParaRPr lang="es-MX" sz="1100" dirty="0">
                        <a:effectLst/>
                      </a:endParaRPr>
                    </a:p>
                    <a:p>
                      <a:pPr algn="l">
                        <a:lnSpc>
                          <a:spcPct val="115000"/>
                        </a:lnSpc>
                        <a:spcAft>
                          <a:spcPts val="0"/>
                        </a:spcAft>
                        <a:tabLst>
                          <a:tab pos="1359535" algn="l"/>
                        </a:tabLst>
                      </a:pPr>
                      <a:r>
                        <a:rPr lang="es-MX" sz="700" dirty="0" err="1">
                          <a:effectLst/>
                        </a:rPr>
                        <a:t>electrica</a:t>
                      </a:r>
                      <a:r>
                        <a:rPr lang="es-MX" sz="700" dirty="0">
                          <a:effectLst/>
                        </a:rPr>
                        <a:t> </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 Agua entub</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 con drena</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Viv con </a:t>
                      </a:r>
                      <a:r>
                        <a:rPr lang="es-MX" sz="700" dirty="0" err="1">
                          <a:effectLst/>
                        </a:rPr>
                        <a:t>serv</a:t>
                      </a:r>
                      <a:r>
                        <a:rPr lang="es-MX" sz="700" dirty="0">
                          <a:effectLst/>
                        </a:rPr>
                        <a:t> </a:t>
                      </a:r>
                      <a:r>
                        <a:rPr lang="es-MX" sz="700" dirty="0" err="1">
                          <a:effectLst/>
                        </a:rPr>
                        <a:t>sani</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Con 3 o más ocup por cuarto</a:t>
                      </a:r>
                      <a:endParaRPr lang="es-MX" sz="1100" dirty="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dirty="0">
                          <a:effectLst/>
                        </a:rPr>
                        <a:t>Ocup por vivienda</a:t>
                      </a:r>
                      <a:endParaRPr lang="es-MX" sz="1100" dirty="0">
                        <a:effectLst/>
                        <a:latin typeface="Calibri"/>
                        <a:ea typeface="Calibri"/>
                        <a:cs typeface="Times New Roman"/>
                      </a:endParaRPr>
                    </a:p>
                  </a:txBody>
                  <a:tcPr marL="68580" marR="68580" marT="0" marB="0"/>
                </a:tc>
              </a:tr>
              <a:tr h="169457">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4.7</a:t>
                      </a:r>
                      <a:endParaRPr lang="es-MX" sz="1100">
                        <a:effectLst/>
                        <a:latin typeface="Calibri"/>
                        <a:ea typeface="Calibri"/>
                        <a:cs typeface="Times New Roman"/>
                      </a:endParaRPr>
                    </a:p>
                  </a:txBody>
                  <a:tcPr marL="68580" marR="68580" marT="0" marB="0"/>
                </a:tc>
              </a:tr>
              <a:tr h="169457">
                <a:tc>
                  <a:txBody>
                    <a:bodyPr/>
                    <a:lstStyle/>
                    <a:p>
                      <a:pPr algn="l">
                        <a:lnSpc>
                          <a:spcPct val="115000"/>
                        </a:lnSpc>
                        <a:spcAft>
                          <a:spcPts val="0"/>
                        </a:spcAft>
                        <a:tabLst>
                          <a:tab pos="1359535" algn="l"/>
                        </a:tabLst>
                      </a:pPr>
                      <a:r>
                        <a:rPr lang="es-MX" sz="700">
                          <a:effectLst/>
                        </a:rPr>
                        <a:t>GARITAS I</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4.8</a:t>
                      </a:r>
                      <a:endParaRPr lang="es-MX" sz="1100">
                        <a:effectLst/>
                        <a:latin typeface="Calibri"/>
                        <a:ea typeface="Calibri"/>
                        <a:cs typeface="Times New Roman"/>
                      </a:endParaRPr>
                    </a:p>
                  </a:txBody>
                  <a:tcPr marL="68580" marR="68580" marT="0" marB="0"/>
                </a:tc>
              </a:tr>
              <a:tr h="169457">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31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26</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17</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5.0</a:t>
                      </a:r>
                      <a:endParaRPr lang="es-MX" sz="1100">
                        <a:effectLst/>
                        <a:latin typeface="Calibri"/>
                        <a:ea typeface="Calibri"/>
                        <a:cs typeface="Times New Roman"/>
                      </a:endParaRPr>
                    </a:p>
                  </a:txBody>
                  <a:tcPr marL="68580" marR="68580" marT="0" marB="0"/>
                </a:tc>
              </a:tr>
              <a:tr h="169457">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64</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55</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59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3.0</a:t>
                      </a:r>
                      <a:endParaRPr lang="es-MX" sz="1100">
                        <a:effectLst/>
                        <a:latin typeface="Calibri"/>
                        <a:ea typeface="Calibri"/>
                        <a:cs typeface="Times New Roman"/>
                      </a:endParaRPr>
                    </a:p>
                  </a:txBody>
                  <a:tcPr marL="68580" marR="68580" marT="0" marB="0"/>
                </a:tc>
              </a:tr>
              <a:tr h="169457">
                <a:tc>
                  <a:txBody>
                    <a:bodyPr/>
                    <a:lstStyle/>
                    <a:p>
                      <a:pPr algn="l">
                        <a:lnSpc>
                          <a:spcPct val="115000"/>
                        </a:lnSpc>
                        <a:spcAft>
                          <a:spcPts val="0"/>
                        </a:spcAft>
                        <a:tabLst>
                          <a:tab pos="1359535" algn="l"/>
                        </a:tabLst>
                      </a:pPr>
                      <a:r>
                        <a:rPr lang="es-MX" sz="700">
                          <a:effectLst/>
                        </a:rPr>
                        <a:t>GARITAS II</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2.8</a:t>
                      </a:r>
                      <a:endParaRPr lang="es-MX" sz="1100">
                        <a:effectLst/>
                        <a:latin typeface="Calibri"/>
                        <a:ea typeface="Calibri"/>
                        <a:cs typeface="Times New Roman"/>
                      </a:endParaRPr>
                    </a:p>
                  </a:txBody>
                  <a:tcPr marL="68580" marR="68580" marT="0" marB="0"/>
                </a:tc>
              </a:tr>
              <a:tr h="169457">
                <a:tc>
                  <a:txBody>
                    <a:bodyPr/>
                    <a:lstStyle/>
                    <a:p>
                      <a:pPr algn="l">
                        <a:lnSpc>
                          <a:spcPct val="115000"/>
                        </a:lnSpc>
                        <a:spcAft>
                          <a:spcPts val="0"/>
                        </a:spcAft>
                        <a:tabLst>
                          <a:tab pos="1359535" algn="l"/>
                        </a:tabLst>
                      </a:pPr>
                      <a:r>
                        <a:rPr lang="es-MX" sz="700">
                          <a:effectLst/>
                        </a:rPr>
                        <a:t>GARITAS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N.D.</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r>
                        <a:rPr lang="es-MX" sz="1000">
                          <a:effectLst/>
                        </a:rPr>
                        <a:t>*</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4.8</a:t>
                      </a:r>
                      <a:endParaRPr lang="es-MX" sz="1100">
                        <a:effectLst/>
                        <a:latin typeface="Calibri"/>
                        <a:ea typeface="Calibri"/>
                        <a:cs typeface="Times New Roman"/>
                      </a:endParaRPr>
                    </a:p>
                  </a:txBody>
                  <a:tcPr marL="68580" marR="68580" marT="0" marB="0"/>
                </a:tc>
              </a:tr>
              <a:tr h="118620">
                <a:tc>
                  <a:txBody>
                    <a:bodyPr/>
                    <a:lstStyle/>
                    <a:p>
                      <a:pPr algn="l">
                        <a:lnSpc>
                          <a:spcPct val="115000"/>
                        </a:lnSpc>
                        <a:spcAft>
                          <a:spcPts val="0"/>
                        </a:spcAft>
                        <a:tabLst>
                          <a:tab pos="1359535" algn="l"/>
                        </a:tabLst>
                      </a:pPr>
                      <a:r>
                        <a:rPr lang="es-MX" sz="700">
                          <a:effectLst/>
                        </a:rPr>
                        <a:t>TOTAL</a:t>
                      </a:r>
                      <a:endParaRPr lang="es-MX" sz="1100">
                        <a:effectLst/>
                        <a:latin typeface="Calibri"/>
                        <a:ea typeface="Calibri"/>
                        <a:cs typeface="Times New Roman"/>
                      </a:endParaRPr>
                    </a:p>
                  </a:txBody>
                  <a:tcPr marL="68580" marR="68580" marT="0" marB="0"/>
                </a:tc>
                <a:tc>
                  <a:txBody>
                    <a:bodyPr/>
                    <a:lstStyle/>
                    <a:p>
                      <a:pPr algn="l">
                        <a:lnSpc>
                          <a:spcPct val="115000"/>
                        </a:lnSpc>
                        <a:spcAft>
                          <a:spcPts val="0"/>
                        </a:spcAft>
                        <a:tabLst>
                          <a:tab pos="1359535" algn="l"/>
                        </a:tabLst>
                      </a:pPr>
                      <a:r>
                        <a:rPr lang="es-MX" sz="700">
                          <a:effectLst/>
                        </a:rPr>
                        <a:t>138</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110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87</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103</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89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a:effectLst/>
                        </a:rPr>
                        <a:t>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tabLst>
                          <a:tab pos="1359535" algn="l"/>
                        </a:tabLst>
                      </a:pPr>
                      <a:r>
                        <a:rPr lang="es-MX" sz="700" dirty="0">
                          <a:effectLst/>
                        </a:rPr>
                        <a:t> </a:t>
                      </a:r>
                      <a:endParaRPr lang="es-MX" sz="1100" dirty="0">
                        <a:effectLst/>
                        <a:latin typeface="Calibri"/>
                        <a:ea typeface="Calibri"/>
                        <a:cs typeface="Times New Roman"/>
                      </a:endParaRPr>
                    </a:p>
                  </a:txBody>
                  <a:tcPr marL="68580" marR="68580" marT="0" marB="0"/>
                </a:tc>
              </a:tr>
            </a:tbl>
          </a:graphicData>
        </a:graphic>
      </p:graphicFrame>
      <p:sp>
        <p:nvSpPr>
          <p:cNvPr id="8" name="7 Rectángulo"/>
          <p:cNvSpPr/>
          <p:nvPr/>
        </p:nvSpPr>
        <p:spPr>
          <a:xfrm>
            <a:off x="729716" y="4031486"/>
            <a:ext cx="5138428" cy="261610"/>
          </a:xfrm>
          <a:prstGeom prst="rect">
            <a:avLst/>
          </a:prstGeom>
        </p:spPr>
        <p:txBody>
          <a:bodyPr wrap="square">
            <a:spAutoFit/>
          </a:bodyPr>
          <a:lstStyle/>
          <a:p>
            <a:r>
              <a:rPr lang="es-MX" sz="1100" dirty="0">
                <a:latin typeface="Arial" pitchFamily="34" charset="0"/>
                <a:cs typeface="Arial" pitchFamily="34" charset="0"/>
              </a:rPr>
              <a:t>Mapa de servicios que cuenta la viviendas en el área de estudio (INEGI, 2016). </a:t>
            </a:r>
          </a:p>
        </p:txBody>
      </p:sp>
      <p:sp>
        <p:nvSpPr>
          <p:cNvPr id="60" name="36 Rectángulo"/>
          <p:cNvSpPr/>
          <p:nvPr/>
        </p:nvSpPr>
        <p:spPr>
          <a:xfrm>
            <a:off x="6288190" y="2046496"/>
            <a:ext cx="156018" cy="8636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61" name="60 Imagen"/>
          <p:cNvPicPr/>
          <p:nvPr/>
        </p:nvPicPr>
        <p:blipFill rotWithShape="1">
          <a:blip r:embed="rId6" cstate="email">
            <a:extLst>
              <a:ext uri="{28A0092B-C50C-407E-A947-70E740481C1C}">
                <a14:useLocalDpi xmlns:a14="http://schemas.microsoft.com/office/drawing/2010/main"/>
              </a:ext>
            </a:extLst>
          </a:blip>
          <a:srcRect/>
          <a:stretch/>
        </p:blipFill>
        <p:spPr bwMode="auto">
          <a:xfrm>
            <a:off x="6300192" y="2204864"/>
            <a:ext cx="172112" cy="186568"/>
          </a:xfrm>
          <a:prstGeom prst="rect">
            <a:avLst/>
          </a:prstGeom>
          <a:ln>
            <a:noFill/>
          </a:ln>
          <a:extLst>
            <a:ext uri="{53640926-AAD7-44D8-BBD7-CCE9431645EC}">
              <a14:shadowObscured xmlns:a14="http://schemas.microsoft.com/office/drawing/2010/main"/>
            </a:ext>
          </a:extLst>
        </p:spPr>
      </p:pic>
      <p:sp>
        <p:nvSpPr>
          <p:cNvPr id="62" name="36 Rectángulo"/>
          <p:cNvSpPr/>
          <p:nvPr/>
        </p:nvSpPr>
        <p:spPr>
          <a:xfrm>
            <a:off x="6300192" y="2492896"/>
            <a:ext cx="156018" cy="8636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3" name="36 Rectángulo"/>
          <p:cNvSpPr/>
          <p:nvPr/>
        </p:nvSpPr>
        <p:spPr>
          <a:xfrm>
            <a:off x="6300192" y="2766576"/>
            <a:ext cx="156018" cy="86360"/>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4" name="36 Rectángulo"/>
          <p:cNvSpPr/>
          <p:nvPr/>
        </p:nvSpPr>
        <p:spPr>
          <a:xfrm>
            <a:off x="6288190" y="3054608"/>
            <a:ext cx="156018" cy="8636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5" name="36 Rectángulo"/>
          <p:cNvSpPr/>
          <p:nvPr/>
        </p:nvSpPr>
        <p:spPr>
          <a:xfrm>
            <a:off x="6288190" y="3270632"/>
            <a:ext cx="156018" cy="86360"/>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cxnSp>
        <p:nvCxnSpPr>
          <p:cNvPr id="66" name="56 Conector recto"/>
          <p:cNvCxnSpPr/>
          <p:nvPr/>
        </p:nvCxnSpPr>
        <p:spPr>
          <a:xfrm>
            <a:off x="6260946" y="3573016"/>
            <a:ext cx="255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7" name="66 Grupo"/>
          <p:cNvGrpSpPr/>
          <p:nvPr/>
        </p:nvGrpSpPr>
        <p:grpSpPr>
          <a:xfrm>
            <a:off x="1646075" y="1330354"/>
            <a:ext cx="4366085" cy="2602702"/>
            <a:chOff x="971600" y="682282"/>
            <a:chExt cx="4366085" cy="2602702"/>
          </a:xfrm>
        </p:grpSpPr>
        <p:grpSp>
          <p:nvGrpSpPr>
            <p:cNvPr id="68" name="67 Grupo"/>
            <p:cNvGrpSpPr/>
            <p:nvPr/>
          </p:nvGrpSpPr>
          <p:grpSpPr>
            <a:xfrm>
              <a:off x="4860032" y="2826388"/>
              <a:ext cx="477653" cy="289341"/>
              <a:chOff x="4860032" y="2826388"/>
              <a:chExt cx="477653" cy="289341"/>
            </a:xfrm>
          </p:grpSpPr>
          <p:sp>
            <p:nvSpPr>
              <p:cNvPr id="109" name="35 Rectángulo"/>
              <p:cNvSpPr/>
              <p:nvPr/>
            </p:nvSpPr>
            <p:spPr>
              <a:xfrm>
                <a:off x="4860032" y="2826388"/>
                <a:ext cx="229870"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0" name="109 CuadroTexto"/>
              <p:cNvSpPr txBox="1"/>
              <p:nvPr/>
            </p:nvSpPr>
            <p:spPr>
              <a:xfrm>
                <a:off x="4917817" y="2832388"/>
                <a:ext cx="114300" cy="230832"/>
              </a:xfrm>
              <a:prstGeom prst="rect">
                <a:avLst/>
              </a:prstGeom>
              <a:noFill/>
            </p:spPr>
            <p:txBody>
              <a:bodyPr wrap="square" rtlCol="0">
                <a:spAutoFit/>
              </a:bodyPr>
              <a:lstStyle/>
              <a:p>
                <a:r>
                  <a:rPr lang="es-MX" sz="900" dirty="0">
                    <a:latin typeface="Arial" pitchFamily="34" charset="0"/>
                    <a:cs typeface="Arial" pitchFamily="34" charset="0"/>
                  </a:rPr>
                  <a:t>6</a:t>
                </a:r>
              </a:p>
            </p:txBody>
          </p:sp>
          <p:sp>
            <p:nvSpPr>
              <p:cNvPr id="111" name="35 Rectángulo"/>
              <p:cNvSpPr/>
              <p:nvPr/>
            </p:nvSpPr>
            <p:spPr>
              <a:xfrm>
                <a:off x="5107815" y="2857371"/>
                <a:ext cx="229870" cy="2160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2" name="111 CuadroTexto"/>
              <p:cNvSpPr txBox="1"/>
              <p:nvPr/>
            </p:nvSpPr>
            <p:spPr>
              <a:xfrm>
                <a:off x="5165600" y="2884897"/>
                <a:ext cx="114300" cy="230832"/>
              </a:xfrm>
              <a:prstGeom prst="rect">
                <a:avLst/>
              </a:prstGeom>
              <a:noFill/>
            </p:spPr>
            <p:txBody>
              <a:bodyPr wrap="square" rtlCol="0">
                <a:spAutoFit/>
              </a:bodyPr>
              <a:lstStyle/>
              <a:p>
                <a:r>
                  <a:rPr lang="es-MX" sz="900" dirty="0" smtClean="0">
                    <a:latin typeface="Arial" pitchFamily="34" charset="0"/>
                    <a:cs typeface="Arial" pitchFamily="34" charset="0"/>
                  </a:rPr>
                  <a:t>4</a:t>
                </a:r>
                <a:endParaRPr lang="es-MX" sz="900" dirty="0">
                  <a:latin typeface="Arial" pitchFamily="34" charset="0"/>
                  <a:cs typeface="Arial" pitchFamily="34" charset="0"/>
                </a:endParaRPr>
              </a:p>
            </p:txBody>
          </p:sp>
        </p:grpSp>
        <p:grpSp>
          <p:nvGrpSpPr>
            <p:cNvPr id="69" name="68 Grupo"/>
            <p:cNvGrpSpPr/>
            <p:nvPr/>
          </p:nvGrpSpPr>
          <p:grpSpPr>
            <a:xfrm>
              <a:off x="3467932" y="2724376"/>
              <a:ext cx="648072" cy="560608"/>
              <a:chOff x="3467932" y="2724376"/>
              <a:chExt cx="648072" cy="560608"/>
            </a:xfrm>
          </p:grpSpPr>
          <p:grpSp>
            <p:nvGrpSpPr>
              <p:cNvPr id="99" name="98 Grupo"/>
              <p:cNvGrpSpPr/>
              <p:nvPr/>
            </p:nvGrpSpPr>
            <p:grpSpPr>
              <a:xfrm>
                <a:off x="3562098" y="2724376"/>
                <a:ext cx="461530" cy="560608"/>
                <a:chOff x="3562098" y="2724376"/>
                <a:chExt cx="461530" cy="560608"/>
              </a:xfrm>
            </p:grpSpPr>
            <p:sp>
              <p:nvSpPr>
                <p:cNvPr id="105" name="35 Rectángulo"/>
                <p:cNvSpPr/>
                <p:nvPr/>
              </p:nvSpPr>
              <p:spPr>
                <a:xfrm>
                  <a:off x="3563888" y="2724376"/>
                  <a:ext cx="229870"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6" name="35 Rectángulo"/>
                <p:cNvSpPr/>
                <p:nvPr/>
              </p:nvSpPr>
              <p:spPr>
                <a:xfrm>
                  <a:off x="3793758" y="2805573"/>
                  <a:ext cx="229870" cy="2160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7" name="35 Rectángulo"/>
                <p:cNvSpPr/>
                <p:nvPr/>
              </p:nvSpPr>
              <p:spPr>
                <a:xfrm>
                  <a:off x="3562098" y="2955208"/>
                  <a:ext cx="229870" cy="216024"/>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8" name="35 Rectángulo"/>
                <p:cNvSpPr/>
                <p:nvPr/>
              </p:nvSpPr>
              <p:spPr>
                <a:xfrm>
                  <a:off x="3779912" y="3068960"/>
                  <a:ext cx="229870" cy="216024"/>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100" name="99 Grupo"/>
              <p:cNvGrpSpPr/>
              <p:nvPr/>
            </p:nvGrpSpPr>
            <p:grpSpPr>
              <a:xfrm>
                <a:off x="3467932" y="2733794"/>
                <a:ext cx="648072" cy="544639"/>
                <a:chOff x="3491880" y="2740345"/>
                <a:chExt cx="648072" cy="544639"/>
              </a:xfrm>
            </p:grpSpPr>
            <p:sp>
              <p:nvSpPr>
                <p:cNvPr id="101" name="100 CuadroTexto"/>
                <p:cNvSpPr txBox="1"/>
                <p:nvPr/>
              </p:nvSpPr>
              <p:spPr>
                <a:xfrm>
                  <a:off x="3528059" y="2740345"/>
                  <a:ext cx="352514" cy="200055"/>
                </a:xfrm>
                <a:prstGeom prst="rect">
                  <a:avLst/>
                </a:prstGeom>
                <a:noFill/>
              </p:spPr>
              <p:txBody>
                <a:bodyPr wrap="square" rtlCol="0">
                  <a:spAutoFit/>
                </a:bodyPr>
                <a:lstStyle/>
                <a:p>
                  <a:r>
                    <a:rPr lang="es-MX" sz="700" dirty="0" smtClean="0">
                      <a:latin typeface="Arial" pitchFamily="34" charset="0"/>
                      <a:cs typeface="Arial" pitchFamily="34" charset="0"/>
                    </a:rPr>
                    <a:t>64</a:t>
                  </a:r>
                  <a:endParaRPr lang="es-MX" sz="700" dirty="0">
                    <a:latin typeface="Arial" pitchFamily="34" charset="0"/>
                    <a:cs typeface="Arial" pitchFamily="34" charset="0"/>
                  </a:endParaRPr>
                </a:p>
              </p:txBody>
            </p:sp>
            <p:sp>
              <p:nvSpPr>
                <p:cNvPr id="102" name="101 CuadroTexto"/>
                <p:cNvSpPr txBox="1"/>
                <p:nvPr/>
              </p:nvSpPr>
              <p:spPr>
                <a:xfrm>
                  <a:off x="3779912" y="2852936"/>
                  <a:ext cx="352514" cy="200055"/>
                </a:xfrm>
                <a:prstGeom prst="rect">
                  <a:avLst/>
                </a:prstGeom>
                <a:noFill/>
              </p:spPr>
              <p:txBody>
                <a:bodyPr wrap="square" rtlCol="0">
                  <a:spAutoFit/>
                </a:bodyPr>
                <a:lstStyle/>
                <a:p>
                  <a:r>
                    <a:rPr lang="es-MX" sz="700" dirty="0" smtClean="0">
                      <a:latin typeface="Arial" pitchFamily="34" charset="0"/>
                      <a:cs typeface="Arial" pitchFamily="34" charset="0"/>
                    </a:rPr>
                    <a:t>59</a:t>
                  </a:r>
                  <a:endParaRPr lang="es-MX" sz="700" dirty="0">
                    <a:latin typeface="Arial" pitchFamily="34" charset="0"/>
                    <a:cs typeface="Arial" pitchFamily="34" charset="0"/>
                  </a:endParaRPr>
                </a:p>
              </p:txBody>
            </p:sp>
            <p:sp>
              <p:nvSpPr>
                <p:cNvPr id="103" name="102 CuadroTexto"/>
                <p:cNvSpPr txBox="1"/>
                <p:nvPr/>
              </p:nvSpPr>
              <p:spPr>
                <a:xfrm>
                  <a:off x="3491880" y="2924944"/>
                  <a:ext cx="352514" cy="200055"/>
                </a:xfrm>
                <a:prstGeom prst="rect">
                  <a:avLst/>
                </a:prstGeom>
                <a:noFill/>
              </p:spPr>
              <p:txBody>
                <a:bodyPr wrap="square" rtlCol="0">
                  <a:spAutoFit/>
                </a:bodyPr>
                <a:lstStyle/>
                <a:p>
                  <a:r>
                    <a:rPr lang="es-MX" sz="700" dirty="0" smtClean="0">
                      <a:solidFill>
                        <a:schemeClr val="bg1"/>
                      </a:solidFill>
                      <a:latin typeface="Arial" pitchFamily="34" charset="0"/>
                      <a:cs typeface="Arial" pitchFamily="34" charset="0"/>
                    </a:rPr>
                    <a:t>55</a:t>
                  </a:r>
                  <a:endParaRPr lang="es-MX" sz="700" dirty="0">
                    <a:solidFill>
                      <a:schemeClr val="bg1"/>
                    </a:solidFill>
                    <a:latin typeface="Arial" pitchFamily="34" charset="0"/>
                    <a:cs typeface="Arial" pitchFamily="34" charset="0"/>
                  </a:endParaRPr>
                </a:p>
              </p:txBody>
            </p:sp>
            <p:sp>
              <p:nvSpPr>
                <p:cNvPr id="104" name="103 CuadroTexto"/>
                <p:cNvSpPr txBox="1"/>
                <p:nvPr/>
              </p:nvSpPr>
              <p:spPr>
                <a:xfrm>
                  <a:off x="3787438" y="3084929"/>
                  <a:ext cx="352514" cy="200055"/>
                </a:xfrm>
                <a:prstGeom prst="rect">
                  <a:avLst/>
                </a:prstGeom>
                <a:noFill/>
              </p:spPr>
              <p:txBody>
                <a:bodyPr wrap="square" rtlCol="0">
                  <a:spAutoFit/>
                </a:bodyPr>
                <a:lstStyle/>
                <a:p>
                  <a:r>
                    <a:rPr lang="es-MX" sz="700" dirty="0" smtClean="0">
                      <a:solidFill>
                        <a:schemeClr val="bg1"/>
                      </a:solidFill>
                      <a:latin typeface="Arial" pitchFamily="34" charset="0"/>
                      <a:cs typeface="Arial" pitchFamily="34" charset="0"/>
                    </a:rPr>
                    <a:t>52</a:t>
                  </a:r>
                  <a:endParaRPr lang="es-MX" sz="700" dirty="0">
                    <a:solidFill>
                      <a:schemeClr val="bg1"/>
                    </a:solidFill>
                    <a:latin typeface="Arial" pitchFamily="34" charset="0"/>
                    <a:cs typeface="Arial" pitchFamily="34" charset="0"/>
                  </a:endParaRPr>
                </a:p>
              </p:txBody>
            </p:sp>
          </p:grpSp>
        </p:grpSp>
        <p:grpSp>
          <p:nvGrpSpPr>
            <p:cNvPr id="70" name="69 Grupo"/>
            <p:cNvGrpSpPr/>
            <p:nvPr/>
          </p:nvGrpSpPr>
          <p:grpSpPr>
            <a:xfrm>
              <a:off x="1403106" y="1861592"/>
              <a:ext cx="551086" cy="567680"/>
              <a:chOff x="1403106" y="1861592"/>
              <a:chExt cx="551086" cy="567680"/>
            </a:xfrm>
          </p:grpSpPr>
          <p:grpSp>
            <p:nvGrpSpPr>
              <p:cNvPr id="89" name="88 Grupo"/>
              <p:cNvGrpSpPr/>
              <p:nvPr/>
            </p:nvGrpSpPr>
            <p:grpSpPr>
              <a:xfrm>
                <a:off x="1426498" y="1861592"/>
                <a:ext cx="482021" cy="567680"/>
                <a:chOff x="1426498" y="1861592"/>
                <a:chExt cx="482021" cy="567680"/>
              </a:xfrm>
            </p:grpSpPr>
            <p:sp>
              <p:nvSpPr>
                <p:cNvPr id="95" name="35 Rectángulo"/>
                <p:cNvSpPr/>
                <p:nvPr/>
              </p:nvSpPr>
              <p:spPr>
                <a:xfrm>
                  <a:off x="1678649" y="1988840"/>
                  <a:ext cx="229870"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6" name="35 Rectángulo"/>
                <p:cNvSpPr/>
                <p:nvPr/>
              </p:nvSpPr>
              <p:spPr>
                <a:xfrm>
                  <a:off x="1448779" y="1861592"/>
                  <a:ext cx="229870" cy="2160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7" name="35 Rectángulo"/>
                <p:cNvSpPr/>
                <p:nvPr/>
              </p:nvSpPr>
              <p:spPr>
                <a:xfrm>
                  <a:off x="1426498" y="2060848"/>
                  <a:ext cx="229870" cy="216024"/>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8" name="35 Rectángulo"/>
                <p:cNvSpPr/>
                <p:nvPr/>
              </p:nvSpPr>
              <p:spPr>
                <a:xfrm>
                  <a:off x="1677834" y="2213248"/>
                  <a:ext cx="229870" cy="216024"/>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90" name="89 Grupo"/>
              <p:cNvGrpSpPr/>
              <p:nvPr/>
            </p:nvGrpSpPr>
            <p:grpSpPr>
              <a:xfrm>
                <a:off x="1403106" y="1864130"/>
                <a:ext cx="551086" cy="546428"/>
                <a:chOff x="1400608" y="1888812"/>
                <a:chExt cx="551086" cy="546428"/>
              </a:xfrm>
            </p:grpSpPr>
            <p:sp>
              <p:nvSpPr>
                <p:cNvPr id="91" name="90 CuadroTexto"/>
                <p:cNvSpPr txBox="1"/>
                <p:nvPr/>
              </p:nvSpPr>
              <p:spPr>
                <a:xfrm>
                  <a:off x="1649568" y="2015804"/>
                  <a:ext cx="288032" cy="200055"/>
                </a:xfrm>
                <a:prstGeom prst="rect">
                  <a:avLst/>
                </a:prstGeom>
                <a:noFill/>
              </p:spPr>
              <p:txBody>
                <a:bodyPr wrap="square" rtlCol="0">
                  <a:spAutoFit/>
                </a:bodyPr>
                <a:lstStyle/>
                <a:p>
                  <a:r>
                    <a:rPr lang="es-MX" sz="700" dirty="0" smtClean="0">
                      <a:latin typeface="Arial" pitchFamily="34" charset="0"/>
                      <a:cs typeface="Arial" pitchFamily="34" charset="0"/>
                    </a:rPr>
                    <a:t>26</a:t>
                  </a:r>
                  <a:endParaRPr lang="es-MX" sz="700" dirty="0">
                    <a:latin typeface="Arial" pitchFamily="34" charset="0"/>
                    <a:cs typeface="Arial" pitchFamily="34" charset="0"/>
                  </a:endParaRPr>
                </a:p>
              </p:txBody>
            </p:sp>
            <p:sp>
              <p:nvSpPr>
                <p:cNvPr id="92" name="91 CuadroTexto"/>
                <p:cNvSpPr txBox="1"/>
                <p:nvPr/>
              </p:nvSpPr>
              <p:spPr>
                <a:xfrm>
                  <a:off x="1419698" y="1888812"/>
                  <a:ext cx="288032" cy="200055"/>
                </a:xfrm>
                <a:prstGeom prst="rect">
                  <a:avLst/>
                </a:prstGeom>
                <a:noFill/>
              </p:spPr>
              <p:txBody>
                <a:bodyPr wrap="square" rtlCol="0">
                  <a:spAutoFit/>
                </a:bodyPr>
                <a:lstStyle/>
                <a:p>
                  <a:r>
                    <a:rPr lang="es-MX" sz="700" dirty="0" smtClean="0">
                      <a:latin typeface="Arial" pitchFamily="34" charset="0"/>
                      <a:cs typeface="Arial" pitchFamily="34" charset="0"/>
                    </a:rPr>
                    <a:t>26</a:t>
                  </a:r>
                  <a:endParaRPr lang="es-MX" sz="700" dirty="0">
                    <a:latin typeface="Arial" pitchFamily="34" charset="0"/>
                    <a:cs typeface="Arial" pitchFamily="34" charset="0"/>
                  </a:endParaRPr>
                </a:p>
              </p:txBody>
            </p:sp>
            <p:sp>
              <p:nvSpPr>
                <p:cNvPr id="93" name="92 CuadroTexto"/>
                <p:cNvSpPr txBox="1"/>
                <p:nvPr/>
              </p:nvSpPr>
              <p:spPr>
                <a:xfrm>
                  <a:off x="1400608" y="2053818"/>
                  <a:ext cx="288032" cy="200055"/>
                </a:xfrm>
                <a:prstGeom prst="rect">
                  <a:avLst/>
                </a:prstGeom>
                <a:noFill/>
              </p:spPr>
              <p:txBody>
                <a:bodyPr wrap="square" rtlCol="0">
                  <a:spAutoFit/>
                </a:bodyPr>
                <a:lstStyle/>
                <a:p>
                  <a:r>
                    <a:rPr lang="es-MX" sz="700" dirty="0" smtClean="0">
                      <a:solidFill>
                        <a:schemeClr val="bg1"/>
                      </a:solidFill>
                      <a:latin typeface="Arial" pitchFamily="34" charset="0"/>
                      <a:cs typeface="Arial" pitchFamily="34" charset="0"/>
                    </a:rPr>
                    <a:t>20</a:t>
                  </a:r>
                  <a:endParaRPr lang="es-MX" sz="700" dirty="0">
                    <a:solidFill>
                      <a:schemeClr val="bg1"/>
                    </a:solidFill>
                    <a:latin typeface="Arial" pitchFamily="34" charset="0"/>
                    <a:cs typeface="Arial" pitchFamily="34" charset="0"/>
                  </a:endParaRPr>
                </a:p>
              </p:txBody>
            </p:sp>
            <p:sp>
              <p:nvSpPr>
                <p:cNvPr id="94" name="93 CuadroTexto"/>
                <p:cNvSpPr txBox="1"/>
                <p:nvPr/>
              </p:nvSpPr>
              <p:spPr>
                <a:xfrm>
                  <a:off x="1663662" y="2235185"/>
                  <a:ext cx="288032" cy="200055"/>
                </a:xfrm>
                <a:prstGeom prst="rect">
                  <a:avLst/>
                </a:prstGeom>
                <a:noFill/>
              </p:spPr>
              <p:txBody>
                <a:bodyPr wrap="square" rtlCol="0">
                  <a:spAutoFit/>
                </a:bodyPr>
                <a:lstStyle/>
                <a:p>
                  <a:r>
                    <a:rPr lang="es-MX" sz="700" dirty="0" smtClean="0">
                      <a:solidFill>
                        <a:schemeClr val="bg1"/>
                      </a:solidFill>
                      <a:latin typeface="Arial" pitchFamily="34" charset="0"/>
                      <a:cs typeface="Arial" pitchFamily="34" charset="0"/>
                    </a:rPr>
                    <a:t>16</a:t>
                  </a:r>
                  <a:endParaRPr lang="es-MX" sz="700" dirty="0">
                    <a:solidFill>
                      <a:schemeClr val="bg1"/>
                    </a:solidFill>
                    <a:latin typeface="Arial" pitchFamily="34" charset="0"/>
                    <a:cs typeface="Arial" pitchFamily="34" charset="0"/>
                  </a:endParaRPr>
                </a:p>
              </p:txBody>
            </p:sp>
          </p:grpSp>
        </p:grpSp>
        <p:grpSp>
          <p:nvGrpSpPr>
            <p:cNvPr id="71" name="70 Grupo"/>
            <p:cNvGrpSpPr/>
            <p:nvPr/>
          </p:nvGrpSpPr>
          <p:grpSpPr>
            <a:xfrm>
              <a:off x="2909626" y="965920"/>
              <a:ext cx="409157" cy="470048"/>
              <a:chOff x="2909626" y="965920"/>
              <a:chExt cx="409157" cy="470048"/>
            </a:xfrm>
          </p:grpSpPr>
          <p:sp>
            <p:nvSpPr>
              <p:cNvPr id="84" name="35 Rectángulo"/>
              <p:cNvSpPr/>
              <p:nvPr/>
            </p:nvSpPr>
            <p:spPr>
              <a:xfrm>
                <a:off x="2909626" y="980728"/>
                <a:ext cx="229870"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85" name="84 CuadroTexto"/>
              <p:cNvSpPr txBox="1"/>
              <p:nvPr/>
            </p:nvSpPr>
            <p:spPr>
              <a:xfrm>
                <a:off x="2915816" y="965920"/>
                <a:ext cx="114300" cy="230832"/>
              </a:xfrm>
              <a:prstGeom prst="rect">
                <a:avLst/>
              </a:prstGeom>
              <a:noFill/>
            </p:spPr>
            <p:txBody>
              <a:bodyPr wrap="square" rtlCol="0">
                <a:spAutoFit/>
              </a:bodyPr>
              <a:lstStyle/>
              <a:p>
                <a:r>
                  <a:rPr lang="es-MX" sz="900" dirty="0" smtClean="0">
                    <a:latin typeface="Arial" pitchFamily="34" charset="0"/>
                    <a:cs typeface="Arial" pitchFamily="34" charset="0"/>
                  </a:rPr>
                  <a:t>4</a:t>
                </a:r>
                <a:endParaRPr lang="es-MX" sz="900" dirty="0">
                  <a:latin typeface="Arial" pitchFamily="34" charset="0"/>
                  <a:cs typeface="Arial" pitchFamily="34" charset="0"/>
                </a:endParaRPr>
              </a:p>
            </p:txBody>
          </p:sp>
          <p:sp>
            <p:nvSpPr>
              <p:cNvPr id="86" name="85 CuadroTexto"/>
              <p:cNvSpPr txBox="1"/>
              <p:nvPr/>
            </p:nvSpPr>
            <p:spPr>
              <a:xfrm>
                <a:off x="3119811" y="1205136"/>
                <a:ext cx="114300" cy="230832"/>
              </a:xfrm>
              <a:prstGeom prst="rect">
                <a:avLst/>
              </a:prstGeom>
              <a:noFill/>
            </p:spPr>
            <p:txBody>
              <a:bodyPr wrap="square" rtlCol="0">
                <a:spAutoFit/>
              </a:bodyPr>
              <a:lstStyle/>
              <a:p>
                <a:r>
                  <a:rPr lang="es-MX" sz="900" dirty="0" smtClean="0">
                    <a:latin typeface="Arial" pitchFamily="34" charset="0"/>
                    <a:cs typeface="Arial" pitchFamily="34" charset="0"/>
                  </a:rPr>
                  <a:t>4</a:t>
                </a:r>
                <a:endParaRPr lang="es-MX" sz="900" dirty="0">
                  <a:latin typeface="Arial" pitchFamily="34" charset="0"/>
                  <a:cs typeface="Arial" pitchFamily="34" charset="0"/>
                </a:endParaRPr>
              </a:p>
            </p:txBody>
          </p:sp>
          <p:sp>
            <p:nvSpPr>
              <p:cNvPr id="87" name="35 Rectángulo"/>
              <p:cNvSpPr/>
              <p:nvPr/>
            </p:nvSpPr>
            <p:spPr>
              <a:xfrm>
                <a:off x="3139496" y="1016732"/>
                <a:ext cx="114935" cy="18840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8" name="35 Rectángulo"/>
              <p:cNvSpPr/>
              <p:nvPr/>
            </p:nvSpPr>
            <p:spPr>
              <a:xfrm>
                <a:off x="3203848" y="1124744"/>
                <a:ext cx="114935" cy="188404"/>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72" name="71 Grupo"/>
            <p:cNvGrpSpPr/>
            <p:nvPr/>
          </p:nvGrpSpPr>
          <p:grpSpPr>
            <a:xfrm>
              <a:off x="2008792" y="682282"/>
              <a:ext cx="459741" cy="396448"/>
              <a:chOff x="2008792" y="682282"/>
              <a:chExt cx="459741" cy="396448"/>
            </a:xfrm>
          </p:grpSpPr>
          <p:sp>
            <p:nvSpPr>
              <p:cNvPr id="79" name="35 Rectángulo"/>
              <p:cNvSpPr/>
              <p:nvPr/>
            </p:nvSpPr>
            <p:spPr>
              <a:xfrm>
                <a:off x="2123728" y="836712"/>
                <a:ext cx="229870"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0" name="79 CuadroTexto"/>
              <p:cNvSpPr txBox="1"/>
              <p:nvPr/>
            </p:nvSpPr>
            <p:spPr>
              <a:xfrm>
                <a:off x="2123728" y="836712"/>
                <a:ext cx="114300" cy="230832"/>
              </a:xfrm>
              <a:prstGeom prst="rect">
                <a:avLst/>
              </a:prstGeom>
              <a:noFill/>
            </p:spPr>
            <p:txBody>
              <a:bodyPr wrap="square" rtlCol="0">
                <a:spAutoFit/>
              </a:bodyPr>
              <a:lstStyle/>
              <a:p>
                <a:r>
                  <a:rPr lang="es-MX" sz="900" dirty="0">
                    <a:latin typeface="Arial" pitchFamily="34" charset="0"/>
                    <a:cs typeface="Arial" pitchFamily="34" charset="0"/>
                  </a:rPr>
                  <a:t>6</a:t>
                </a:r>
              </a:p>
            </p:txBody>
          </p:sp>
          <p:sp>
            <p:nvSpPr>
              <p:cNvPr id="81" name="35 Rectángulo"/>
              <p:cNvSpPr/>
              <p:nvPr/>
            </p:nvSpPr>
            <p:spPr>
              <a:xfrm>
                <a:off x="2008792" y="844116"/>
                <a:ext cx="114935" cy="20862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2" name="35 Rectángulo"/>
              <p:cNvSpPr/>
              <p:nvPr/>
            </p:nvSpPr>
            <p:spPr>
              <a:xfrm>
                <a:off x="2197116" y="682282"/>
                <a:ext cx="156482" cy="180149"/>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3" name="35 Rectángulo"/>
              <p:cNvSpPr/>
              <p:nvPr/>
            </p:nvSpPr>
            <p:spPr>
              <a:xfrm>
                <a:off x="2353598" y="890326"/>
                <a:ext cx="114935" cy="188404"/>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73" name="72 Grupo"/>
            <p:cNvGrpSpPr/>
            <p:nvPr/>
          </p:nvGrpSpPr>
          <p:grpSpPr>
            <a:xfrm>
              <a:off x="971600" y="1350057"/>
              <a:ext cx="361018" cy="329475"/>
              <a:chOff x="971600" y="1350057"/>
              <a:chExt cx="361018" cy="329475"/>
            </a:xfrm>
          </p:grpSpPr>
          <p:sp>
            <p:nvSpPr>
              <p:cNvPr id="74" name="35 Rectángulo"/>
              <p:cNvSpPr/>
              <p:nvPr/>
            </p:nvSpPr>
            <p:spPr>
              <a:xfrm>
                <a:off x="1102748" y="1370224"/>
                <a:ext cx="229870"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5" name="74 CuadroTexto"/>
              <p:cNvSpPr txBox="1"/>
              <p:nvPr/>
            </p:nvSpPr>
            <p:spPr>
              <a:xfrm>
                <a:off x="1115616" y="1350057"/>
                <a:ext cx="114300" cy="230832"/>
              </a:xfrm>
              <a:prstGeom prst="rect">
                <a:avLst/>
              </a:prstGeom>
              <a:noFill/>
            </p:spPr>
            <p:txBody>
              <a:bodyPr wrap="square" rtlCol="0">
                <a:spAutoFit/>
              </a:bodyPr>
              <a:lstStyle/>
              <a:p>
                <a:r>
                  <a:rPr lang="es-MX" sz="900" dirty="0" smtClean="0">
                    <a:latin typeface="Arial" pitchFamily="34" charset="0"/>
                    <a:cs typeface="Arial" pitchFamily="34" charset="0"/>
                  </a:rPr>
                  <a:t>4</a:t>
                </a:r>
                <a:endParaRPr lang="es-MX" sz="900" dirty="0">
                  <a:latin typeface="Arial" pitchFamily="34" charset="0"/>
                  <a:cs typeface="Arial" pitchFamily="34" charset="0"/>
                </a:endParaRPr>
              </a:p>
            </p:txBody>
          </p:sp>
          <p:sp>
            <p:nvSpPr>
              <p:cNvPr id="76" name="35 Rectángulo"/>
              <p:cNvSpPr/>
              <p:nvPr/>
            </p:nvSpPr>
            <p:spPr>
              <a:xfrm>
                <a:off x="971600" y="1389135"/>
                <a:ext cx="114935" cy="167657"/>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7" name="35 Rectángulo"/>
              <p:cNvSpPr/>
              <p:nvPr/>
            </p:nvSpPr>
            <p:spPr>
              <a:xfrm>
                <a:off x="971600" y="1555400"/>
                <a:ext cx="114935" cy="124132"/>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8" name="35 Rectángulo"/>
              <p:cNvSpPr/>
              <p:nvPr/>
            </p:nvSpPr>
            <p:spPr>
              <a:xfrm>
                <a:off x="1102748" y="1556792"/>
                <a:ext cx="114935" cy="12274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spTree>
    <p:extLst>
      <p:ext uri="{BB962C8B-B14F-4D97-AF65-F5344CB8AC3E}">
        <p14:creationId xmlns:p14="http://schemas.microsoft.com/office/powerpoint/2010/main" val="3367488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527754" cy="3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630941" y="628086"/>
            <a:ext cx="504056" cy="288032"/>
          </a:xfrm>
          <a:prstGeom prst="rect">
            <a:avLst/>
          </a:prstGeom>
          <a:noFill/>
          <a:ln w="9525">
            <a:noFill/>
            <a:miter lim="800000"/>
            <a:headEnd/>
            <a:tailEnd/>
          </a:ln>
        </p:spPr>
      </p:pic>
      <p:sp>
        <p:nvSpPr>
          <p:cNvPr id="4" name="AutoShape 4"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Imagen relacio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94 Rectángulo"/>
          <p:cNvSpPr/>
          <p:nvPr/>
        </p:nvSpPr>
        <p:spPr>
          <a:xfrm>
            <a:off x="5554663" y="9229725"/>
            <a:ext cx="1593850" cy="4921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aphicFrame>
        <p:nvGraphicFramePr>
          <p:cNvPr id="5" name="4 Tabla"/>
          <p:cNvGraphicFramePr>
            <a:graphicFrameLocks noGrp="1"/>
          </p:cNvGraphicFramePr>
          <p:nvPr>
            <p:extLst>
              <p:ext uri="{D42A27DB-BD31-4B8C-83A1-F6EECF244321}">
                <p14:modId xmlns:p14="http://schemas.microsoft.com/office/powerpoint/2010/main" val="161518226"/>
              </p:ext>
            </p:extLst>
          </p:nvPr>
        </p:nvGraphicFramePr>
        <p:xfrm>
          <a:off x="1096046" y="1196752"/>
          <a:ext cx="6786931" cy="4977888"/>
        </p:xfrm>
        <a:graphic>
          <a:graphicData uri="http://schemas.openxmlformats.org/drawingml/2006/table">
            <a:tbl>
              <a:tblPr firstRow="1" firstCol="1" bandRow="1">
                <a:tableStyleId>{5C22544A-7EE6-4342-B048-85BDC9FD1C3A}</a:tableStyleId>
              </a:tblPr>
              <a:tblGrid>
                <a:gridCol w="2058701"/>
                <a:gridCol w="198665"/>
                <a:gridCol w="198665"/>
                <a:gridCol w="198665"/>
                <a:gridCol w="198665"/>
                <a:gridCol w="198665"/>
                <a:gridCol w="198665"/>
                <a:gridCol w="198665"/>
                <a:gridCol w="198665"/>
                <a:gridCol w="198665"/>
                <a:gridCol w="198665"/>
                <a:gridCol w="198665"/>
                <a:gridCol w="198665"/>
                <a:gridCol w="198665"/>
                <a:gridCol w="198665"/>
                <a:gridCol w="154741"/>
                <a:gridCol w="198665"/>
                <a:gridCol w="198665"/>
                <a:gridCol w="198665"/>
                <a:gridCol w="199364"/>
                <a:gridCol w="199364"/>
                <a:gridCol w="199364"/>
                <a:gridCol w="199364"/>
                <a:gridCol w="199364"/>
                <a:gridCol w="199364"/>
              </a:tblGrid>
              <a:tr h="150258">
                <a:tc rowSpan="3">
                  <a:txBody>
                    <a:bodyPr/>
                    <a:lstStyle/>
                    <a:p>
                      <a:pPr algn="ctr">
                        <a:spcAft>
                          <a:spcPts val="0"/>
                        </a:spcAft>
                      </a:pPr>
                      <a:r>
                        <a:rPr lang="es-ES_tradnl" sz="900" dirty="0">
                          <a:effectLst/>
                          <a:latin typeface="Arial" pitchFamily="34" charset="0"/>
                          <a:cs typeface="Arial" pitchFamily="34" charset="0"/>
                        </a:rPr>
                        <a:t> </a:t>
                      </a:r>
                      <a:endParaRPr lang="es-MX" sz="900" dirty="0">
                        <a:effectLst/>
                        <a:latin typeface="Arial" pitchFamily="34" charset="0"/>
                        <a:cs typeface="Arial" pitchFamily="34" charset="0"/>
                      </a:endParaRPr>
                    </a:p>
                    <a:p>
                      <a:pPr algn="ctr">
                        <a:spcAft>
                          <a:spcPts val="0"/>
                        </a:spcAft>
                      </a:pPr>
                      <a:r>
                        <a:rPr lang="es-ES_tradnl" sz="1200" dirty="0">
                          <a:effectLst/>
                          <a:latin typeface="Arial" pitchFamily="34" charset="0"/>
                          <a:cs typeface="Arial" pitchFamily="34" charset="0"/>
                        </a:rPr>
                        <a:t>Actividades</a:t>
                      </a:r>
                      <a:endParaRPr lang="es-MX" sz="1200" dirty="0">
                        <a:effectLst/>
                        <a:latin typeface="Arial" pitchFamily="34" charset="0"/>
                        <a:ea typeface="Times New Roman"/>
                        <a:cs typeface="Arial" pitchFamily="34" charset="0"/>
                      </a:endParaRPr>
                    </a:p>
                  </a:txBody>
                  <a:tcPr marL="48771" marR="48771" marT="0" marB="0">
                    <a:solidFill>
                      <a:schemeClr val="accent1">
                        <a:lumMod val="50000"/>
                      </a:schemeClr>
                    </a:solidFill>
                  </a:tcPr>
                </a:tc>
                <a:tc gridSpan="24">
                  <a:txBody>
                    <a:bodyPr/>
                    <a:lstStyle/>
                    <a:p>
                      <a:pPr algn="ctr">
                        <a:spcAft>
                          <a:spcPts val="0"/>
                        </a:spcAft>
                      </a:pPr>
                      <a:r>
                        <a:rPr lang="es-ES_tradnl" sz="900" dirty="0">
                          <a:effectLst/>
                          <a:latin typeface="Arial" pitchFamily="34" charset="0"/>
                          <a:cs typeface="Arial" pitchFamily="34" charset="0"/>
                        </a:rPr>
                        <a:t>Duración</a:t>
                      </a:r>
                      <a:endParaRPr lang="es-MX" sz="900" dirty="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80317">
                <a:tc vMerge="1">
                  <a:txBody>
                    <a:bodyPr/>
                    <a:lstStyle/>
                    <a:p>
                      <a:endParaRPr lang="es-MX"/>
                    </a:p>
                  </a:txBody>
                  <a:tcPr/>
                </a:tc>
                <a:tc gridSpan="4">
                  <a:txBody>
                    <a:bodyPr/>
                    <a:lstStyle/>
                    <a:p>
                      <a:pPr algn="ctr">
                        <a:spcAft>
                          <a:spcPts val="0"/>
                        </a:spcAft>
                      </a:pPr>
                      <a:r>
                        <a:rPr lang="es-ES_tradnl" sz="800" dirty="0">
                          <a:effectLst/>
                          <a:latin typeface="Arial" pitchFamily="34" charset="0"/>
                          <a:cs typeface="Arial" pitchFamily="34" charset="0"/>
                        </a:rPr>
                        <a:t>2º. </a:t>
                      </a:r>
                      <a:r>
                        <a:rPr lang="es-ES_tradnl" sz="800" dirty="0" err="1">
                          <a:effectLst/>
                          <a:latin typeface="Arial" pitchFamily="34" charset="0"/>
                          <a:cs typeface="Arial" pitchFamily="34" charset="0"/>
                        </a:rPr>
                        <a:t>Sem</a:t>
                      </a:r>
                      <a:r>
                        <a:rPr lang="es-ES_tradnl" sz="800" dirty="0">
                          <a:effectLst/>
                          <a:latin typeface="Arial" pitchFamily="34" charset="0"/>
                          <a:cs typeface="Arial" pitchFamily="34" charset="0"/>
                        </a:rPr>
                        <a:t>.</a:t>
                      </a:r>
                      <a:endParaRPr lang="es-MX" sz="800" dirty="0">
                        <a:effectLst/>
                        <a:latin typeface="Arial" pitchFamily="34" charset="0"/>
                        <a:cs typeface="Arial" pitchFamily="34" charset="0"/>
                      </a:endParaRPr>
                    </a:p>
                    <a:p>
                      <a:pPr algn="ctr">
                        <a:spcAft>
                          <a:spcPts val="0"/>
                        </a:spcAft>
                      </a:pPr>
                      <a:r>
                        <a:rPr lang="es-ES_tradnl" sz="800" dirty="0">
                          <a:effectLst/>
                          <a:latin typeface="Arial" pitchFamily="34" charset="0"/>
                          <a:cs typeface="Arial" pitchFamily="34" charset="0"/>
                        </a:rPr>
                        <a:t>Ene-Abril</a:t>
                      </a:r>
                      <a:endParaRPr lang="es-MX" sz="800" dirty="0">
                        <a:effectLst/>
                        <a:latin typeface="Arial" pitchFamily="34" charset="0"/>
                        <a:cs typeface="Arial" pitchFamily="34" charset="0"/>
                      </a:endParaRPr>
                    </a:p>
                    <a:p>
                      <a:pPr algn="ctr">
                        <a:spcAft>
                          <a:spcPts val="0"/>
                        </a:spcAft>
                      </a:pPr>
                      <a:r>
                        <a:rPr lang="es-ES_tradnl" sz="800" dirty="0">
                          <a:effectLst/>
                          <a:latin typeface="Arial" pitchFamily="34" charset="0"/>
                          <a:cs typeface="Arial" pitchFamily="34" charset="0"/>
                        </a:rPr>
                        <a:t>2017</a:t>
                      </a:r>
                      <a:endParaRPr lang="es-MX" sz="800" dirty="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just">
                        <a:spcAft>
                          <a:spcPts val="0"/>
                        </a:spcAft>
                      </a:pPr>
                      <a:r>
                        <a:rPr lang="es-ES_tradnl" sz="800">
                          <a:effectLst/>
                          <a:latin typeface="Arial" pitchFamily="34" charset="0"/>
                          <a:cs typeface="Arial" pitchFamily="34" charset="0"/>
                        </a:rPr>
                        <a:t>3er. Sem.</a:t>
                      </a:r>
                      <a:endParaRPr lang="es-MX" sz="800">
                        <a:effectLst/>
                        <a:latin typeface="Arial" pitchFamily="34" charset="0"/>
                        <a:cs typeface="Arial" pitchFamily="34" charset="0"/>
                      </a:endParaRPr>
                    </a:p>
                    <a:p>
                      <a:pPr algn="just">
                        <a:spcAft>
                          <a:spcPts val="0"/>
                        </a:spcAft>
                      </a:pPr>
                      <a:r>
                        <a:rPr lang="es-ES_tradnl" sz="800">
                          <a:effectLst/>
                          <a:latin typeface="Arial" pitchFamily="34" charset="0"/>
                          <a:cs typeface="Arial" pitchFamily="34" charset="0"/>
                        </a:rPr>
                        <a:t>Jun-Dic</a:t>
                      </a:r>
                      <a:endParaRPr lang="es-MX" sz="800">
                        <a:effectLst/>
                        <a:latin typeface="Arial" pitchFamily="34" charset="0"/>
                        <a:cs typeface="Arial" pitchFamily="34" charset="0"/>
                      </a:endParaRPr>
                    </a:p>
                    <a:p>
                      <a:pPr algn="ctr">
                        <a:spcAft>
                          <a:spcPts val="0"/>
                        </a:spcAft>
                      </a:pPr>
                      <a:r>
                        <a:rPr lang="es-ES_tradnl" sz="800">
                          <a:effectLst/>
                          <a:latin typeface="Arial" pitchFamily="34" charset="0"/>
                          <a:cs typeface="Arial" pitchFamily="34" charset="0"/>
                        </a:rPr>
                        <a:t>2017</a:t>
                      </a:r>
                      <a:endParaRPr lang="es-MX" sz="80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just">
                        <a:spcAft>
                          <a:spcPts val="0"/>
                        </a:spcAft>
                      </a:pPr>
                      <a:r>
                        <a:rPr lang="es-ES_tradnl" sz="800">
                          <a:effectLst/>
                          <a:latin typeface="Arial" pitchFamily="34" charset="0"/>
                          <a:cs typeface="Arial" pitchFamily="34" charset="0"/>
                        </a:rPr>
                        <a:t>4º. Sem.</a:t>
                      </a:r>
                      <a:endParaRPr lang="es-MX" sz="800">
                        <a:effectLst/>
                        <a:latin typeface="Arial" pitchFamily="34" charset="0"/>
                        <a:cs typeface="Arial" pitchFamily="34" charset="0"/>
                      </a:endParaRPr>
                    </a:p>
                    <a:p>
                      <a:pPr algn="just">
                        <a:spcAft>
                          <a:spcPts val="0"/>
                        </a:spcAft>
                      </a:pPr>
                      <a:r>
                        <a:rPr lang="es-ES_tradnl" sz="800">
                          <a:effectLst/>
                          <a:latin typeface="Arial" pitchFamily="34" charset="0"/>
                          <a:cs typeface="Arial" pitchFamily="34" charset="0"/>
                        </a:rPr>
                        <a:t>Ene-Abril</a:t>
                      </a:r>
                      <a:endParaRPr lang="es-MX" sz="800">
                        <a:effectLst/>
                        <a:latin typeface="Arial" pitchFamily="34" charset="0"/>
                        <a:cs typeface="Arial" pitchFamily="34" charset="0"/>
                      </a:endParaRPr>
                    </a:p>
                    <a:p>
                      <a:pPr algn="ctr">
                        <a:spcAft>
                          <a:spcPts val="0"/>
                        </a:spcAft>
                      </a:pPr>
                      <a:r>
                        <a:rPr lang="es-ES_tradnl" sz="800">
                          <a:effectLst/>
                          <a:latin typeface="Arial" pitchFamily="34" charset="0"/>
                          <a:cs typeface="Arial" pitchFamily="34" charset="0"/>
                        </a:rPr>
                        <a:t>2018</a:t>
                      </a:r>
                      <a:endParaRPr lang="es-MX" sz="80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just">
                        <a:spcAft>
                          <a:spcPts val="0"/>
                        </a:spcAft>
                      </a:pPr>
                      <a:r>
                        <a:rPr lang="es-ES_tradnl" sz="800" dirty="0">
                          <a:effectLst/>
                          <a:latin typeface="Arial" pitchFamily="34" charset="0"/>
                          <a:cs typeface="Arial" pitchFamily="34" charset="0"/>
                        </a:rPr>
                        <a:t>5º. </a:t>
                      </a:r>
                      <a:r>
                        <a:rPr lang="es-ES_tradnl" sz="800" dirty="0" err="1">
                          <a:effectLst/>
                          <a:latin typeface="Arial" pitchFamily="34" charset="0"/>
                          <a:cs typeface="Arial" pitchFamily="34" charset="0"/>
                        </a:rPr>
                        <a:t>Sem</a:t>
                      </a:r>
                      <a:r>
                        <a:rPr lang="es-ES_tradnl" sz="800" dirty="0">
                          <a:effectLst/>
                          <a:latin typeface="Arial" pitchFamily="34" charset="0"/>
                          <a:cs typeface="Arial" pitchFamily="34" charset="0"/>
                        </a:rPr>
                        <a:t>.</a:t>
                      </a:r>
                      <a:endParaRPr lang="es-MX" sz="800" dirty="0">
                        <a:effectLst/>
                        <a:latin typeface="Arial" pitchFamily="34" charset="0"/>
                        <a:cs typeface="Arial" pitchFamily="34" charset="0"/>
                      </a:endParaRPr>
                    </a:p>
                    <a:p>
                      <a:pPr algn="just">
                        <a:spcAft>
                          <a:spcPts val="0"/>
                        </a:spcAft>
                      </a:pPr>
                      <a:r>
                        <a:rPr lang="es-ES_tradnl" sz="800" dirty="0">
                          <a:effectLst/>
                          <a:latin typeface="Arial" pitchFamily="34" charset="0"/>
                          <a:cs typeface="Arial" pitchFamily="34" charset="0"/>
                        </a:rPr>
                        <a:t>Mayo-</a:t>
                      </a:r>
                      <a:r>
                        <a:rPr lang="es-ES_tradnl" sz="800" dirty="0" err="1">
                          <a:effectLst/>
                          <a:latin typeface="Arial" pitchFamily="34" charset="0"/>
                          <a:cs typeface="Arial" pitchFamily="34" charset="0"/>
                        </a:rPr>
                        <a:t>Agost</a:t>
                      </a:r>
                      <a:endParaRPr lang="es-MX" sz="800" dirty="0">
                        <a:effectLst/>
                        <a:latin typeface="Arial" pitchFamily="34" charset="0"/>
                        <a:cs typeface="Arial" pitchFamily="34" charset="0"/>
                      </a:endParaRPr>
                    </a:p>
                    <a:p>
                      <a:pPr algn="just">
                        <a:spcAft>
                          <a:spcPts val="0"/>
                        </a:spcAft>
                      </a:pPr>
                      <a:r>
                        <a:rPr lang="es-ES_tradnl" sz="800" dirty="0">
                          <a:effectLst/>
                          <a:latin typeface="Arial" pitchFamily="34" charset="0"/>
                          <a:cs typeface="Arial" pitchFamily="34" charset="0"/>
                        </a:rPr>
                        <a:t>2018</a:t>
                      </a:r>
                      <a:endParaRPr lang="es-MX" sz="800" dirty="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just">
                        <a:spcAft>
                          <a:spcPts val="0"/>
                        </a:spcAft>
                      </a:pPr>
                      <a:r>
                        <a:rPr lang="es-ES_tradnl" sz="800" dirty="0">
                          <a:effectLst/>
                          <a:latin typeface="Arial" pitchFamily="34" charset="0"/>
                          <a:cs typeface="Arial" pitchFamily="34" charset="0"/>
                        </a:rPr>
                        <a:t>Revisión y ajustes</a:t>
                      </a:r>
                      <a:endParaRPr lang="es-MX" sz="800" dirty="0">
                        <a:effectLst/>
                        <a:latin typeface="Arial" pitchFamily="34" charset="0"/>
                        <a:cs typeface="Arial" pitchFamily="34" charset="0"/>
                      </a:endParaRPr>
                    </a:p>
                    <a:p>
                      <a:pPr algn="just">
                        <a:spcAft>
                          <a:spcPts val="0"/>
                        </a:spcAft>
                      </a:pPr>
                      <a:r>
                        <a:rPr lang="es-ES_tradnl" sz="800" smtClean="0">
                          <a:effectLst/>
                          <a:latin typeface="Arial" pitchFamily="34" charset="0"/>
                          <a:cs typeface="Arial" pitchFamily="34" charset="0"/>
                        </a:rPr>
                        <a:t>Sept.</a:t>
                      </a:r>
                      <a:r>
                        <a:rPr lang="es-ES_tradnl" sz="800" baseline="0" smtClean="0">
                          <a:effectLst/>
                          <a:latin typeface="Arial" pitchFamily="34" charset="0"/>
                          <a:cs typeface="Arial" pitchFamily="34" charset="0"/>
                        </a:rPr>
                        <a:t>./2018</a:t>
                      </a:r>
                      <a:endParaRPr lang="es-MX" sz="800" dirty="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just">
                        <a:spcAft>
                          <a:spcPts val="0"/>
                        </a:spcAft>
                      </a:pPr>
                      <a:r>
                        <a:rPr lang="es-ES_tradnl" sz="800" dirty="0">
                          <a:effectLst/>
                          <a:latin typeface="Arial" pitchFamily="34" charset="0"/>
                          <a:cs typeface="Arial" pitchFamily="34" charset="0"/>
                        </a:rPr>
                        <a:t>informe final documento</a:t>
                      </a:r>
                      <a:endParaRPr lang="es-MX" sz="800" dirty="0">
                        <a:effectLst/>
                        <a:latin typeface="Arial" pitchFamily="34" charset="0"/>
                        <a:cs typeface="Arial" pitchFamily="34" charset="0"/>
                      </a:endParaRPr>
                    </a:p>
                    <a:p>
                      <a:pPr algn="just">
                        <a:spcAft>
                          <a:spcPts val="0"/>
                        </a:spcAft>
                      </a:pPr>
                      <a:r>
                        <a:rPr lang="es-ES_tradnl" sz="800" dirty="0" smtClean="0">
                          <a:effectLst/>
                          <a:latin typeface="Arial" pitchFamily="34" charset="0"/>
                          <a:cs typeface="Arial" pitchFamily="34" charset="0"/>
                        </a:rPr>
                        <a:t>Octubre/2018</a:t>
                      </a:r>
                      <a:endParaRPr lang="es-MX" sz="800" dirty="0">
                        <a:effectLst/>
                        <a:latin typeface="Arial" pitchFamily="34" charset="0"/>
                        <a:ea typeface="Times New Roman"/>
                        <a:cs typeface="Arial" pitchFamily="34" charset="0"/>
                      </a:endParaRPr>
                    </a:p>
                  </a:txBody>
                  <a:tcPr marL="48771" marR="48771" marT="0" marB="0"/>
                </a:tc>
                <a:tc hMerge="1">
                  <a:txBody>
                    <a:bodyPr/>
                    <a:lstStyle/>
                    <a:p>
                      <a:endParaRPr lang="es-MX"/>
                    </a:p>
                  </a:txBody>
                  <a:tcPr/>
                </a:tc>
                <a:tc hMerge="1">
                  <a:txBody>
                    <a:bodyPr/>
                    <a:lstStyle/>
                    <a:p>
                      <a:endParaRPr lang="es-MX"/>
                    </a:p>
                  </a:txBody>
                  <a:tcPr/>
                </a:tc>
                <a:tc hMerge="1">
                  <a:txBody>
                    <a:bodyPr/>
                    <a:lstStyle/>
                    <a:p>
                      <a:endParaRPr lang="es-MX"/>
                    </a:p>
                  </a:txBody>
                  <a:tcPr/>
                </a:tc>
              </a:tr>
              <a:tr h="126773">
                <a:tc vMerge="1">
                  <a:txBody>
                    <a:bodyPr/>
                    <a:lstStyle/>
                    <a:p>
                      <a:endParaRPr lang="es-MX"/>
                    </a:p>
                  </a:txBody>
                  <a:tcPr/>
                </a:tc>
                <a:tc>
                  <a:txBody>
                    <a:bodyPr/>
                    <a:lstStyle/>
                    <a:p>
                      <a:pPr algn="just">
                        <a:spcAft>
                          <a:spcPts val="0"/>
                        </a:spcAft>
                      </a:pPr>
                      <a:r>
                        <a:rPr lang="es-ES_tradnl" sz="600">
                          <a:effectLst/>
                        </a:rPr>
                        <a:t>1</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2</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3</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4</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1</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2</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3</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dirty="0">
                          <a:effectLst/>
                        </a:rPr>
                        <a:t>4</a:t>
                      </a:r>
                      <a:endParaRPr lang="es-MX" sz="900" dirty="0">
                        <a:effectLst/>
                        <a:latin typeface="Calibri"/>
                        <a:ea typeface="Times New Roman"/>
                        <a:cs typeface="Times New Roman"/>
                      </a:endParaRPr>
                    </a:p>
                  </a:txBody>
                  <a:tcPr marL="48771" marR="48771" marT="0" marB="0"/>
                </a:tc>
                <a:tc>
                  <a:txBody>
                    <a:bodyPr/>
                    <a:lstStyle/>
                    <a:p>
                      <a:pPr algn="just">
                        <a:spcAft>
                          <a:spcPts val="0"/>
                        </a:spcAft>
                      </a:pPr>
                      <a:r>
                        <a:rPr lang="es-ES_tradnl" sz="600" dirty="0">
                          <a:effectLst/>
                        </a:rPr>
                        <a:t>1</a:t>
                      </a:r>
                      <a:endParaRPr lang="es-MX" sz="900" dirty="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2</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3</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4</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1</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2</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3</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4</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1</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2</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3</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4</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1</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2</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a:effectLst/>
                        </a:rPr>
                        <a:t>3</a:t>
                      </a:r>
                      <a:endParaRPr lang="es-MX" sz="900">
                        <a:effectLst/>
                        <a:latin typeface="Calibri"/>
                        <a:ea typeface="Times New Roman"/>
                        <a:cs typeface="Times New Roman"/>
                      </a:endParaRPr>
                    </a:p>
                  </a:txBody>
                  <a:tcPr marL="48771" marR="48771" marT="0" marB="0"/>
                </a:tc>
                <a:tc>
                  <a:txBody>
                    <a:bodyPr/>
                    <a:lstStyle/>
                    <a:p>
                      <a:pPr algn="just">
                        <a:spcAft>
                          <a:spcPts val="0"/>
                        </a:spcAft>
                      </a:pPr>
                      <a:r>
                        <a:rPr lang="es-ES_tradnl" sz="600" dirty="0">
                          <a:effectLst/>
                        </a:rPr>
                        <a:t>4</a:t>
                      </a:r>
                      <a:endParaRPr lang="es-MX" sz="900" dirty="0">
                        <a:effectLst/>
                        <a:latin typeface="Calibri"/>
                        <a:ea typeface="Times New Roman"/>
                        <a:cs typeface="Times New Roman"/>
                      </a:endParaRPr>
                    </a:p>
                  </a:txBody>
                  <a:tcPr marL="48771" marR="48771" marT="0" marB="0"/>
                </a:tc>
              </a:tr>
              <a:tr h="1406665">
                <a:tc>
                  <a:txBody>
                    <a:bodyPr/>
                    <a:lstStyle/>
                    <a:p>
                      <a:pPr algn="just">
                        <a:lnSpc>
                          <a:spcPct val="150000"/>
                        </a:lnSpc>
                        <a:spcAft>
                          <a:spcPts val="0"/>
                        </a:spcAft>
                      </a:pPr>
                      <a:r>
                        <a:rPr lang="es-ES_tradnl" sz="900" dirty="0">
                          <a:effectLst/>
                          <a:latin typeface="Arial" pitchFamily="34" charset="0"/>
                          <a:cs typeface="Arial" pitchFamily="34" charset="0"/>
                        </a:rPr>
                        <a:t>Capítulo 1</a:t>
                      </a:r>
                      <a:endParaRPr lang="es-MX" sz="90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 Título del estudio</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1.1. Problema de investigación.</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1.1.1. Enunciado.</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1.1.2. Formulación del problema.</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1.2. Objetivo de investigación</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1.2.1. Objetivo general</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1.2.2. Objetivo específico.</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1.2.3. Hipótesis</a:t>
                      </a:r>
                      <a:endParaRPr lang="es-MX" sz="900" b="0" dirty="0">
                        <a:effectLst/>
                        <a:latin typeface="Arial" pitchFamily="34" charset="0"/>
                        <a:cs typeface="Arial" pitchFamily="34" charset="0"/>
                      </a:endParaRPr>
                    </a:p>
                    <a:p>
                      <a:pPr>
                        <a:spcAft>
                          <a:spcPts val="0"/>
                        </a:spcAft>
                      </a:pPr>
                      <a:r>
                        <a:rPr lang="es-ES_tradnl" sz="900" b="0" dirty="0">
                          <a:effectLst/>
                          <a:latin typeface="Arial" pitchFamily="34" charset="0"/>
                          <a:cs typeface="Arial" pitchFamily="34" charset="0"/>
                        </a:rPr>
                        <a:t>1.3.- Justificación y delimitación</a:t>
                      </a:r>
                      <a:r>
                        <a:rPr lang="es-ES_tradnl" sz="900" dirty="0">
                          <a:effectLst/>
                          <a:latin typeface="Arial" pitchFamily="34" charset="0"/>
                          <a:cs typeface="Arial" pitchFamily="34" charset="0"/>
                        </a:rPr>
                        <a:t>.</a:t>
                      </a:r>
                      <a:endParaRPr lang="es-MX" sz="900" dirty="0">
                        <a:effectLst/>
                        <a:latin typeface="Arial" pitchFamily="34" charset="0"/>
                        <a:ea typeface="Times New Roman"/>
                        <a:cs typeface="Arial" pitchFamily="34" charset="0"/>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3">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r>
              <a:tr h="577986">
                <a:tc>
                  <a:txBody>
                    <a:bodyPr/>
                    <a:lstStyle/>
                    <a:p>
                      <a:pPr algn="just">
                        <a:lnSpc>
                          <a:spcPct val="150000"/>
                        </a:lnSpc>
                        <a:spcAft>
                          <a:spcPts val="0"/>
                        </a:spcAft>
                      </a:pPr>
                      <a:r>
                        <a:rPr lang="es-ES_tradnl" sz="900" dirty="0">
                          <a:effectLst/>
                          <a:latin typeface="Arial" pitchFamily="34" charset="0"/>
                          <a:cs typeface="Arial" pitchFamily="34" charset="0"/>
                        </a:rPr>
                        <a:t>Capítulo 2</a:t>
                      </a:r>
                      <a:endParaRPr lang="es-MX" sz="900" dirty="0">
                        <a:effectLst/>
                        <a:latin typeface="Arial" pitchFamily="34" charset="0"/>
                        <a:cs typeface="Arial" pitchFamily="34" charset="0"/>
                      </a:endParaRPr>
                    </a:p>
                    <a:p>
                      <a:pPr algn="just">
                        <a:lnSpc>
                          <a:spcPct val="150000"/>
                        </a:lnSpc>
                        <a:spcAft>
                          <a:spcPts val="0"/>
                        </a:spcAft>
                      </a:pPr>
                      <a:r>
                        <a:rPr lang="es-ES_tradnl" sz="900" b="0" dirty="0">
                          <a:effectLst/>
                          <a:latin typeface="Arial" pitchFamily="34" charset="0"/>
                          <a:cs typeface="Arial" pitchFamily="34" charset="0"/>
                        </a:rPr>
                        <a:t>2.- Marco conceptual de la investigación</a:t>
                      </a:r>
                      <a:endParaRPr lang="es-MX" sz="900" b="0" dirty="0">
                        <a:effectLst/>
                        <a:latin typeface="Arial" pitchFamily="34" charset="0"/>
                        <a:ea typeface="Times New Roman"/>
                        <a:cs typeface="Arial" pitchFamily="34" charset="0"/>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3">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r>
              <a:tr h="377034">
                <a:tc>
                  <a:txBody>
                    <a:bodyPr/>
                    <a:lstStyle/>
                    <a:p>
                      <a:pPr>
                        <a:lnSpc>
                          <a:spcPct val="150000"/>
                        </a:lnSpc>
                        <a:spcAft>
                          <a:spcPts val="0"/>
                        </a:spcAft>
                      </a:pPr>
                      <a:r>
                        <a:rPr lang="es-ES_tradnl" sz="900" dirty="0">
                          <a:effectLst/>
                          <a:latin typeface="Arial" pitchFamily="34" charset="0"/>
                          <a:cs typeface="Arial" pitchFamily="34" charset="0"/>
                        </a:rPr>
                        <a:t>Capítulo 3</a:t>
                      </a:r>
                      <a:endParaRPr lang="es-MX" sz="900" dirty="0">
                        <a:effectLst/>
                        <a:latin typeface="Arial" pitchFamily="34" charset="0"/>
                        <a:cs typeface="Arial" pitchFamily="34" charset="0"/>
                      </a:endParaRPr>
                    </a:p>
                    <a:p>
                      <a:pPr>
                        <a:lnSpc>
                          <a:spcPct val="150000"/>
                        </a:lnSpc>
                        <a:spcAft>
                          <a:spcPts val="0"/>
                        </a:spcAft>
                      </a:pPr>
                      <a:r>
                        <a:rPr lang="es-ES_tradnl" sz="900" dirty="0">
                          <a:effectLst/>
                          <a:latin typeface="Arial" pitchFamily="34" charset="0"/>
                          <a:cs typeface="Arial" pitchFamily="34" charset="0"/>
                        </a:rPr>
                        <a:t>3.- Metodología </a:t>
                      </a:r>
                      <a:endParaRPr lang="es-MX" sz="900" dirty="0">
                        <a:effectLst/>
                        <a:latin typeface="Arial" pitchFamily="34" charset="0"/>
                        <a:ea typeface="Times New Roman"/>
                        <a:cs typeface="Arial" pitchFamily="34" charset="0"/>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3">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r>
              <a:tr h="1808569">
                <a:tc>
                  <a:txBody>
                    <a:bodyPr/>
                    <a:lstStyle/>
                    <a:p>
                      <a:pPr algn="just">
                        <a:lnSpc>
                          <a:spcPct val="150000"/>
                        </a:lnSpc>
                        <a:spcAft>
                          <a:spcPts val="0"/>
                        </a:spcAft>
                      </a:pPr>
                      <a:r>
                        <a:rPr lang="es-ES_tradnl" sz="900" dirty="0">
                          <a:effectLst/>
                          <a:latin typeface="Arial" pitchFamily="34" charset="0"/>
                          <a:cs typeface="Arial" pitchFamily="34" charset="0"/>
                        </a:rPr>
                        <a:t>Capítulo 4</a:t>
                      </a:r>
                      <a:endParaRPr lang="es-MX" sz="900" dirty="0">
                        <a:effectLst/>
                        <a:latin typeface="Arial" pitchFamily="34" charset="0"/>
                        <a:cs typeface="Arial" pitchFamily="34" charset="0"/>
                      </a:endParaRPr>
                    </a:p>
                    <a:p>
                      <a:pPr algn="just">
                        <a:spcAft>
                          <a:spcPts val="0"/>
                        </a:spcAft>
                      </a:pPr>
                      <a:r>
                        <a:rPr lang="es-ES_tradnl" sz="900" dirty="0">
                          <a:effectLst/>
                          <a:latin typeface="Arial" pitchFamily="34" charset="0"/>
                          <a:cs typeface="Arial" pitchFamily="34" charset="0"/>
                        </a:rPr>
                        <a:t>4. </a:t>
                      </a:r>
                      <a:r>
                        <a:rPr lang="es-ES_tradnl" sz="900" dirty="0" smtClean="0">
                          <a:effectLst/>
                          <a:latin typeface="Arial" pitchFamily="34" charset="0"/>
                          <a:cs typeface="Arial" pitchFamily="34" charset="0"/>
                        </a:rPr>
                        <a:t>Resultados </a:t>
                      </a:r>
                      <a:r>
                        <a:rPr lang="es-ES_tradnl" sz="900" dirty="0">
                          <a:effectLst/>
                          <a:latin typeface="Arial" pitchFamily="34" charset="0"/>
                          <a:cs typeface="Arial" pitchFamily="34" charset="0"/>
                        </a:rPr>
                        <a:t>de la investigación</a:t>
                      </a:r>
                      <a:endParaRPr lang="es-MX" sz="900" dirty="0">
                        <a:effectLst/>
                        <a:latin typeface="Arial" pitchFamily="34" charset="0"/>
                        <a:cs typeface="Arial" pitchFamily="34" charset="0"/>
                      </a:endParaRPr>
                    </a:p>
                    <a:p>
                      <a:pPr algn="just">
                        <a:spcAft>
                          <a:spcPts val="0"/>
                        </a:spcAft>
                      </a:pPr>
                      <a:r>
                        <a:rPr lang="es-ES_tradnl" sz="900" dirty="0">
                          <a:effectLst/>
                          <a:latin typeface="Arial" pitchFamily="34" charset="0"/>
                          <a:cs typeface="Arial" pitchFamily="34" charset="0"/>
                        </a:rPr>
                        <a:t>(trabajo de campo)</a:t>
                      </a:r>
                      <a:endParaRPr lang="es-MX" sz="900" dirty="0">
                        <a:effectLst/>
                        <a:latin typeface="Arial" pitchFamily="34" charset="0"/>
                        <a:cs typeface="Arial" pitchFamily="34" charset="0"/>
                      </a:endParaRPr>
                    </a:p>
                    <a:p>
                      <a:pPr>
                        <a:spcAft>
                          <a:spcPts val="0"/>
                        </a:spcAft>
                      </a:pPr>
                      <a:r>
                        <a:rPr lang="es-ES_tradnl" sz="900" dirty="0">
                          <a:effectLst/>
                          <a:latin typeface="Arial" pitchFamily="34" charset="0"/>
                          <a:cs typeface="Arial" pitchFamily="34" charset="0"/>
                        </a:rPr>
                        <a:t>4.1. Contexto general de la investigación</a:t>
                      </a:r>
                      <a:endParaRPr lang="es-MX" sz="900" dirty="0">
                        <a:effectLst/>
                        <a:latin typeface="Arial" pitchFamily="34" charset="0"/>
                        <a:cs typeface="Arial" pitchFamily="34" charset="0"/>
                      </a:endParaRPr>
                    </a:p>
                    <a:p>
                      <a:pPr>
                        <a:spcAft>
                          <a:spcPts val="0"/>
                        </a:spcAft>
                      </a:pPr>
                      <a:r>
                        <a:rPr lang="es-ES_tradnl" sz="900" dirty="0">
                          <a:effectLst/>
                          <a:latin typeface="Arial" pitchFamily="34" charset="0"/>
                          <a:cs typeface="Arial" pitchFamily="34" charset="0"/>
                        </a:rPr>
                        <a:t>4.1.1. La gestión integral del riesgo</a:t>
                      </a:r>
                      <a:endParaRPr lang="es-MX" sz="900" dirty="0">
                        <a:effectLst/>
                        <a:latin typeface="Arial" pitchFamily="34" charset="0"/>
                        <a:cs typeface="Arial" pitchFamily="34" charset="0"/>
                      </a:endParaRPr>
                    </a:p>
                    <a:p>
                      <a:pPr>
                        <a:spcAft>
                          <a:spcPts val="0"/>
                        </a:spcAft>
                      </a:pPr>
                      <a:r>
                        <a:rPr lang="es-ES_tradnl" sz="900" dirty="0">
                          <a:effectLst/>
                          <a:latin typeface="Arial" pitchFamily="34" charset="0"/>
                          <a:cs typeface="Arial" pitchFamily="34" charset="0"/>
                        </a:rPr>
                        <a:t>4.2. Análisis de caso especifico</a:t>
                      </a:r>
                      <a:endParaRPr lang="es-MX" sz="900" dirty="0">
                        <a:effectLst/>
                        <a:latin typeface="Arial" pitchFamily="34" charset="0"/>
                        <a:cs typeface="Arial" pitchFamily="34" charset="0"/>
                      </a:endParaRPr>
                    </a:p>
                    <a:p>
                      <a:pPr>
                        <a:spcAft>
                          <a:spcPts val="0"/>
                        </a:spcAft>
                      </a:pPr>
                      <a:r>
                        <a:rPr lang="es-ES_tradnl" sz="900" dirty="0">
                          <a:effectLst/>
                          <a:latin typeface="Arial" pitchFamily="34" charset="0"/>
                          <a:cs typeface="Arial" pitchFamily="34" charset="0"/>
                        </a:rPr>
                        <a:t>4.2.1. Resultados</a:t>
                      </a:r>
                      <a:endParaRPr lang="es-MX" sz="900" dirty="0">
                        <a:effectLst/>
                        <a:latin typeface="Arial" pitchFamily="34" charset="0"/>
                        <a:cs typeface="Arial" pitchFamily="34" charset="0"/>
                      </a:endParaRPr>
                    </a:p>
                    <a:p>
                      <a:pPr>
                        <a:spcAft>
                          <a:spcPts val="0"/>
                        </a:spcAft>
                      </a:pPr>
                      <a:r>
                        <a:rPr lang="es-ES_tradnl" sz="900" dirty="0">
                          <a:effectLst/>
                          <a:latin typeface="Arial" pitchFamily="34" charset="0"/>
                          <a:cs typeface="Arial" pitchFamily="34" charset="0"/>
                        </a:rPr>
                        <a:t>4.2.2. Estrategias</a:t>
                      </a:r>
                      <a:endParaRPr lang="es-MX" sz="900" dirty="0">
                        <a:effectLst/>
                        <a:latin typeface="Arial" pitchFamily="34" charset="0"/>
                        <a:cs typeface="Arial" pitchFamily="34" charset="0"/>
                      </a:endParaRPr>
                    </a:p>
                    <a:p>
                      <a:pPr algn="just">
                        <a:spcAft>
                          <a:spcPts val="0"/>
                        </a:spcAft>
                      </a:pPr>
                      <a:r>
                        <a:rPr lang="es-ES_tradnl" sz="900" dirty="0">
                          <a:effectLst/>
                          <a:latin typeface="Arial" pitchFamily="34" charset="0"/>
                          <a:cs typeface="Arial" pitchFamily="34" charset="0"/>
                        </a:rPr>
                        <a:t>Conclusión</a:t>
                      </a:r>
                      <a:endParaRPr lang="es-MX" sz="900" dirty="0">
                        <a:effectLst/>
                        <a:latin typeface="Arial" pitchFamily="34" charset="0"/>
                        <a:cs typeface="Arial" pitchFamily="34" charset="0"/>
                      </a:endParaRPr>
                    </a:p>
                    <a:p>
                      <a:pPr algn="just">
                        <a:spcAft>
                          <a:spcPts val="0"/>
                        </a:spcAft>
                      </a:pPr>
                      <a:r>
                        <a:rPr lang="es-ES_tradnl" sz="900" dirty="0">
                          <a:effectLst/>
                          <a:latin typeface="Arial" pitchFamily="34" charset="0"/>
                          <a:cs typeface="Arial" pitchFamily="34" charset="0"/>
                        </a:rPr>
                        <a:t>Recomendaciones</a:t>
                      </a:r>
                      <a:endParaRPr lang="es-MX" sz="900" dirty="0">
                        <a:effectLst/>
                        <a:latin typeface="Arial" pitchFamily="34" charset="0"/>
                        <a:cs typeface="Arial" pitchFamily="34" charset="0"/>
                      </a:endParaRPr>
                    </a:p>
                    <a:p>
                      <a:pPr algn="just">
                        <a:spcAft>
                          <a:spcPts val="0"/>
                        </a:spcAft>
                      </a:pPr>
                      <a:r>
                        <a:rPr lang="es-ES_tradnl" sz="900" dirty="0">
                          <a:effectLst/>
                          <a:latin typeface="Arial" pitchFamily="34" charset="0"/>
                          <a:cs typeface="Arial" pitchFamily="34" charset="0"/>
                        </a:rPr>
                        <a:t>Bibliografía</a:t>
                      </a:r>
                      <a:endParaRPr lang="es-MX" sz="900" dirty="0">
                        <a:effectLst/>
                        <a:latin typeface="Arial" pitchFamily="34" charset="0"/>
                        <a:cs typeface="Arial" pitchFamily="34" charset="0"/>
                      </a:endParaRPr>
                    </a:p>
                    <a:p>
                      <a:pPr algn="just">
                        <a:spcAft>
                          <a:spcPts val="0"/>
                        </a:spcAft>
                      </a:pPr>
                      <a:r>
                        <a:rPr lang="es-ES_tradnl" sz="900" dirty="0">
                          <a:effectLst/>
                          <a:latin typeface="Arial" pitchFamily="34" charset="0"/>
                          <a:cs typeface="Arial" pitchFamily="34" charset="0"/>
                        </a:rPr>
                        <a:t>Anexos</a:t>
                      </a:r>
                      <a:endParaRPr lang="es-MX" sz="900" dirty="0">
                        <a:effectLst/>
                        <a:latin typeface="Arial" pitchFamily="34" charset="0"/>
                        <a:ea typeface="Times New Roman"/>
                        <a:cs typeface="Arial" pitchFamily="34" charset="0"/>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no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no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tx1">
                        <a:lumMod val="65000"/>
                        <a:lumOff val="3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1">
                        <a:lumMod val="75000"/>
                      </a:schemeClr>
                    </a:solidFill>
                  </a:tcPr>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solidFill>
                      <a:schemeClr val="accent3">
                        <a:lumMod val="75000"/>
                      </a:schemeClr>
                    </a:solidFill>
                  </a:tcPr>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a:effectLst/>
                        </a:rPr>
                        <a:t> </a:t>
                      </a:r>
                      <a:endParaRPr lang="es-MX" sz="900">
                        <a:effectLst/>
                        <a:latin typeface="Calibri"/>
                        <a:ea typeface="Times New Roman"/>
                        <a:cs typeface="Times New Roman"/>
                      </a:endParaRPr>
                    </a:p>
                  </a:txBody>
                  <a:tcPr marL="48771" marR="48771" marT="0" marB="0"/>
                </a:tc>
                <a:tc>
                  <a:txBody>
                    <a:bodyPr/>
                    <a:lstStyle/>
                    <a:p>
                      <a:pPr algn="just">
                        <a:lnSpc>
                          <a:spcPct val="150000"/>
                        </a:lnSpc>
                        <a:spcAft>
                          <a:spcPts val="0"/>
                        </a:spcAft>
                      </a:pPr>
                      <a:r>
                        <a:rPr lang="es-ES_tradnl" sz="600" dirty="0">
                          <a:effectLst/>
                        </a:rPr>
                        <a:t> </a:t>
                      </a:r>
                      <a:endParaRPr lang="es-MX" sz="900" dirty="0">
                        <a:effectLst/>
                        <a:latin typeface="Calibri"/>
                        <a:ea typeface="Times New Roman"/>
                        <a:cs typeface="Times New Roman"/>
                      </a:endParaRPr>
                    </a:p>
                  </a:txBody>
                  <a:tcPr marL="48771" marR="48771" marT="0" marB="0"/>
                </a:tc>
              </a:tr>
            </a:tbl>
          </a:graphicData>
        </a:graphic>
      </p:graphicFrame>
      <p:sp>
        <p:nvSpPr>
          <p:cNvPr id="9" name="8 Rectángulo"/>
          <p:cNvSpPr/>
          <p:nvPr/>
        </p:nvSpPr>
        <p:spPr>
          <a:xfrm>
            <a:off x="3563888" y="714182"/>
            <a:ext cx="1402948" cy="338554"/>
          </a:xfrm>
          <a:prstGeom prst="rect">
            <a:avLst/>
          </a:prstGeom>
        </p:spPr>
        <p:txBody>
          <a:bodyPr wrap="none">
            <a:spAutoFit/>
          </a:bodyPr>
          <a:lstStyle/>
          <a:p>
            <a:r>
              <a:rPr lang="es-ES" sz="1600" b="1" dirty="0" smtClean="0">
                <a:latin typeface="Arial" pitchFamily="34" charset="0"/>
                <a:cs typeface="Arial" pitchFamily="34" charset="0"/>
              </a:rPr>
              <a:t>Cronograma</a:t>
            </a:r>
            <a:endParaRPr lang="es-MX" sz="1600" b="1" dirty="0">
              <a:latin typeface="Arial" pitchFamily="34" charset="0"/>
              <a:cs typeface="Arial" pitchFamily="34" charset="0"/>
            </a:endParaRPr>
          </a:p>
        </p:txBody>
      </p:sp>
    </p:spTree>
    <p:extLst>
      <p:ext uri="{BB962C8B-B14F-4D97-AF65-F5344CB8AC3E}">
        <p14:creationId xmlns:p14="http://schemas.microsoft.com/office/powerpoint/2010/main" val="665574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Nestor\Desktop\Logotipos Gobierno del Estado\1.2 logoPoliticaSocial_cmyk.png"/>
          <p:cNvPicPr/>
          <p:nvPr/>
        </p:nvPicPr>
        <p:blipFill>
          <a:blip r:embed="rId2"/>
          <a:srcRect/>
          <a:stretch>
            <a:fillRect/>
          </a:stretch>
        </p:blipFill>
        <p:spPr bwMode="auto">
          <a:xfrm>
            <a:off x="7380312" y="692696"/>
            <a:ext cx="682676" cy="439446"/>
          </a:xfrm>
          <a:prstGeom prst="rect">
            <a:avLst/>
          </a:prstGeom>
          <a:noFill/>
          <a:ln w="9525">
            <a:noFill/>
            <a:miter lim="800000"/>
            <a:headEnd/>
            <a:tailEnd/>
          </a:ln>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576" y="824946"/>
            <a:ext cx="3816424" cy="3324134"/>
          </a:xfrm>
          <a:prstGeom prst="rect">
            <a:avLst/>
          </a:prstGeom>
          <a:noFill/>
          <a:ln>
            <a:noFill/>
          </a:ln>
          <a:effectLst/>
          <a:extLst/>
        </p:spPr>
      </p:pic>
      <p:sp>
        <p:nvSpPr>
          <p:cNvPr id="5" name="4 Rectángulo"/>
          <p:cNvSpPr/>
          <p:nvPr/>
        </p:nvSpPr>
        <p:spPr>
          <a:xfrm>
            <a:off x="4572000" y="980728"/>
            <a:ext cx="3744416" cy="2492990"/>
          </a:xfrm>
          <a:prstGeom prst="rect">
            <a:avLst/>
          </a:prstGeom>
        </p:spPr>
        <p:txBody>
          <a:bodyPr wrap="square">
            <a:spAutoFit/>
          </a:bodyPr>
          <a:lstStyle/>
          <a:p>
            <a:r>
              <a:rPr lang="es-ES" sz="1200" b="1" dirty="0">
                <a:latin typeface="Arial" pitchFamily="34" charset="0"/>
                <a:cs typeface="Arial" pitchFamily="34" charset="0"/>
              </a:rPr>
              <a:t>Antecedentes </a:t>
            </a:r>
            <a:r>
              <a:rPr lang="es-ES" sz="1200" b="1" dirty="0" smtClean="0">
                <a:latin typeface="Arial" pitchFamily="34" charset="0"/>
                <a:cs typeface="Arial" pitchFamily="34" charset="0"/>
              </a:rPr>
              <a:t>analizados.</a:t>
            </a:r>
            <a:endParaRPr lang="es-ES" sz="1200" b="1" dirty="0">
              <a:latin typeface="Arial" pitchFamily="34" charset="0"/>
              <a:cs typeface="Arial" pitchFamily="34" charset="0"/>
            </a:endParaRPr>
          </a:p>
          <a:p>
            <a:pPr algn="just"/>
            <a:r>
              <a:rPr lang="es-MX" sz="1200" dirty="0">
                <a:latin typeface="Arial" pitchFamily="34" charset="0"/>
                <a:cs typeface="Arial" pitchFamily="34" charset="0"/>
              </a:rPr>
              <a:t>San Cristóbal de las casas, su edificación siguió un proceso similar al de otras ciudades coloniales que se crearon en el territorio novohispano. En el Valle de </a:t>
            </a:r>
            <a:r>
              <a:rPr lang="es-MX" sz="1200" dirty="0" err="1">
                <a:latin typeface="Arial" pitchFamily="34" charset="0"/>
                <a:cs typeface="Arial" pitchFamily="34" charset="0"/>
              </a:rPr>
              <a:t>Jovel</a:t>
            </a:r>
            <a:r>
              <a:rPr lang="es-MX" sz="1200" dirty="0">
                <a:latin typeface="Arial" pitchFamily="34" charset="0"/>
                <a:cs typeface="Arial" pitchFamily="34" charset="0"/>
              </a:rPr>
              <a:t> Diego de Mazariegos la funda, en 1528 la Ciudad Real.</a:t>
            </a:r>
            <a:endParaRPr lang="es-ES" sz="1200" dirty="0">
              <a:latin typeface="Arial" pitchFamily="34" charset="0"/>
              <a:cs typeface="Arial" pitchFamily="34" charset="0"/>
            </a:endParaRPr>
          </a:p>
          <a:p>
            <a:pPr algn="just"/>
            <a:r>
              <a:rPr lang="es-ES" sz="1200" dirty="0">
                <a:latin typeface="Arial" pitchFamily="34" charset="0"/>
                <a:cs typeface="Arial" pitchFamily="34" charset="0"/>
              </a:rPr>
              <a:t>Durante la fundación las ciudades existían normas de la nueva moda renacentista del plano en damero, publicadas en las nuevas leyes de 1542 llegadas a México. Los fundadores, construyeron un conjunto urbano dual (indígena/español) y una ciudad fortificada sin murallas. La pre conquista en 1524 y 1528 la conquista (Aubry, A. 1991:18).</a:t>
            </a:r>
          </a:p>
        </p:txBody>
      </p:sp>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47984" y="656630"/>
            <a:ext cx="815703" cy="61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quipo\Desktop\planos 2 san cristobal\planos de sancristobal\20161215_1542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06378" y="3473718"/>
            <a:ext cx="3222006" cy="2220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31" t="1248" r="11680"/>
          <a:stretch/>
        </p:blipFill>
        <p:spPr bwMode="auto">
          <a:xfrm>
            <a:off x="2555776" y="4317537"/>
            <a:ext cx="1907176" cy="1775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s diferentes razas del Virreinato de Nueva EspaÃ±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27584" y="4317537"/>
            <a:ext cx="1662599" cy="177575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825428" y="5733256"/>
            <a:ext cx="3346972" cy="553998"/>
          </a:xfrm>
          <a:prstGeom prst="rect">
            <a:avLst/>
          </a:prstGeom>
        </p:spPr>
        <p:txBody>
          <a:bodyPr wrap="square">
            <a:spAutoFit/>
          </a:bodyPr>
          <a:lstStyle/>
          <a:p>
            <a:r>
              <a:rPr lang="es-ES_tradnl" sz="1000" dirty="0">
                <a:latin typeface="Arial" pitchFamily="34" charset="0"/>
                <a:cs typeface="Arial" pitchFamily="34" charset="0"/>
              </a:rPr>
              <a:t>Plano de Juan Orozco, el más antiguo conocido de la ciudad, 1844. Mapoteca Manuel Orozco y Berra (Artigas, 1999, plano 2).</a:t>
            </a:r>
            <a:endParaRPr lang="es-MX" sz="1000" dirty="0">
              <a:latin typeface="Arial" pitchFamily="34" charset="0"/>
              <a:cs typeface="Arial" pitchFamily="34" charset="0"/>
            </a:endParaRPr>
          </a:p>
        </p:txBody>
      </p:sp>
    </p:spTree>
    <p:extLst>
      <p:ext uri="{BB962C8B-B14F-4D97-AF65-F5344CB8AC3E}">
        <p14:creationId xmlns:p14="http://schemas.microsoft.com/office/powerpoint/2010/main" val="167762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5400000">
            <a:off x="1024274" y="817380"/>
            <a:ext cx="2160241" cy="219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3194710" y="827574"/>
            <a:ext cx="2160241" cy="217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57" t="51046" r="9557" b="10746"/>
          <a:stretch/>
        </p:blipFill>
        <p:spPr bwMode="auto">
          <a:xfrm rot="10800000">
            <a:off x="5436096" y="836713"/>
            <a:ext cx="2914924" cy="219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Panorama"/>
          <p:cNvPicPr>
            <a:picLocks noChangeAspect="1" noChangeArrowheads="1"/>
          </p:cNvPicPr>
          <p:nvPr/>
        </p:nvPicPr>
        <p:blipFill rotWithShape="1">
          <a:blip r:embed="rId5">
            <a:extLst>
              <a:ext uri="{28A0092B-C50C-407E-A947-70E740481C1C}">
                <a14:useLocalDpi xmlns:a14="http://schemas.microsoft.com/office/drawing/2010/main" val="0"/>
              </a:ext>
            </a:extLst>
          </a:blip>
          <a:srcRect t="5098" b="11370"/>
          <a:stretch/>
        </p:blipFill>
        <p:spPr bwMode="auto">
          <a:xfrm>
            <a:off x="779431" y="3234015"/>
            <a:ext cx="3180768" cy="1695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imagenes de la iglesia de guadalupe de san cristobal de las casas"/>
          <p:cNvPicPr>
            <a:picLocks noChangeAspect="1" noChangeArrowheads="1"/>
          </p:cNvPicPr>
          <p:nvPr/>
        </p:nvPicPr>
        <p:blipFill rotWithShape="1">
          <a:blip r:embed="rId6">
            <a:extLst>
              <a:ext uri="{28A0092B-C50C-407E-A947-70E740481C1C}">
                <a14:useLocalDpi xmlns:a14="http://schemas.microsoft.com/office/drawing/2010/main" val="0"/>
              </a:ext>
            </a:extLst>
          </a:blip>
          <a:srcRect l="3275" t="35503"/>
          <a:stretch/>
        </p:blipFill>
        <p:spPr bwMode="auto">
          <a:xfrm>
            <a:off x="755576" y="4869160"/>
            <a:ext cx="3204623" cy="14219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imagenes antiguas de san cristobal delas casas chiapas"/>
          <p:cNvPicPr>
            <a:picLocks noChangeAspect="1" noChangeArrowheads="1"/>
          </p:cNvPicPr>
          <p:nvPr/>
        </p:nvPicPr>
        <p:blipFill rotWithShape="1">
          <a:blip r:embed="rId7">
            <a:extLst>
              <a:ext uri="{28A0092B-C50C-407E-A947-70E740481C1C}">
                <a14:useLocalDpi xmlns:a14="http://schemas.microsoft.com/office/drawing/2010/main" val="0"/>
              </a:ext>
            </a:extLst>
          </a:blip>
          <a:srcRect t="1" b="7744"/>
          <a:stretch/>
        </p:blipFill>
        <p:spPr bwMode="auto">
          <a:xfrm>
            <a:off x="3960199" y="3306023"/>
            <a:ext cx="1513301" cy="10590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2.bp.blogspot.com/-5zp57uwcD6c/VOt7-MycxbI/AAAAAAAAgjI/hro2W-A4Lks/s1600/CS117-2%2BSAN%2BCRIST%C3%93BAL%2BDE%2BLAS%2BCASAS%2C%2BCALLE%2BDE%2BGP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668" r="8294" b="13292"/>
          <a:stretch/>
        </p:blipFill>
        <p:spPr bwMode="auto">
          <a:xfrm>
            <a:off x="3927534" y="4366600"/>
            <a:ext cx="1545966" cy="9346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n para imagenes antiguas de san cristobal delas casas chiapa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960199" y="5347320"/>
            <a:ext cx="1513301" cy="962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5724128" y="3220521"/>
            <a:ext cx="2592288" cy="2800767"/>
          </a:xfrm>
          <a:prstGeom prst="rect">
            <a:avLst/>
          </a:prstGeom>
        </p:spPr>
        <p:txBody>
          <a:bodyPr wrap="square">
            <a:spAutoFit/>
          </a:bodyPr>
          <a:lstStyle/>
          <a:p>
            <a:pPr algn="just"/>
            <a:r>
              <a:rPr lang="es-ES" sz="800" dirty="0">
                <a:latin typeface="Arial" pitchFamily="34" charset="0"/>
                <a:cs typeface="Arial" pitchFamily="34" charset="0"/>
              </a:rPr>
              <a:t>A través de la historia vemos a la ciudad de San Cristóbal su desarrollo, en el siglo XVI, vemos su traza damero y sus seis barrios periféricos (Tlaxcala, Cerrillo, Mexicano, Santo Domingo, </a:t>
            </a:r>
            <a:r>
              <a:rPr lang="es-ES" sz="800" dirty="0" err="1">
                <a:latin typeface="Arial" pitchFamily="34" charset="0"/>
                <a:cs typeface="Arial" pitchFamily="34" charset="0"/>
              </a:rPr>
              <a:t>Cuxtitali</a:t>
            </a:r>
            <a:r>
              <a:rPr lang="es-ES" sz="800" dirty="0">
                <a:latin typeface="Arial" pitchFamily="34" charset="0"/>
                <a:cs typeface="Arial" pitchFamily="34" charset="0"/>
              </a:rPr>
              <a:t>, y San Diego ) y sus tres conventos religiosos extramuros, mercedarios en 1537 ala poniente; dominicos  en 1546 al norte; y franciscanos en 1577 al sur (Aubry, A. 1991:51). </a:t>
            </a:r>
          </a:p>
          <a:p>
            <a:r>
              <a:rPr lang="es-ES" sz="800" dirty="0">
                <a:latin typeface="Arial" pitchFamily="34" charset="0"/>
                <a:cs typeface="Arial" pitchFamily="34" charset="0"/>
              </a:rPr>
              <a:t>En el siglo XVIII, la conurbación se hace más densa hacia el norte y crece hasta la ermita de mexicanos y cerrillo, se conecta el calvario con la merced y al oriente sigue el barrio </a:t>
            </a:r>
            <a:r>
              <a:rPr lang="es-ES" sz="800" dirty="0" err="1">
                <a:latin typeface="Arial" pitchFamily="34" charset="0"/>
                <a:cs typeface="Arial" pitchFamily="34" charset="0"/>
              </a:rPr>
              <a:t>Cuxtitali</a:t>
            </a:r>
            <a:r>
              <a:rPr lang="es-ES" sz="800" dirty="0">
                <a:latin typeface="Arial" pitchFamily="34" charset="0"/>
                <a:cs typeface="Arial" pitchFamily="34" charset="0"/>
              </a:rPr>
              <a:t> sigue aislado. La ciudad criolla cambia el perfil urbano: </a:t>
            </a:r>
          </a:p>
          <a:p>
            <a:pPr marL="171450" indent="-171450">
              <a:buFont typeface="Arial" pitchFamily="34" charset="0"/>
              <a:buChar char="•"/>
            </a:pPr>
            <a:r>
              <a:rPr lang="es-ES" sz="800" dirty="0">
                <a:latin typeface="Arial" pitchFamily="34" charset="0"/>
                <a:cs typeface="Arial" pitchFamily="34" charset="0"/>
              </a:rPr>
              <a:t>Abandono de la plaza  de las autoridades, se instalan en el eje norte-sur.</a:t>
            </a:r>
          </a:p>
          <a:p>
            <a:pPr marL="171450" indent="-171450">
              <a:buFont typeface="Arial" pitchFamily="34" charset="0"/>
              <a:buChar char="•"/>
            </a:pPr>
            <a:r>
              <a:rPr lang="es-ES" sz="800" dirty="0">
                <a:latin typeface="Arial" pitchFamily="34" charset="0"/>
                <a:cs typeface="Arial" pitchFamily="34" charset="0"/>
              </a:rPr>
              <a:t>Tlaxcala, san Antonio y san diego, golpeados por las inundaciones se achican para ir acrecentar mexicanos y Cerrillo.</a:t>
            </a:r>
          </a:p>
          <a:p>
            <a:pPr marL="171450" indent="-171450">
              <a:buFont typeface="Arial" pitchFamily="34" charset="0"/>
              <a:buChar char="•"/>
            </a:pPr>
            <a:r>
              <a:rPr lang="es-ES" sz="800" dirty="0">
                <a:latin typeface="Arial" pitchFamily="34" charset="0"/>
                <a:cs typeface="Arial" pitchFamily="34" charset="0"/>
              </a:rPr>
              <a:t>Hasta las inundaciones de 1785,  la población se refugia al oriente, más elevado y  bien drenado.</a:t>
            </a:r>
          </a:p>
          <a:p>
            <a:r>
              <a:rPr lang="es-ES" sz="800" dirty="0">
                <a:latin typeface="Arial" pitchFamily="34" charset="0"/>
                <a:cs typeface="Arial" pitchFamily="34" charset="0"/>
              </a:rPr>
              <a:t>Durante el siglo XIX, ya aparece en la traza el barrio de san Ramón (Aubry, A. 1991:54 Y 56).</a:t>
            </a:r>
            <a:endParaRPr lang="es-MX" sz="800" dirty="0">
              <a:latin typeface="Arial" pitchFamily="34" charset="0"/>
              <a:cs typeface="Arial" pitchFamily="34" charset="0"/>
            </a:endParaRPr>
          </a:p>
        </p:txBody>
      </p:sp>
      <p:pic>
        <p:nvPicPr>
          <p:cNvPr id="3" name="2 Imagen" descr="C:\Users\Nestor\Desktop\Logotipos Gobierno del Estado\1.2 logoPoliticaSocial_cmyk.png"/>
          <p:cNvPicPr/>
          <p:nvPr/>
        </p:nvPicPr>
        <p:blipFill>
          <a:blip r:embed="rId10"/>
          <a:srcRect/>
          <a:stretch>
            <a:fillRect/>
          </a:stretch>
        </p:blipFill>
        <p:spPr bwMode="auto">
          <a:xfrm>
            <a:off x="7668344" y="692696"/>
            <a:ext cx="432048" cy="170980"/>
          </a:xfrm>
          <a:prstGeom prst="rect">
            <a:avLst/>
          </a:prstGeom>
          <a:noFill/>
          <a:ln w="9525">
            <a:noFill/>
            <a:miter lim="800000"/>
            <a:headEnd/>
            <a:tailEnd/>
          </a:ln>
        </p:spPr>
      </p:pic>
      <p:pic>
        <p:nvPicPr>
          <p:cNvPr id="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2950" t="11216" r="19103" b="1"/>
          <a:stretch/>
        </p:blipFill>
        <p:spPr bwMode="auto">
          <a:xfrm>
            <a:off x="1067568" y="620688"/>
            <a:ext cx="264072" cy="3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61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2" r="16989"/>
          <a:stretch/>
        </p:blipFill>
        <p:spPr bwMode="auto">
          <a:xfrm>
            <a:off x="971601" y="628086"/>
            <a:ext cx="427202" cy="49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345707" y="628086"/>
            <a:ext cx="826693" cy="328055"/>
          </a:xfrm>
          <a:prstGeom prst="rect">
            <a:avLst/>
          </a:prstGeom>
          <a:noFill/>
          <a:ln w="9525">
            <a:noFill/>
            <a:miter lim="800000"/>
            <a:headEnd/>
            <a:tailEnd/>
          </a:ln>
        </p:spPr>
      </p:pic>
      <p:pic>
        <p:nvPicPr>
          <p:cNvPr id="4" name="Picture 2" descr="C:\Users\Equipo\Desktop\planos 2 san cristobal\20170123_1425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76" r="13971"/>
          <a:stretch/>
        </p:blipFill>
        <p:spPr bwMode="auto">
          <a:xfrm>
            <a:off x="757694" y="1124745"/>
            <a:ext cx="2518162" cy="2088231"/>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Equipo\Desktop\planos 2 san cristobal\20170123_124740.jpg"/>
          <p:cNvPicPr/>
          <p:nvPr/>
        </p:nvPicPr>
        <p:blipFill rotWithShape="1">
          <a:blip r:embed="rId5" cstate="print">
            <a:extLst>
              <a:ext uri="{28A0092B-C50C-407E-A947-70E740481C1C}">
                <a14:useLocalDpi xmlns:a14="http://schemas.microsoft.com/office/drawing/2010/main" val="0"/>
              </a:ext>
            </a:extLst>
          </a:blip>
          <a:srcRect/>
          <a:stretch/>
        </p:blipFill>
        <p:spPr bwMode="auto">
          <a:xfrm>
            <a:off x="3258914" y="1124745"/>
            <a:ext cx="2537222" cy="2088231"/>
          </a:xfrm>
          <a:prstGeom prst="rect">
            <a:avLst/>
          </a:prstGeom>
          <a:noFill/>
          <a:ln>
            <a:noFill/>
          </a:ln>
          <a:extLst>
            <a:ext uri="{53640926-AAD7-44D8-BBD7-CCE9431645EC}">
              <a14:shadowObscured xmlns:a14="http://schemas.microsoft.com/office/drawing/2010/main"/>
            </a:ext>
          </a:extLst>
        </p:spPr>
      </p:pic>
      <p:pic>
        <p:nvPicPr>
          <p:cNvPr id="6" name="5 Imagen" descr="http://4.bp.blogspot.com/-mbQXV-sPbgg/VeXAkZeKvsI/AAAAAAAAAN8/cmUOL0viLag/s1600/san%2Bcristobal%2Bde%2Blas%2Bcasas%2B2006.jpg"/>
          <p:cNvPicPr/>
          <p:nvPr/>
        </p:nvPicPr>
        <p:blipFill rotWithShape="1">
          <a:blip r:embed="rId6" cstate="print">
            <a:extLst>
              <a:ext uri="{28A0092B-C50C-407E-A947-70E740481C1C}">
                <a14:useLocalDpi xmlns:a14="http://schemas.microsoft.com/office/drawing/2010/main" val="0"/>
              </a:ext>
            </a:extLst>
          </a:blip>
          <a:srcRect/>
          <a:stretch/>
        </p:blipFill>
        <p:spPr bwMode="auto">
          <a:xfrm>
            <a:off x="5796136" y="1172164"/>
            <a:ext cx="2664296" cy="2040812"/>
          </a:xfrm>
          <a:prstGeom prst="rect">
            <a:avLst/>
          </a:prstGeom>
          <a:noFill/>
          <a:ln>
            <a:noFill/>
          </a:ln>
        </p:spPr>
      </p:pic>
      <p:pic>
        <p:nvPicPr>
          <p:cNvPr id="7" name="Picture 2" descr="C:\Users\Equipo\Desktop\planos 2 san cristobal\20170123_15382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83568" y="3451801"/>
            <a:ext cx="3022219" cy="2430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Tabla"/>
          <p:cNvGraphicFramePr>
            <a:graphicFrameLocks noGrp="1"/>
          </p:cNvGraphicFramePr>
          <p:nvPr>
            <p:extLst>
              <p:ext uri="{D42A27DB-BD31-4B8C-83A1-F6EECF244321}">
                <p14:modId xmlns:p14="http://schemas.microsoft.com/office/powerpoint/2010/main" val="2645919081"/>
              </p:ext>
            </p:extLst>
          </p:nvPr>
        </p:nvGraphicFramePr>
        <p:xfrm>
          <a:off x="3707905" y="3429000"/>
          <a:ext cx="1584175" cy="2573780"/>
        </p:xfrm>
        <a:graphic>
          <a:graphicData uri="http://schemas.openxmlformats.org/drawingml/2006/table">
            <a:tbl>
              <a:tblPr firstRow="1" firstCol="1" bandRow="1">
                <a:tableStyleId>{5C22544A-7EE6-4342-B048-85BDC9FD1C3A}</a:tableStyleId>
              </a:tblPr>
              <a:tblGrid>
                <a:gridCol w="459613"/>
                <a:gridCol w="797713"/>
                <a:gridCol w="326849"/>
              </a:tblGrid>
              <a:tr h="233980">
                <a:tc gridSpan="3">
                  <a:txBody>
                    <a:bodyPr/>
                    <a:lstStyle/>
                    <a:p>
                      <a:pPr algn="ctr">
                        <a:lnSpc>
                          <a:spcPct val="115000"/>
                        </a:lnSpc>
                        <a:spcAft>
                          <a:spcPts val="0"/>
                        </a:spcAft>
                        <a:tabLst>
                          <a:tab pos="4505960" algn="l"/>
                        </a:tabLst>
                      </a:pPr>
                      <a:r>
                        <a:rPr lang="es-MX" sz="600" dirty="0">
                          <a:effectLst/>
                          <a:latin typeface="Arial" pitchFamily="34" charset="0"/>
                          <a:cs typeface="Arial" pitchFamily="34" charset="0"/>
                        </a:rPr>
                        <a:t>Población urbana</a:t>
                      </a:r>
                    </a:p>
                    <a:p>
                      <a:pPr algn="ctr">
                        <a:lnSpc>
                          <a:spcPct val="115000"/>
                        </a:lnSpc>
                        <a:spcAft>
                          <a:spcPts val="0"/>
                        </a:spcAft>
                        <a:tabLst>
                          <a:tab pos="4505960" algn="l"/>
                        </a:tabLst>
                      </a:pPr>
                      <a:r>
                        <a:rPr lang="es-MX" sz="600" dirty="0">
                          <a:effectLst/>
                          <a:latin typeface="Arial" pitchFamily="34" charset="0"/>
                          <a:cs typeface="Arial" pitchFamily="34" charset="0"/>
                        </a:rPr>
                        <a:t>San Cristóbal</a:t>
                      </a:r>
                      <a:endParaRPr lang="es-MX" sz="600" dirty="0">
                        <a:effectLst/>
                        <a:latin typeface="Arial" pitchFamily="34" charset="0"/>
                        <a:ea typeface="Calibri"/>
                        <a:cs typeface="Arial" pitchFamily="34" charset="0"/>
                      </a:endParaRPr>
                    </a:p>
                  </a:txBody>
                  <a:tcPr marL="68580" marR="68580" marT="0" marB="0"/>
                </a:tc>
                <a:tc hMerge="1">
                  <a:txBody>
                    <a:bodyPr/>
                    <a:lstStyle/>
                    <a:p>
                      <a:endParaRPr lang="es-MX"/>
                    </a:p>
                  </a:txBody>
                  <a:tcPr/>
                </a:tc>
                <a:tc hMerge="1">
                  <a:txBody>
                    <a:bodyPr/>
                    <a:lstStyle/>
                    <a:p>
                      <a:endParaRPr lang="es-MX"/>
                    </a:p>
                  </a:txBody>
                  <a:tcPr/>
                </a:tc>
              </a:tr>
              <a:tr h="350970">
                <a:tc>
                  <a:txBody>
                    <a:bodyPr/>
                    <a:lstStyle/>
                    <a:p>
                      <a:pPr>
                        <a:lnSpc>
                          <a:spcPct val="115000"/>
                        </a:lnSpc>
                        <a:spcAft>
                          <a:spcPts val="0"/>
                        </a:spcAft>
                        <a:tabLst>
                          <a:tab pos="4505960" algn="l"/>
                        </a:tabLst>
                      </a:pPr>
                      <a:r>
                        <a:rPr lang="es-MX" sz="600" dirty="0">
                          <a:effectLst/>
                          <a:latin typeface="Arial" pitchFamily="34" charset="0"/>
                          <a:cs typeface="Arial" pitchFamily="34" charset="0"/>
                        </a:rPr>
                        <a:t>Año</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Población/hab.</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Tasa/crec.</a:t>
                      </a:r>
                      <a:endParaRPr lang="es-MX" sz="60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dirty="0">
                          <a:effectLst/>
                          <a:latin typeface="Arial" pitchFamily="34" charset="0"/>
                          <a:cs typeface="Arial" pitchFamily="34" charset="0"/>
                        </a:rPr>
                        <a:t>1870</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10,295   (Aubry)</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1894</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20,000   (Aubry)</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1900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14,642   (censo)</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1910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13,745</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1921</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13,295</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dirty="0">
                          <a:effectLst/>
                          <a:latin typeface="Arial" pitchFamily="34" charset="0"/>
                          <a:cs typeface="Arial" pitchFamily="34" charset="0"/>
                        </a:rPr>
                        <a:t>1930</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16,713</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 </a:t>
                      </a:r>
                      <a:endParaRPr lang="es-MX" sz="60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1940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11,768</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 </a:t>
                      </a:r>
                      <a:endParaRPr lang="es-MX" sz="60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1950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17, 473</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 </a:t>
                      </a:r>
                      <a:endParaRPr lang="es-MX" sz="60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1960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23,843</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 </a:t>
                      </a:r>
                      <a:endParaRPr lang="es-MX" sz="60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1970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28,800</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 </a:t>
                      </a:r>
                      <a:endParaRPr lang="es-MX" sz="600">
                        <a:effectLst/>
                        <a:latin typeface="Arial" pitchFamily="34" charset="0"/>
                        <a:ea typeface="Calibri"/>
                        <a:cs typeface="Arial" pitchFamily="34" charset="0"/>
                      </a:endParaRPr>
                    </a:p>
                  </a:txBody>
                  <a:tcPr marL="68580" marR="68580" marT="0" marB="0"/>
                </a:tc>
              </a:tr>
              <a:tr h="233980">
                <a:tc>
                  <a:txBody>
                    <a:bodyPr/>
                    <a:lstStyle/>
                    <a:p>
                      <a:pPr>
                        <a:lnSpc>
                          <a:spcPct val="115000"/>
                        </a:lnSpc>
                        <a:spcAft>
                          <a:spcPts val="0"/>
                        </a:spcAft>
                        <a:tabLst>
                          <a:tab pos="4505960" algn="l"/>
                        </a:tabLst>
                      </a:pPr>
                      <a:r>
                        <a:rPr lang="es-MX" sz="600">
                          <a:effectLst/>
                          <a:latin typeface="Arial" pitchFamily="34" charset="0"/>
                          <a:cs typeface="Arial" pitchFamily="34" charset="0"/>
                        </a:rPr>
                        <a:t>1980</a:t>
                      </a:r>
                      <a:endParaRPr lang="es-MX" sz="600">
                        <a:effectLst/>
                        <a:latin typeface="Arial"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tab pos="4505960" algn="l"/>
                        </a:tabLst>
                        <a:defRPr/>
                      </a:pPr>
                      <a:r>
                        <a:rPr lang="es-MX" sz="600" dirty="0" smtClean="0">
                          <a:effectLst/>
                          <a:latin typeface="Arial" pitchFamily="34" charset="0"/>
                          <a:cs typeface="Arial" pitchFamily="34" charset="0"/>
                        </a:rPr>
                        <a:t>42,026  (censo INEGI)</a:t>
                      </a:r>
                      <a:endParaRPr lang="es-MX" sz="600" dirty="0" smtClean="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1990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smtClean="0">
                          <a:effectLst/>
                          <a:latin typeface="Arial" pitchFamily="34" charset="0"/>
                          <a:cs typeface="Arial" pitchFamily="34" charset="0"/>
                        </a:rPr>
                        <a:t>89,251</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2.0</a:t>
                      </a:r>
                      <a:endParaRPr lang="es-MX" sz="60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2010</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a:effectLst/>
                          <a:latin typeface="Arial" pitchFamily="34" charset="0"/>
                          <a:cs typeface="Arial" pitchFamily="34" charset="0"/>
                        </a:rPr>
                        <a:t>158,127</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2.3</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2015</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209, 591</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2.7%</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2017</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212,461</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r h="116990">
                <a:tc>
                  <a:txBody>
                    <a:bodyPr/>
                    <a:lstStyle/>
                    <a:p>
                      <a:pPr>
                        <a:lnSpc>
                          <a:spcPct val="115000"/>
                        </a:lnSpc>
                        <a:spcAft>
                          <a:spcPts val="0"/>
                        </a:spcAft>
                        <a:tabLst>
                          <a:tab pos="4505960" algn="l"/>
                        </a:tabLst>
                      </a:pPr>
                      <a:r>
                        <a:rPr lang="es-MX" sz="600">
                          <a:effectLst/>
                          <a:latin typeface="Arial" pitchFamily="34" charset="0"/>
                          <a:cs typeface="Arial" pitchFamily="34" charset="0"/>
                        </a:rPr>
                        <a:t>2018</a:t>
                      </a:r>
                      <a:endParaRPr lang="es-MX" sz="60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250,000</a:t>
                      </a:r>
                      <a:endParaRPr lang="es-MX" sz="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tabLst>
                          <a:tab pos="4505960" algn="l"/>
                        </a:tabLst>
                      </a:pPr>
                      <a:r>
                        <a:rPr lang="es-MX" sz="600" dirty="0">
                          <a:effectLst/>
                          <a:latin typeface="Arial" pitchFamily="34" charset="0"/>
                          <a:cs typeface="Arial" pitchFamily="34" charset="0"/>
                        </a:rPr>
                        <a:t> </a:t>
                      </a:r>
                      <a:endParaRPr lang="es-MX" sz="600" dirty="0">
                        <a:effectLst/>
                        <a:latin typeface="Arial" pitchFamily="34" charset="0"/>
                        <a:ea typeface="Calibri"/>
                        <a:cs typeface="Arial" pitchFamily="34" charset="0"/>
                      </a:endParaRPr>
                    </a:p>
                  </a:txBody>
                  <a:tcPr marL="68580" marR="68580" marT="0" marB="0"/>
                </a:tc>
              </a:tr>
            </a:tbl>
          </a:graphicData>
        </a:graphic>
      </p:graphicFrame>
      <p:sp>
        <p:nvSpPr>
          <p:cNvPr id="9" name="8 Rectángulo"/>
          <p:cNvSpPr/>
          <p:nvPr/>
        </p:nvSpPr>
        <p:spPr>
          <a:xfrm>
            <a:off x="5220072" y="3509619"/>
            <a:ext cx="3384376" cy="2246769"/>
          </a:xfrm>
          <a:prstGeom prst="rect">
            <a:avLst/>
          </a:prstGeom>
        </p:spPr>
        <p:txBody>
          <a:bodyPr wrap="square">
            <a:spAutoFit/>
          </a:bodyPr>
          <a:lstStyle/>
          <a:p>
            <a:pPr algn="just"/>
            <a:r>
              <a:rPr lang="es-ES_tradnl" sz="700" b="1" dirty="0">
                <a:latin typeface="Arial" pitchFamily="34" charset="0"/>
                <a:cs typeface="Arial" pitchFamily="34" charset="0"/>
              </a:rPr>
              <a:t>Barrios nacidos después de 1970</a:t>
            </a:r>
            <a:r>
              <a:rPr lang="es-ES_tradnl" sz="700" dirty="0">
                <a:latin typeface="Arial" pitchFamily="34" charset="0"/>
                <a:cs typeface="Arial" pitchFamily="34" charset="0"/>
              </a:rPr>
              <a:t>:</a:t>
            </a:r>
          </a:p>
          <a:p>
            <a:pPr algn="just"/>
            <a:r>
              <a:rPr lang="es-ES_tradnl" sz="700" b="1" dirty="0">
                <a:latin typeface="Arial" pitchFamily="34" charset="0"/>
                <a:cs typeface="Arial" pitchFamily="34" charset="0"/>
              </a:rPr>
              <a:t>Al norte                 al sur                        al oriente          al poniente</a:t>
            </a:r>
          </a:p>
          <a:p>
            <a:pPr algn="just"/>
            <a:r>
              <a:rPr lang="es-ES_tradnl" sz="700" dirty="0">
                <a:latin typeface="Arial" pitchFamily="34" charset="0"/>
                <a:cs typeface="Arial" pitchFamily="34" charset="0"/>
              </a:rPr>
              <a:t>Peje de oro           María Auxiliadora     San Nicolás       la isla</a:t>
            </a:r>
          </a:p>
          <a:p>
            <a:pPr algn="just"/>
            <a:r>
              <a:rPr lang="es-ES_tradnl" sz="700" dirty="0">
                <a:latin typeface="Arial" pitchFamily="34" charset="0"/>
                <a:cs typeface="Arial" pitchFamily="34" charset="0"/>
              </a:rPr>
              <a:t>16 de Septiembre Campo de aviación  (Residencial)     Bismark</a:t>
            </a:r>
          </a:p>
          <a:p>
            <a:pPr algn="just"/>
            <a:r>
              <a:rPr lang="es-ES_tradnl" sz="700" dirty="0">
                <a:latin typeface="Arial" pitchFamily="34" charset="0"/>
                <a:cs typeface="Arial" pitchFamily="34" charset="0"/>
              </a:rPr>
              <a:t>Magisterial            Santuario                  Real del monte  Fátima (Residencial)</a:t>
            </a:r>
          </a:p>
          <a:p>
            <a:pPr algn="just"/>
            <a:r>
              <a:rPr lang="es-ES_tradnl" sz="700" dirty="0">
                <a:latin typeface="Arial" pitchFamily="34" charset="0"/>
                <a:cs typeface="Arial" pitchFamily="34" charset="0"/>
              </a:rPr>
              <a:t>                             Ciudad  Real            (Residencial)   </a:t>
            </a:r>
            <a:r>
              <a:rPr lang="es-ES_tradnl" sz="700" dirty="0" smtClean="0">
                <a:latin typeface="Arial" pitchFamily="34" charset="0"/>
                <a:cs typeface="Arial" pitchFamily="34" charset="0"/>
              </a:rPr>
              <a:t> </a:t>
            </a:r>
            <a:r>
              <a:rPr lang="es-ES_tradnl" sz="700" dirty="0">
                <a:latin typeface="Arial" pitchFamily="34" charset="0"/>
                <a:cs typeface="Arial" pitchFamily="34" charset="0"/>
              </a:rPr>
              <a:t>Explanada de Huitepec</a:t>
            </a:r>
          </a:p>
          <a:p>
            <a:pPr algn="just"/>
            <a:r>
              <a:rPr lang="es-ES_tradnl" sz="700" dirty="0">
                <a:latin typeface="Arial" pitchFamily="34" charset="0"/>
                <a:cs typeface="Arial" pitchFamily="34" charset="0"/>
              </a:rPr>
              <a:t>                              Choferes                                           </a:t>
            </a:r>
            <a:r>
              <a:rPr lang="es-ES_tradnl" sz="700" dirty="0" smtClean="0">
                <a:latin typeface="Arial" pitchFamily="34" charset="0"/>
                <a:cs typeface="Arial" pitchFamily="34" charset="0"/>
              </a:rPr>
              <a:t>(</a:t>
            </a:r>
            <a:r>
              <a:rPr lang="es-ES_tradnl" sz="700" dirty="0">
                <a:latin typeface="Arial" pitchFamily="34" charset="0"/>
                <a:cs typeface="Arial" pitchFamily="34" charset="0"/>
              </a:rPr>
              <a:t>Residencial) </a:t>
            </a:r>
          </a:p>
          <a:p>
            <a:pPr algn="just"/>
            <a:r>
              <a:rPr lang="es-ES_tradnl" sz="700" dirty="0">
                <a:latin typeface="Arial" pitchFamily="34" charset="0"/>
                <a:cs typeface="Arial" pitchFamily="34" charset="0"/>
              </a:rPr>
              <a:t>                              Sumideros</a:t>
            </a:r>
          </a:p>
          <a:p>
            <a:pPr algn="just"/>
            <a:r>
              <a:rPr lang="es-ES_tradnl" sz="700" dirty="0">
                <a:latin typeface="Arial" pitchFamily="34" charset="0"/>
                <a:cs typeface="Arial" pitchFamily="34" charset="0"/>
              </a:rPr>
              <a:t>                               Pinitos</a:t>
            </a:r>
          </a:p>
          <a:p>
            <a:pPr algn="just"/>
            <a:r>
              <a:rPr lang="es-ES_tradnl" sz="700" dirty="0">
                <a:latin typeface="Arial" pitchFamily="34" charset="0"/>
                <a:cs typeface="Arial" pitchFamily="34" charset="0"/>
              </a:rPr>
              <a:t>                               Nueva primavera</a:t>
            </a:r>
          </a:p>
          <a:p>
            <a:pPr algn="just"/>
            <a:r>
              <a:rPr lang="es-ES_tradnl" sz="700" b="1" dirty="0">
                <a:latin typeface="Arial" pitchFamily="34" charset="0"/>
                <a:cs typeface="Arial" pitchFamily="34" charset="0"/>
              </a:rPr>
              <a:t>Algunos asentamiento irregulares nacidos después </a:t>
            </a:r>
            <a:r>
              <a:rPr lang="es-ES_tradnl" sz="700" b="1" dirty="0" smtClean="0">
                <a:latin typeface="Arial" pitchFamily="34" charset="0"/>
                <a:cs typeface="Arial" pitchFamily="34" charset="0"/>
              </a:rPr>
              <a:t>de 1980</a:t>
            </a:r>
          </a:p>
          <a:p>
            <a:pPr algn="just"/>
            <a:r>
              <a:rPr lang="es-ES_tradnl" sz="700" dirty="0" smtClean="0">
                <a:latin typeface="Arial" pitchFamily="34" charset="0"/>
                <a:cs typeface="Arial" pitchFamily="34" charset="0"/>
              </a:rPr>
              <a:t>(Cinturón </a:t>
            </a:r>
            <a:r>
              <a:rPr lang="es-ES_tradnl" sz="700" dirty="0">
                <a:latin typeface="Arial" pitchFamily="34" charset="0"/>
                <a:cs typeface="Arial" pitchFamily="34" charset="0"/>
              </a:rPr>
              <a:t>de miseria).</a:t>
            </a:r>
          </a:p>
          <a:p>
            <a:pPr algn="just"/>
            <a:r>
              <a:rPr lang="es-ES_tradnl" sz="700" b="1" dirty="0">
                <a:latin typeface="Arial" pitchFamily="34" charset="0"/>
                <a:cs typeface="Arial" pitchFamily="34" charset="0"/>
              </a:rPr>
              <a:t>Al norte             al sur             al oriente                            al poniente</a:t>
            </a:r>
          </a:p>
          <a:p>
            <a:pPr algn="just"/>
            <a:r>
              <a:rPr lang="es-ES_tradnl" sz="700" dirty="0">
                <a:latin typeface="Arial" pitchFamily="34" charset="0"/>
                <a:cs typeface="Arial" pitchFamily="34" charset="0"/>
              </a:rPr>
              <a:t>Paraíso                                     Cascajal (desmantelado)    Colonia Frontera</a:t>
            </a:r>
          </a:p>
          <a:p>
            <a:pPr algn="just"/>
            <a:r>
              <a:rPr lang="es-ES_tradnl" sz="700" dirty="0">
                <a:latin typeface="Arial" pitchFamily="34" charset="0"/>
                <a:cs typeface="Arial" pitchFamily="34" charset="0"/>
              </a:rPr>
              <a:t>La Hormiga                               Articulo 115                         Nueva Palestina</a:t>
            </a:r>
          </a:p>
          <a:p>
            <a:pPr algn="just"/>
            <a:r>
              <a:rPr lang="es-ES_tradnl" sz="700" dirty="0">
                <a:latin typeface="Arial" pitchFamily="34" charset="0"/>
                <a:cs typeface="Arial" pitchFamily="34" charset="0"/>
              </a:rPr>
              <a:t>Mazariegos                               Periférico Oriente                Erasto Urbina</a:t>
            </a:r>
          </a:p>
          <a:p>
            <a:pPr algn="just"/>
            <a:r>
              <a:rPr lang="es-ES_tradnl" sz="700" dirty="0">
                <a:latin typeface="Arial" pitchFamily="34" charset="0"/>
                <a:cs typeface="Arial" pitchFamily="34" charset="0"/>
              </a:rPr>
              <a:t>Nueva esperanza                     Col. Maya                            La Selva</a:t>
            </a:r>
          </a:p>
          <a:p>
            <a:pPr algn="just"/>
            <a:r>
              <a:rPr lang="es-ES_tradnl" sz="700" dirty="0">
                <a:latin typeface="Arial" pitchFamily="34" charset="0"/>
                <a:cs typeface="Arial" pitchFamily="34" charset="0"/>
              </a:rPr>
              <a:t>Nueva Tlaxcala                                                                     San Antonio de los </a:t>
            </a:r>
          </a:p>
          <a:p>
            <a:pPr algn="just"/>
            <a:r>
              <a:rPr lang="es-ES_tradnl" sz="700" dirty="0">
                <a:latin typeface="Arial" pitchFamily="34" charset="0"/>
                <a:cs typeface="Arial" pitchFamily="34" charset="0"/>
              </a:rPr>
              <a:t>Morelos                                                                                 Montes</a:t>
            </a:r>
          </a:p>
          <a:p>
            <a:pPr algn="just"/>
            <a:r>
              <a:rPr lang="es-ES_tradnl" sz="700" dirty="0">
                <a:latin typeface="Arial" pitchFamily="34" charset="0"/>
                <a:cs typeface="Arial" pitchFamily="34" charset="0"/>
              </a:rPr>
              <a:t>Benito Juárez</a:t>
            </a:r>
            <a:endParaRPr lang="es-MX" sz="700" dirty="0"/>
          </a:p>
        </p:txBody>
      </p:sp>
      <p:sp>
        <p:nvSpPr>
          <p:cNvPr id="10" name="9 Rectángulo"/>
          <p:cNvSpPr/>
          <p:nvPr/>
        </p:nvSpPr>
        <p:spPr>
          <a:xfrm>
            <a:off x="1499289" y="548680"/>
            <a:ext cx="5846418" cy="461665"/>
          </a:xfrm>
          <a:prstGeom prst="rect">
            <a:avLst/>
          </a:prstGeom>
        </p:spPr>
        <p:txBody>
          <a:bodyPr wrap="square">
            <a:spAutoFit/>
          </a:bodyPr>
          <a:lstStyle/>
          <a:p>
            <a:pPr algn="just"/>
            <a:r>
              <a:rPr lang="es-ES" sz="1200" dirty="0">
                <a:latin typeface="Arial" pitchFamily="34" charset="0"/>
                <a:cs typeface="Arial" pitchFamily="34" charset="0"/>
              </a:rPr>
              <a:t>C</a:t>
            </a:r>
            <a:r>
              <a:rPr lang="es-ES" sz="1200" dirty="0" smtClean="0">
                <a:latin typeface="Arial" pitchFamily="34" charset="0"/>
                <a:cs typeface="Arial" pitchFamily="34" charset="0"/>
              </a:rPr>
              <a:t>arta </a:t>
            </a:r>
            <a:r>
              <a:rPr lang="es-ES" sz="1200" dirty="0">
                <a:latin typeface="Arial" pitchFamily="34" charset="0"/>
                <a:cs typeface="Arial" pitchFamily="34" charset="0"/>
              </a:rPr>
              <a:t>urbana de la ciudad de San Cristóbal de 1990 ,</a:t>
            </a:r>
            <a:r>
              <a:rPr lang="es-ES" sz="1200" dirty="0" smtClean="0">
                <a:latin typeface="Arial" pitchFamily="34" charset="0"/>
                <a:cs typeface="Arial" pitchFamily="34" charset="0"/>
              </a:rPr>
              <a:t>1997 y 2006</a:t>
            </a:r>
            <a:r>
              <a:rPr lang="es-ES" sz="1200" dirty="0" smtClean="0"/>
              <a:t>. </a:t>
            </a:r>
            <a:r>
              <a:rPr lang="es-ES" sz="1200" dirty="0"/>
              <a:t>Actualmente en el 2018, existen  más de 260  barrios y colonias en la periferia de esta </a:t>
            </a:r>
            <a:r>
              <a:rPr lang="es-ES" sz="1200" dirty="0" smtClean="0"/>
              <a:t>ciudad</a:t>
            </a:r>
            <a:r>
              <a:rPr lang="es-ES" sz="1200" dirty="0"/>
              <a:t>.</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348461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84" r="16148"/>
          <a:stretch/>
        </p:blipFill>
        <p:spPr bwMode="auto">
          <a:xfrm>
            <a:off x="971600" y="628087"/>
            <a:ext cx="376689" cy="42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4"/>
          <a:srcRect/>
          <a:stretch>
            <a:fillRect/>
          </a:stretch>
        </p:blipFill>
        <p:spPr bwMode="auto">
          <a:xfrm>
            <a:off x="7630941" y="628086"/>
            <a:ext cx="504056" cy="250510"/>
          </a:xfrm>
          <a:prstGeom prst="rect">
            <a:avLst/>
          </a:prstGeom>
          <a:noFill/>
          <a:ln w="9525">
            <a:noFill/>
            <a:miter lim="800000"/>
            <a:headEnd/>
            <a:tailEnd/>
          </a:ln>
        </p:spPr>
      </p:pic>
      <p:grpSp>
        <p:nvGrpSpPr>
          <p:cNvPr id="4" name="3 Grupo"/>
          <p:cNvGrpSpPr/>
          <p:nvPr/>
        </p:nvGrpSpPr>
        <p:grpSpPr>
          <a:xfrm>
            <a:off x="899592" y="1412776"/>
            <a:ext cx="7416824" cy="4111417"/>
            <a:chOff x="35496" y="14768"/>
            <a:chExt cx="8856984" cy="4968552"/>
          </a:xfrm>
        </p:grpSpPr>
        <p:pic>
          <p:nvPicPr>
            <p:cNvPr id="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31590" t="14145" r="25619" b="22299"/>
            <a:stretch/>
          </p:blipFill>
          <p:spPr bwMode="auto">
            <a:xfrm>
              <a:off x="3183223" y="14768"/>
              <a:ext cx="570925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35496" y="1268760"/>
              <a:ext cx="3240360" cy="1818820"/>
              <a:chOff x="35496" y="1268760"/>
              <a:chExt cx="3240360" cy="1818820"/>
            </a:xfrm>
          </p:grpSpPr>
          <p:pic>
            <p:nvPicPr>
              <p:cNvPr id="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5496" y="1268760"/>
                <a:ext cx="3240360" cy="181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2220654" y="1880828"/>
                <a:ext cx="623154" cy="360040"/>
                <a:chOff x="2220654" y="1880828"/>
                <a:chExt cx="623154" cy="360040"/>
              </a:xfrm>
            </p:grpSpPr>
            <p:cxnSp>
              <p:nvCxnSpPr>
                <p:cNvPr id="10" name="9 Conector recto"/>
                <p:cNvCxnSpPr/>
                <p:nvPr/>
              </p:nvCxnSpPr>
              <p:spPr>
                <a:xfrm>
                  <a:off x="2627783" y="2240868"/>
                  <a:ext cx="21602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292663" y="1916832"/>
                  <a:ext cx="335120" cy="7200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627783" y="1988840"/>
                  <a:ext cx="188405" cy="1893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816024" y="2189426"/>
                  <a:ext cx="18002" cy="514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220654" y="1880828"/>
                  <a:ext cx="72009" cy="3600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 name="6 Elipse"/>
            <p:cNvSpPr/>
            <p:nvPr/>
          </p:nvSpPr>
          <p:spPr>
            <a:xfrm>
              <a:off x="1691680" y="1484784"/>
              <a:ext cx="1296144"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14 Grupo"/>
          <p:cNvGrpSpPr/>
          <p:nvPr/>
        </p:nvGrpSpPr>
        <p:grpSpPr>
          <a:xfrm>
            <a:off x="899591" y="4093016"/>
            <a:ext cx="3168353" cy="2216304"/>
            <a:chOff x="35496" y="3472248"/>
            <a:chExt cx="4514335" cy="3385752"/>
          </a:xfrm>
        </p:grpSpPr>
        <p:grpSp>
          <p:nvGrpSpPr>
            <p:cNvPr id="16" name="15 Grupo"/>
            <p:cNvGrpSpPr/>
            <p:nvPr/>
          </p:nvGrpSpPr>
          <p:grpSpPr>
            <a:xfrm>
              <a:off x="35496" y="3472248"/>
              <a:ext cx="4514335" cy="3385752"/>
              <a:chOff x="35496" y="3472248"/>
              <a:chExt cx="4514335" cy="3385752"/>
            </a:xfrm>
          </p:grpSpPr>
          <p:pic>
            <p:nvPicPr>
              <p:cNvPr id="19" name="Picture 3" descr="D:\ecosur mapas\base\crecimiento historico.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5496" y="3472248"/>
                <a:ext cx="4514335" cy="338575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19 Conector recto"/>
              <p:cNvCxnSpPr/>
              <p:nvPr/>
            </p:nvCxnSpPr>
            <p:spPr>
              <a:xfrm>
                <a:off x="2798186" y="4797152"/>
                <a:ext cx="130823" cy="76772"/>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929009" y="4872780"/>
                <a:ext cx="254214" cy="38386"/>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3183223" y="4911166"/>
                <a:ext cx="308657" cy="253958"/>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2669498" y="5229200"/>
                <a:ext cx="513725" cy="28970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491880" y="5171271"/>
                <a:ext cx="0" cy="57929"/>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2292663" y="4581128"/>
                <a:ext cx="1415241"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cxnSp>
          <p:nvCxnSpPr>
            <p:cNvPr id="17" name="16 Conector recto"/>
            <p:cNvCxnSpPr/>
            <p:nvPr/>
          </p:nvCxnSpPr>
          <p:spPr>
            <a:xfrm>
              <a:off x="3183223" y="5229200"/>
              <a:ext cx="308657"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4018105" y="5949280"/>
              <a:ext cx="531726" cy="8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6" name="Picture 3" descr="D:\ecosur mapas\base\crecimiento historico.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307893" y="5012403"/>
            <a:ext cx="768163" cy="1224909"/>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1475655" y="652626"/>
            <a:ext cx="6155285" cy="800219"/>
          </a:xfrm>
          <a:prstGeom prst="rect">
            <a:avLst/>
          </a:prstGeom>
        </p:spPr>
        <p:txBody>
          <a:bodyPr wrap="square">
            <a:spAutoFit/>
          </a:bodyPr>
          <a:lstStyle/>
          <a:p>
            <a:pPr algn="just"/>
            <a:r>
              <a:rPr lang="es-ES_tradnl" sz="1400" b="1" dirty="0" smtClean="0">
                <a:latin typeface="Arial" pitchFamily="34" charset="0"/>
                <a:cs typeface="Arial" pitchFamily="34" charset="0"/>
              </a:rPr>
              <a:t>Crecimiento urbano</a:t>
            </a:r>
          </a:p>
          <a:p>
            <a:pPr algn="just"/>
            <a:r>
              <a:rPr lang="es-ES_tradnl" sz="1200" b="1" dirty="0" smtClean="0">
                <a:latin typeface="Arial" pitchFamily="34" charset="0"/>
                <a:cs typeface="Arial" pitchFamily="34" charset="0"/>
              </a:rPr>
              <a:t>Plano de la ciudad de San Cristóbal</a:t>
            </a:r>
            <a:r>
              <a:rPr lang="es-ES_tradnl" sz="1000" b="1" dirty="0" smtClean="0">
                <a:latin typeface="Arial" pitchFamily="34" charset="0"/>
                <a:cs typeface="Arial" pitchFamily="34" charset="0"/>
              </a:rPr>
              <a:t>.</a:t>
            </a:r>
          </a:p>
          <a:p>
            <a:pPr algn="just"/>
            <a:r>
              <a:rPr lang="es-ES_tradnl" sz="1000" dirty="0">
                <a:latin typeface="Arial" pitchFamily="34" charset="0"/>
                <a:cs typeface="Arial" pitchFamily="34" charset="0"/>
              </a:rPr>
              <a:t>U</a:t>
            </a:r>
            <a:r>
              <a:rPr lang="es-ES_tradnl" sz="1000" dirty="0" smtClean="0">
                <a:latin typeface="Arial" pitchFamily="34" charset="0"/>
                <a:cs typeface="Arial" pitchFamily="34" charset="0"/>
              </a:rPr>
              <a:t>bicación del área de estudio. Mapa crecimiento de la Col. La Garita (Valencia E. LAIGE; ECOSUR, 2018).</a:t>
            </a:r>
          </a:p>
        </p:txBody>
      </p:sp>
    </p:spTree>
    <p:extLst>
      <p:ext uri="{BB962C8B-B14F-4D97-AF65-F5344CB8AC3E}">
        <p14:creationId xmlns:p14="http://schemas.microsoft.com/office/powerpoint/2010/main" val="3484610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43" r="18583"/>
          <a:stretch/>
        </p:blipFill>
        <p:spPr bwMode="auto">
          <a:xfrm>
            <a:off x="971600" y="628086"/>
            <a:ext cx="288032" cy="33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488324" y="628086"/>
            <a:ext cx="646672" cy="288032"/>
          </a:xfrm>
          <a:prstGeom prst="rect">
            <a:avLst/>
          </a:prstGeom>
          <a:noFill/>
          <a:ln w="9525">
            <a:noFill/>
            <a:miter lim="800000"/>
            <a:headEnd/>
            <a:tailEnd/>
          </a:ln>
        </p:spPr>
      </p:pic>
      <p:pic>
        <p:nvPicPr>
          <p:cNvPr id="4" name="Picture 15" descr="Resultado de imagen para mercado castillo tielemans san cristobal de las cas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204864"/>
            <a:ext cx="2345568" cy="1136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sultado de imagen para movimiento zapatista 199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7" t="5338" b="31544"/>
          <a:stretch/>
        </p:blipFill>
        <p:spPr bwMode="auto">
          <a:xfrm>
            <a:off x="5580112" y="2204864"/>
            <a:ext cx="2376264" cy="1153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Resultado de imagen para congreso indÃ­gena de 19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356992"/>
            <a:ext cx="2234996" cy="1668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Resultado de imagen para desplazados de chiap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3" y="3356993"/>
            <a:ext cx="2376264" cy="1476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C:\Users\Equipo\Desktop\planos 2 san cristobal\20170131_1549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848" y="4941168"/>
            <a:ext cx="228025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descr="C:\Users\Marcos\Desktop\normatividad tesis PC\sancristobal 110717\IMG_20170711_08444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6817" y="4725144"/>
            <a:ext cx="1144137" cy="1562451"/>
          </a:xfrm>
          <a:prstGeom prst="rect">
            <a:avLst/>
          </a:prstGeom>
          <a:noFill/>
          <a:ln>
            <a:noFill/>
          </a:ln>
        </p:spPr>
      </p:pic>
      <p:pic>
        <p:nvPicPr>
          <p:cNvPr id="10" name="9 Imagen" descr="C:\Users\Marcos\Desktop\normatividad tesis PC\sancristobal 110717\IMG_20170711_091655.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0955" y="4725144"/>
            <a:ext cx="1225421" cy="1562452"/>
          </a:xfrm>
          <a:prstGeom prst="rect">
            <a:avLst/>
          </a:prstGeom>
          <a:noFill/>
          <a:ln>
            <a:noFill/>
          </a:ln>
        </p:spPr>
      </p:pic>
      <p:sp>
        <p:nvSpPr>
          <p:cNvPr id="11" name="10 Rectángulo"/>
          <p:cNvSpPr/>
          <p:nvPr/>
        </p:nvSpPr>
        <p:spPr>
          <a:xfrm>
            <a:off x="1259632" y="787931"/>
            <a:ext cx="6984776" cy="307777"/>
          </a:xfrm>
          <a:prstGeom prst="rect">
            <a:avLst/>
          </a:prstGeom>
        </p:spPr>
        <p:txBody>
          <a:bodyPr wrap="square">
            <a:spAutoFit/>
          </a:bodyPr>
          <a:lstStyle/>
          <a:p>
            <a:r>
              <a:rPr lang="es-MX" sz="1400" b="1" dirty="0" smtClean="0">
                <a:latin typeface="Arial" pitchFamily="34" charset="0"/>
                <a:cs typeface="Arial" pitchFamily="34" charset="0"/>
              </a:rPr>
              <a:t>Problema de investigación.</a:t>
            </a:r>
          </a:p>
        </p:txBody>
      </p:sp>
      <p:sp>
        <p:nvSpPr>
          <p:cNvPr id="12" name="11 Rectángulo"/>
          <p:cNvSpPr/>
          <p:nvPr/>
        </p:nvSpPr>
        <p:spPr>
          <a:xfrm>
            <a:off x="899592" y="2420888"/>
            <a:ext cx="2016224" cy="3647152"/>
          </a:xfrm>
          <a:prstGeom prst="rect">
            <a:avLst/>
          </a:prstGeom>
        </p:spPr>
        <p:txBody>
          <a:bodyPr wrap="square">
            <a:spAutoFit/>
          </a:bodyPr>
          <a:lstStyle/>
          <a:p>
            <a:pPr algn="just"/>
            <a:r>
              <a:rPr lang="es-MX" sz="1100" dirty="0">
                <a:latin typeface="Arial" pitchFamily="34" charset="0"/>
                <a:cs typeface="Arial" pitchFamily="34" charset="0"/>
              </a:rPr>
              <a:t>En la periferia de la ciudad, se analizará un caso de asentamientos vulnerables. Identificando las causas, las amenazas y factores naturales; como humanos. </a:t>
            </a:r>
            <a:endParaRPr lang="es-MX" sz="1100" dirty="0" smtClean="0">
              <a:latin typeface="Arial" pitchFamily="34" charset="0"/>
              <a:cs typeface="Arial" pitchFamily="34" charset="0"/>
            </a:endParaRPr>
          </a:p>
          <a:p>
            <a:pPr algn="just"/>
            <a:endParaRPr lang="es-MX" sz="1100" dirty="0" smtClean="0">
              <a:latin typeface="Arial" pitchFamily="34" charset="0"/>
              <a:cs typeface="Arial" pitchFamily="34" charset="0"/>
            </a:endParaRPr>
          </a:p>
          <a:p>
            <a:pPr algn="just"/>
            <a:endParaRPr lang="es-MX" sz="1100" dirty="0" smtClean="0">
              <a:latin typeface="Arial" pitchFamily="34" charset="0"/>
              <a:cs typeface="Arial" pitchFamily="34" charset="0"/>
            </a:endParaRPr>
          </a:p>
          <a:p>
            <a:pPr algn="just"/>
            <a:endParaRPr lang="es-MX" sz="1100" dirty="0">
              <a:latin typeface="Arial" pitchFamily="34" charset="0"/>
              <a:cs typeface="Arial" pitchFamily="34" charset="0"/>
            </a:endParaRPr>
          </a:p>
          <a:p>
            <a:pPr algn="just"/>
            <a:endParaRPr lang="es-MX" sz="1100" dirty="0" smtClean="0">
              <a:latin typeface="Arial" pitchFamily="34" charset="0"/>
              <a:cs typeface="Arial" pitchFamily="34" charset="0"/>
            </a:endParaRPr>
          </a:p>
          <a:p>
            <a:pPr algn="just"/>
            <a:endParaRPr lang="es-MX" sz="1100" dirty="0">
              <a:latin typeface="Arial" pitchFamily="34" charset="0"/>
              <a:cs typeface="Arial" pitchFamily="34" charset="0"/>
            </a:endParaRPr>
          </a:p>
          <a:p>
            <a:pPr algn="just"/>
            <a:endParaRPr lang="es-MX" sz="1100" dirty="0">
              <a:latin typeface="Arial" pitchFamily="34" charset="0"/>
              <a:cs typeface="Arial" pitchFamily="34" charset="0"/>
            </a:endParaRPr>
          </a:p>
          <a:p>
            <a:pPr algn="just"/>
            <a:r>
              <a:rPr lang="es-MX" sz="1100" dirty="0">
                <a:latin typeface="Arial" pitchFamily="34" charset="0"/>
                <a:cs typeface="Arial" pitchFamily="34" charset="0"/>
              </a:rPr>
              <a:t>Es cada vez más urgente explorar las posibles estrategias para la resiliencia, será  la capacidad de un sistema para hacer frente a los cambios y al mismo tiempo seguir desarrollándose (Schewenius, M. 2016:3).</a:t>
            </a:r>
            <a:endParaRPr lang="es-MX" sz="1100" dirty="0"/>
          </a:p>
        </p:txBody>
      </p:sp>
      <p:sp>
        <p:nvSpPr>
          <p:cNvPr id="13" name="12 Rectángulo"/>
          <p:cNvSpPr/>
          <p:nvPr/>
        </p:nvSpPr>
        <p:spPr>
          <a:xfrm>
            <a:off x="755576" y="980728"/>
            <a:ext cx="7632848" cy="984885"/>
          </a:xfrm>
          <a:prstGeom prst="rect">
            <a:avLst/>
          </a:prstGeom>
        </p:spPr>
        <p:txBody>
          <a:bodyPr wrap="square">
            <a:spAutoFit/>
          </a:bodyPr>
          <a:lstStyle/>
          <a:p>
            <a:pPr algn="just"/>
            <a:r>
              <a:rPr lang="es-ES" dirty="0"/>
              <a:t>¿</a:t>
            </a:r>
            <a:r>
              <a:rPr lang="es-ES" sz="1000" dirty="0">
                <a:latin typeface="Arial" panose="020B0604020202020204" pitchFamily="34" charset="0"/>
                <a:cs typeface="Arial" panose="020B0604020202020204" pitchFamily="34" charset="0"/>
              </a:rPr>
              <a:t>ES EL CRECIMIENTO DINÁMICO QUE HA TENIDO LA ZONA PERIURBANA, AUNADO SU TOPOGRAFÍA ACCIDENTADA QUE PRESENTA EL RIESGO DE DESASTRE Y QUE ESTÁ SIENDO ORIGINADO POR ASENTAMIENTOS HUMANOS EN ZONAS NO PROPICIAS PARA EL DESARROLLO URBANO Y LA INVASIÓN DE RESERVAS NATURALES EN LADERAS PROPENSAS A DESLIZAMIENTOS; QUE PUEDEN SER DETONANTES POR UN FENÓMENO NATURAL  PONIENDO EN RIESGO Y EXPOSICIÓN DE VULNERABILIDAD A LA POBLACIÓN DE SAN CRISTOBAL DE LAS CASAS, CHIAPAS?</a:t>
            </a:r>
            <a:endParaRPr lang="es-MX"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0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41" r="24421"/>
          <a:stretch/>
        </p:blipFill>
        <p:spPr bwMode="auto">
          <a:xfrm>
            <a:off x="1088015" y="628086"/>
            <a:ext cx="306349" cy="4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4"/>
          <a:srcRect/>
          <a:stretch>
            <a:fillRect/>
          </a:stretch>
        </p:blipFill>
        <p:spPr bwMode="auto">
          <a:xfrm>
            <a:off x="7596336" y="628086"/>
            <a:ext cx="538660" cy="288032"/>
          </a:xfrm>
          <a:prstGeom prst="rect">
            <a:avLst/>
          </a:prstGeom>
          <a:noFill/>
          <a:ln w="9525">
            <a:noFill/>
            <a:miter lim="800000"/>
            <a:headEnd/>
            <a:tailEnd/>
          </a:ln>
        </p:spPr>
      </p:pic>
      <p:grpSp>
        <p:nvGrpSpPr>
          <p:cNvPr id="7" name="6 Grupo"/>
          <p:cNvGrpSpPr/>
          <p:nvPr/>
        </p:nvGrpSpPr>
        <p:grpSpPr>
          <a:xfrm>
            <a:off x="1313197" y="1052736"/>
            <a:ext cx="6643179" cy="2232248"/>
            <a:chOff x="1131788" y="1340768"/>
            <a:chExt cx="5553075" cy="1990725"/>
          </a:xfrm>
        </p:grpSpPr>
        <p:pic>
          <p:nvPicPr>
            <p:cNvPr id="4" name="Imagen 7" descr="Descripción: C:\Users\Marcos\Desktop\normatividad tesis PC\san cristobal 21julio2017\IMG_20170721_1600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1788" y="1340768"/>
              <a:ext cx="15240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8" descr="Descripción: C:\Users\Marcos\Desktop\normatividad tesis PC\san cristobal 21julio2017\IMG_20170721_1600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5788" y="1340768"/>
              <a:ext cx="14954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9" descr="Descripción: C:\Users\Marcos\Desktop\normatividad tesis PC\san cristobal 21julio2017\IMG_20170721_16003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1213" y="1340768"/>
              <a:ext cx="2533650" cy="1981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7 Rectángulo"/>
          <p:cNvSpPr/>
          <p:nvPr/>
        </p:nvSpPr>
        <p:spPr>
          <a:xfrm>
            <a:off x="1467599" y="3254787"/>
            <a:ext cx="6056729" cy="246221"/>
          </a:xfrm>
          <a:prstGeom prst="rect">
            <a:avLst/>
          </a:prstGeom>
        </p:spPr>
        <p:txBody>
          <a:bodyPr wrap="square">
            <a:spAutoFit/>
          </a:bodyPr>
          <a:lstStyle/>
          <a:p>
            <a:pPr algn="just" fontAlgn="base">
              <a:spcBef>
                <a:spcPct val="0"/>
              </a:spcBef>
              <a:spcAft>
                <a:spcPct val="0"/>
              </a:spcAft>
            </a:pPr>
            <a:r>
              <a:rPr lang="es-MX" sz="1000" dirty="0" smtClean="0">
                <a:solidFill>
                  <a:srgbClr val="49352A"/>
                </a:solidFill>
                <a:latin typeface="Arial" pitchFamily="34" charset="0"/>
                <a:ea typeface="Calibri" pitchFamily="34" charset="0"/>
                <a:cs typeface="Arial" pitchFamily="34" charset="0"/>
              </a:rPr>
              <a:t>Colonias </a:t>
            </a:r>
            <a:r>
              <a:rPr lang="es-MX" sz="1000" dirty="0">
                <a:solidFill>
                  <a:srgbClr val="49352A"/>
                </a:solidFill>
                <a:latin typeface="Arial" pitchFamily="34" charset="0"/>
                <a:ea typeface="Calibri" pitchFamily="34" charset="0"/>
                <a:cs typeface="Arial" pitchFamily="34" charset="0"/>
              </a:rPr>
              <a:t>de la periurbana Oriente-Sur, ubicadas en laderas vulnerables (foto mapa, 21 julio de 2017).</a:t>
            </a:r>
            <a:endParaRPr lang="es-MX" sz="1000" dirty="0">
              <a:latin typeface="Arial" pitchFamily="34" charset="0"/>
              <a:cs typeface="Arial" pitchFamily="34" charset="0"/>
            </a:endParaRPr>
          </a:p>
        </p:txBody>
      </p:sp>
      <p:pic>
        <p:nvPicPr>
          <p:cNvPr id="9" name="8 Imagen" descr="C:\Users\Marcos\Desktop\normatividad tesis PC\san cristobal 21julio2017\IMG_20170721_15023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85665"/>
            <a:ext cx="1469206" cy="1409700"/>
          </a:xfrm>
          <a:prstGeom prst="rect">
            <a:avLst/>
          </a:prstGeom>
          <a:noFill/>
          <a:ln>
            <a:noFill/>
          </a:ln>
        </p:spPr>
      </p:pic>
      <p:pic>
        <p:nvPicPr>
          <p:cNvPr id="10" name="9 Imagen" descr="C:\Users\Marcos\Desktop\planos 2 san cristobal\20170131_15530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4782" y="3589475"/>
            <a:ext cx="2592027" cy="1405890"/>
          </a:xfrm>
          <a:prstGeom prst="rect">
            <a:avLst/>
          </a:prstGeom>
          <a:noFill/>
          <a:ln>
            <a:noFill/>
          </a:ln>
        </p:spPr>
      </p:pic>
      <p:pic>
        <p:nvPicPr>
          <p:cNvPr id="11" name="10 Imagen" descr="C:\Users\Marcos\Desktop\normatividad tesis PC\san cristobal 21julio2017\IMG_20170724_144012.jpg"/>
          <p:cNvPicPr/>
          <p:nvPr/>
        </p:nvPicPr>
        <p:blipFill rotWithShape="1">
          <a:blip r:embed="rId10" cstate="print">
            <a:extLst>
              <a:ext uri="{28A0092B-C50C-407E-A947-70E740481C1C}">
                <a14:useLocalDpi xmlns:a14="http://schemas.microsoft.com/office/drawing/2010/main" val="0"/>
              </a:ext>
            </a:extLst>
          </a:blip>
          <a:srcRect/>
          <a:stretch/>
        </p:blipFill>
        <p:spPr bwMode="auto">
          <a:xfrm>
            <a:off x="4788024" y="3568189"/>
            <a:ext cx="1366093" cy="1417394"/>
          </a:xfrm>
          <a:prstGeom prst="rect">
            <a:avLst/>
          </a:prstGeom>
          <a:noFill/>
          <a:ln>
            <a:noFill/>
          </a:ln>
          <a:extLst>
            <a:ext uri="{53640926-AAD7-44D8-BBD7-CCE9431645EC}">
              <a14:shadowObscured xmlns:a14="http://schemas.microsoft.com/office/drawing/2010/main"/>
            </a:ext>
          </a:extLst>
        </p:spPr>
      </p:pic>
      <p:pic>
        <p:nvPicPr>
          <p:cNvPr id="13" name="12 Imagen" descr="C:\Users\Marcos\Desktop\normatividad tesis PC\san cristobal 21julio2017\IMG_20170721_145124.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20272" y="3589475"/>
            <a:ext cx="1296144" cy="1405891"/>
          </a:xfrm>
          <a:prstGeom prst="rect">
            <a:avLst/>
          </a:prstGeom>
          <a:noFill/>
          <a:ln>
            <a:noFill/>
          </a:ln>
        </p:spPr>
      </p:pic>
      <p:sp>
        <p:nvSpPr>
          <p:cNvPr id="14" name="13 Rectángulo"/>
          <p:cNvSpPr/>
          <p:nvPr/>
        </p:nvSpPr>
        <p:spPr>
          <a:xfrm>
            <a:off x="1044473" y="4989410"/>
            <a:ext cx="7271943" cy="415498"/>
          </a:xfrm>
          <a:prstGeom prst="rect">
            <a:avLst/>
          </a:prstGeom>
        </p:spPr>
        <p:txBody>
          <a:bodyPr wrap="square">
            <a:spAutoFit/>
          </a:bodyPr>
          <a:lstStyle/>
          <a:p>
            <a:r>
              <a:rPr lang="es-ES_tradnl" sz="1000" dirty="0" smtClean="0">
                <a:latin typeface="Arial" pitchFamily="34" charset="0"/>
                <a:cs typeface="Arial" pitchFamily="34" charset="0"/>
              </a:rPr>
              <a:t>Actualmente existen </a:t>
            </a:r>
            <a:r>
              <a:rPr lang="es-ES_tradnl" sz="1000" dirty="0">
                <a:latin typeface="Arial" pitchFamily="34" charset="0"/>
                <a:cs typeface="Arial" pitchFamily="34" charset="0"/>
              </a:rPr>
              <a:t>nuevas </a:t>
            </a:r>
            <a:r>
              <a:rPr lang="es-ES_tradnl" sz="1000" dirty="0" smtClean="0">
                <a:latin typeface="Arial" pitchFamily="34" charset="0"/>
                <a:cs typeface="Arial" pitchFamily="34" charset="0"/>
              </a:rPr>
              <a:t>colonias en la periferia , </a:t>
            </a:r>
            <a:r>
              <a:rPr lang="es-ES_tradnl" sz="1000" dirty="0">
                <a:latin typeface="Arial" pitchFamily="34" charset="0"/>
                <a:cs typeface="Arial" pitchFamily="34" charset="0"/>
              </a:rPr>
              <a:t>que provocan erosión y deforestación en reservas y áreas </a:t>
            </a:r>
            <a:r>
              <a:rPr lang="es-ES_tradnl" sz="1000" dirty="0" smtClean="0">
                <a:latin typeface="Arial" pitchFamily="34" charset="0"/>
                <a:cs typeface="Arial" pitchFamily="34" charset="0"/>
              </a:rPr>
              <a:t>protegidas; </a:t>
            </a:r>
            <a:r>
              <a:rPr lang="es-ES_tradnl" sz="1000" dirty="0">
                <a:latin typeface="Arial" pitchFamily="34" charset="0"/>
                <a:cs typeface="Arial" pitchFamily="34" charset="0"/>
              </a:rPr>
              <a:t>asentamientos humanos irregulares en laderas propensas a deslizamientos </a:t>
            </a:r>
            <a:r>
              <a:rPr lang="es-ES_tradnl" sz="1000" dirty="0" smtClean="0">
                <a:latin typeface="Arial" pitchFamily="34" charset="0"/>
                <a:cs typeface="Arial" pitchFamily="34" charset="0"/>
              </a:rPr>
              <a:t>(foto </a:t>
            </a:r>
            <a:r>
              <a:rPr lang="es-ES_tradnl" sz="1000" dirty="0">
                <a:latin typeface="Arial" pitchFamily="34" charset="0"/>
                <a:cs typeface="Arial" pitchFamily="34" charset="0"/>
              </a:rPr>
              <a:t>mapa 31 enero y 21 Julio de 2017).</a:t>
            </a:r>
            <a:endParaRPr lang="es-MX" sz="1000" dirty="0"/>
          </a:p>
        </p:txBody>
      </p:sp>
      <p:pic>
        <p:nvPicPr>
          <p:cNvPr id="15" name="14 Imagen" descr="C:\Users\Marcos\Desktop\samsung papa\20161107_160152.jpg"/>
          <p:cNvPicPr/>
          <p:nvPr/>
        </p:nvPicPr>
        <p:blipFill rotWithShape="1">
          <a:blip r:embed="rId12" cstate="print">
            <a:extLst>
              <a:ext uri="{28A0092B-C50C-407E-A947-70E740481C1C}">
                <a14:useLocalDpi xmlns:a14="http://schemas.microsoft.com/office/drawing/2010/main" val="0"/>
              </a:ext>
            </a:extLst>
          </a:blip>
          <a:srcRect/>
          <a:stretch/>
        </p:blipFill>
        <p:spPr bwMode="auto">
          <a:xfrm>
            <a:off x="6154118" y="3589476"/>
            <a:ext cx="866156" cy="1405890"/>
          </a:xfrm>
          <a:prstGeom prst="rect">
            <a:avLst/>
          </a:prstGeom>
          <a:noFill/>
          <a:ln>
            <a:noFill/>
          </a:ln>
          <a:extLst>
            <a:ext uri="{53640926-AAD7-44D8-BBD7-CCE9431645EC}">
              <a14:shadowObscured xmlns:a14="http://schemas.microsoft.com/office/drawing/2010/main"/>
            </a:ext>
          </a:extLst>
        </p:spPr>
      </p:pic>
      <p:sp>
        <p:nvSpPr>
          <p:cNvPr id="16" name="15 Rectángulo"/>
          <p:cNvSpPr/>
          <p:nvPr/>
        </p:nvSpPr>
        <p:spPr>
          <a:xfrm>
            <a:off x="850368" y="5517232"/>
            <a:ext cx="7466048" cy="646331"/>
          </a:xfrm>
          <a:prstGeom prst="rect">
            <a:avLst/>
          </a:prstGeom>
        </p:spPr>
        <p:txBody>
          <a:bodyPr wrap="square">
            <a:spAutoFit/>
          </a:bodyPr>
          <a:lstStyle/>
          <a:p>
            <a:pPr lvl="0" algn="just" fontAlgn="base">
              <a:spcBef>
                <a:spcPct val="0"/>
              </a:spcBef>
              <a:spcAft>
                <a:spcPct val="0"/>
              </a:spcAft>
            </a:pPr>
            <a:r>
              <a:rPr lang="es-MX" sz="1200" dirty="0">
                <a:solidFill>
                  <a:srgbClr val="49352A"/>
                </a:solidFill>
                <a:latin typeface="Arial" pitchFamily="34" charset="0"/>
                <a:ea typeface="Calibri" pitchFamily="34" charset="0"/>
                <a:cs typeface="Arial" pitchFamily="34" charset="0"/>
              </a:rPr>
              <a:t>El impacto </a:t>
            </a:r>
            <a:r>
              <a:rPr lang="es-MX" sz="1200" dirty="0" smtClean="0">
                <a:solidFill>
                  <a:srgbClr val="49352A"/>
                </a:solidFill>
                <a:latin typeface="Arial" pitchFamily="34" charset="0"/>
                <a:ea typeface="Calibri" pitchFamily="34" charset="0"/>
                <a:cs typeface="Arial" pitchFamily="34" charset="0"/>
              </a:rPr>
              <a:t>que genera </a:t>
            </a:r>
            <a:r>
              <a:rPr lang="es-MX" sz="1200" dirty="0">
                <a:solidFill>
                  <a:srgbClr val="49352A"/>
                </a:solidFill>
                <a:latin typeface="Arial" pitchFamily="34" charset="0"/>
                <a:ea typeface="Calibri" pitchFamily="34" charset="0"/>
                <a:cs typeface="Arial" pitchFamily="34" charset="0"/>
              </a:rPr>
              <a:t>este tipo de peligros, </a:t>
            </a:r>
            <a:r>
              <a:rPr lang="es-MX" sz="1200" dirty="0" smtClean="0">
                <a:solidFill>
                  <a:srgbClr val="49352A"/>
                </a:solidFill>
                <a:latin typeface="Arial" pitchFamily="34" charset="0"/>
                <a:ea typeface="Calibri" pitchFamily="34" charset="0"/>
                <a:cs typeface="Arial" pitchFamily="34" charset="0"/>
              </a:rPr>
              <a:t>provocados por las actividades del hombre tiene mayor </a:t>
            </a:r>
            <a:r>
              <a:rPr lang="es-MX" sz="1200" dirty="0">
                <a:solidFill>
                  <a:srgbClr val="49352A"/>
                </a:solidFill>
                <a:latin typeface="Arial" pitchFamily="34" charset="0"/>
                <a:ea typeface="Calibri" pitchFamily="34" charset="0"/>
                <a:cs typeface="Arial" pitchFamily="34" charset="0"/>
              </a:rPr>
              <a:t>magnitud </a:t>
            </a:r>
            <a:r>
              <a:rPr lang="es-MX" sz="1200" dirty="0" smtClean="0">
                <a:solidFill>
                  <a:srgbClr val="49352A"/>
                </a:solidFill>
                <a:latin typeface="Arial" pitchFamily="34" charset="0"/>
                <a:ea typeface="Calibri" pitchFamily="34" charset="0"/>
                <a:cs typeface="Arial" pitchFamily="34" charset="0"/>
              </a:rPr>
              <a:t>en los </a:t>
            </a:r>
            <a:r>
              <a:rPr lang="es-MX" sz="1200" dirty="0">
                <a:solidFill>
                  <a:srgbClr val="49352A"/>
                </a:solidFill>
                <a:latin typeface="Arial" pitchFamily="34" charset="0"/>
                <a:ea typeface="Calibri" pitchFamily="34" charset="0"/>
                <a:cs typeface="Arial" pitchFamily="34" charset="0"/>
              </a:rPr>
              <a:t>pa</a:t>
            </a:r>
            <a:r>
              <a:rPr lang="es-MX" sz="1200" dirty="0">
                <a:solidFill>
                  <a:srgbClr val="49352A"/>
                </a:solidFill>
                <a:latin typeface="Calibri"/>
                <a:ea typeface="Calibri" pitchFamily="34" charset="0"/>
                <a:cs typeface="Arial" pitchFamily="34" charset="0"/>
              </a:rPr>
              <a:t>í</a:t>
            </a:r>
            <a:r>
              <a:rPr lang="es-MX" sz="1200" dirty="0">
                <a:solidFill>
                  <a:srgbClr val="49352A"/>
                </a:solidFill>
                <a:latin typeface="Arial" pitchFamily="34" charset="0"/>
                <a:ea typeface="Calibri" pitchFamily="34" charset="0"/>
                <a:cs typeface="Arial" pitchFamily="34" charset="0"/>
              </a:rPr>
              <a:t>ses de escasos </a:t>
            </a:r>
            <a:r>
              <a:rPr lang="es-MX" sz="1200" dirty="0" smtClean="0">
                <a:solidFill>
                  <a:srgbClr val="49352A"/>
                </a:solidFill>
                <a:latin typeface="Arial" pitchFamily="34" charset="0"/>
                <a:ea typeface="Calibri" pitchFamily="34" charset="0"/>
                <a:cs typeface="Arial" pitchFamily="34" charset="0"/>
              </a:rPr>
              <a:t>recursos; </a:t>
            </a:r>
            <a:r>
              <a:rPr lang="es-MX" sz="1200" dirty="0">
                <a:solidFill>
                  <a:srgbClr val="49352A"/>
                </a:solidFill>
                <a:latin typeface="Arial" pitchFamily="34" charset="0"/>
                <a:ea typeface="Calibri" pitchFamily="34" charset="0"/>
                <a:cs typeface="Arial" pitchFamily="34" charset="0"/>
              </a:rPr>
              <a:t>debido a su alto grado de vulnerabilidad (CENAPRED, 2008:3).</a:t>
            </a:r>
            <a:r>
              <a:rPr lang="es-MX" sz="1200" dirty="0">
                <a:latin typeface="Arial" pitchFamily="34" charset="0"/>
                <a:ea typeface="Times New Roman" pitchFamily="18" charset="0"/>
                <a:cs typeface="Arial" pitchFamily="34" charset="0"/>
              </a:rPr>
              <a:t> </a:t>
            </a:r>
            <a:endParaRPr lang="es-MX" sz="1200" dirty="0">
              <a:latin typeface="Arial" pitchFamily="34" charset="0"/>
              <a:cs typeface="Arial" pitchFamily="34" charset="0"/>
            </a:endParaRPr>
          </a:p>
        </p:txBody>
      </p:sp>
      <p:sp>
        <p:nvSpPr>
          <p:cNvPr id="17" name="10 Cuadro de texto"/>
          <p:cNvSpPr txBox="1"/>
          <p:nvPr/>
        </p:nvSpPr>
        <p:spPr>
          <a:xfrm>
            <a:off x="2483768" y="1268760"/>
            <a:ext cx="762000"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MX" sz="800" dirty="0">
                <a:effectLst/>
                <a:latin typeface="Arial"/>
                <a:ea typeface="Times New Roman"/>
                <a:cs typeface="Times New Roman"/>
              </a:rPr>
              <a:t>Col. </a:t>
            </a:r>
            <a:r>
              <a:rPr lang="es-MX" sz="800" dirty="0" smtClean="0">
                <a:effectLst/>
                <a:latin typeface="Arial"/>
                <a:ea typeface="Times New Roman"/>
                <a:cs typeface="Times New Roman"/>
              </a:rPr>
              <a:t>Garita</a:t>
            </a:r>
            <a:endParaRPr lang="es-MX" sz="1200" dirty="0">
              <a:effectLst/>
              <a:ea typeface="Times New Roman"/>
              <a:cs typeface="Times New Roman"/>
            </a:endParaRPr>
          </a:p>
        </p:txBody>
      </p:sp>
      <p:cxnSp>
        <p:nvCxnSpPr>
          <p:cNvPr id="18" name="15 Conector recto de flecha"/>
          <p:cNvCxnSpPr/>
          <p:nvPr/>
        </p:nvCxnSpPr>
        <p:spPr>
          <a:xfrm flipH="1">
            <a:off x="2674268" y="1461253"/>
            <a:ext cx="190500" cy="514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20 Cuadro de texto"/>
          <p:cNvSpPr txBox="1"/>
          <p:nvPr/>
        </p:nvSpPr>
        <p:spPr>
          <a:xfrm>
            <a:off x="1562894" y="1613653"/>
            <a:ext cx="704850" cy="209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MX" sz="800" dirty="0">
                <a:effectLst/>
                <a:latin typeface="Arial"/>
                <a:ea typeface="Times New Roman"/>
                <a:cs typeface="Times New Roman"/>
              </a:rPr>
              <a:t>Guadalupe</a:t>
            </a:r>
            <a:endParaRPr lang="es-MX" sz="1200" dirty="0">
              <a:effectLst/>
              <a:ea typeface="Times New Roman"/>
              <a:cs typeface="Times New Roman"/>
            </a:endParaRPr>
          </a:p>
        </p:txBody>
      </p:sp>
      <p:cxnSp>
        <p:nvCxnSpPr>
          <p:cNvPr id="20" name="21 Conector recto de flecha"/>
          <p:cNvCxnSpPr/>
          <p:nvPr/>
        </p:nvCxnSpPr>
        <p:spPr>
          <a:xfrm flipH="1">
            <a:off x="1791175" y="1823203"/>
            <a:ext cx="9525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13 Cuadro de texto"/>
          <p:cNvSpPr txBox="1"/>
          <p:nvPr/>
        </p:nvSpPr>
        <p:spPr>
          <a:xfrm>
            <a:off x="6026527" y="1333525"/>
            <a:ext cx="828675" cy="295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MX" sz="800" dirty="0">
                <a:effectLst/>
                <a:latin typeface="Arial"/>
                <a:ea typeface="Times New Roman"/>
                <a:cs typeface="Times New Roman"/>
              </a:rPr>
              <a:t>Santa cruz  y Almodonga</a:t>
            </a:r>
            <a:endParaRPr lang="es-MX" sz="1200" dirty="0">
              <a:effectLst/>
              <a:ea typeface="Times New Roman"/>
              <a:cs typeface="Times New Roman"/>
            </a:endParaRPr>
          </a:p>
        </p:txBody>
      </p:sp>
      <p:sp>
        <p:nvSpPr>
          <p:cNvPr id="22" name="12 Cuadro de texto"/>
          <p:cNvSpPr txBox="1"/>
          <p:nvPr/>
        </p:nvSpPr>
        <p:spPr>
          <a:xfrm>
            <a:off x="5004048" y="1243102"/>
            <a:ext cx="762000" cy="3136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MX" sz="800" dirty="0">
                <a:effectLst/>
                <a:latin typeface="Arial"/>
                <a:ea typeface="Times New Roman"/>
                <a:cs typeface="Times New Roman"/>
              </a:rPr>
              <a:t>Buena vista</a:t>
            </a:r>
            <a:endParaRPr lang="es-MX" sz="1200" dirty="0">
              <a:effectLst/>
              <a:ea typeface="Times New Roman"/>
              <a:cs typeface="Times New Roman"/>
            </a:endParaRPr>
          </a:p>
          <a:p>
            <a:pPr>
              <a:spcAft>
                <a:spcPts val="0"/>
              </a:spcAft>
            </a:pPr>
            <a:r>
              <a:rPr lang="es-MX" sz="800" dirty="0">
                <a:effectLst/>
                <a:latin typeface="Arial"/>
                <a:ea typeface="Times New Roman"/>
                <a:cs typeface="Times New Roman"/>
              </a:rPr>
              <a:t>Leñadores</a:t>
            </a:r>
            <a:endParaRPr lang="es-MX" sz="1200" dirty="0">
              <a:effectLst/>
              <a:ea typeface="Times New Roman"/>
              <a:cs typeface="Times New Roman"/>
            </a:endParaRPr>
          </a:p>
        </p:txBody>
      </p:sp>
      <p:sp>
        <p:nvSpPr>
          <p:cNvPr id="23" name="11 Cuadro de texto"/>
          <p:cNvSpPr txBox="1"/>
          <p:nvPr/>
        </p:nvSpPr>
        <p:spPr>
          <a:xfrm>
            <a:off x="3851920" y="1654324"/>
            <a:ext cx="762000"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MX" sz="800" dirty="0">
                <a:effectLst/>
                <a:latin typeface="Arial"/>
                <a:ea typeface="Times New Roman"/>
                <a:cs typeface="Times New Roman"/>
              </a:rPr>
              <a:t>San Nicolás</a:t>
            </a:r>
            <a:endParaRPr lang="es-MX" sz="1200" dirty="0">
              <a:effectLst/>
              <a:ea typeface="Times New Roman"/>
              <a:cs typeface="Times New Roman"/>
            </a:endParaRPr>
          </a:p>
        </p:txBody>
      </p:sp>
      <p:sp>
        <p:nvSpPr>
          <p:cNvPr id="24" name="14 Cuadro de texto"/>
          <p:cNvSpPr txBox="1"/>
          <p:nvPr/>
        </p:nvSpPr>
        <p:spPr>
          <a:xfrm>
            <a:off x="3142026" y="1458967"/>
            <a:ext cx="762000"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MX" sz="800">
                <a:effectLst/>
                <a:latin typeface="Arial"/>
                <a:ea typeface="Times New Roman"/>
                <a:cs typeface="Times New Roman"/>
              </a:rPr>
              <a:t>Leñadores</a:t>
            </a:r>
            <a:endParaRPr lang="es-MX" sz="1200">
              <a:effectLst/>
              <a:ea typeface="Times New Roman"/>
              <a:cs typeface="Times New Roman"/>
            </a:endParaRPr>
          </a:p>
        </p:txBody>
      </p:sp>
      <p:cxnSp>
        <p:nvCxnSpPr>
          <p:cNvPr id="25" name="16 Conector recto de flecha"/>
          <p:cNvCxnSpPr/>
          <p:nvPr/>
        </p:nvCxnSpPr>
        <p:spPr>
          <a:xfrm flipH="1">
            <a:off x="3245768" y="1677700"/>
            <a:ext cx="0" cy="742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18 Conector recto de flecha"/>
          <p:cNvCxnSpPr/>
          <p:nvPr/>
        </p:nvCxnSpPr>
        <p:spPr>
          <a:xfrm>
            <a:off x="3883280" y="1772816"/>
            <a:ext cx="0" cy="485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19 Conector recto de flecha"/>
          <p:cNvCxnSpPr/>
          <p:nvPr/>
        </p:nvCxnSpPr>
        <p:spPr>
          <a:xfrm>
            <a:off x="5185320" y="1542142"/>
            <a:ext cx="285750" cy="523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17 Conector recto de flecha"/>
          <p:cNvCxnSpPr/>
          <p:nvPr/>
        </p:nvCxnSpPr>
        <p:spPr>
          <a:xfrm>
            <a:off x="6154117" y="1631082"/>
            <a:ext cx="0" cy="285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1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5" name="4 Rectángulo"/>
          <p:cNvSpPr/>
          <p:nvPr/>
        </p:nvSpPr>
        <p:spPr>
          <a:xfrm>
            <a:off x="803961" y="1434064"/>
            <a:ext cx="7331036" cy="3693319"/>
          </a:xfrm>
          <a:prstGeom prst="rect">
            <a:avLst/>
          </a:prstGeom>
        </p:spPr>
        <p:txBody>
          <a:bodyPr wrap="square">
            <a:spAutoFit/>
          </a:bodyPr>
          <a:lstStyle/>
          <a:p>
            <a:pPr>
              <a:spcAft>
                <a:spcPts val="600"/>
              </a:spcAft>
            </a:pPr>
            <a:r>
              <a:rPr lang="es-ES" sz="1600" b="1" dirty="0">
                <a:latin typeface="Arial" pitchFamily="34" charset="0"/>
                <a:cs typeface="Arial" pitchFamily="34" charset="0"/>
              </a:rPr>
              <a:t>Objetivo principal</a:t>
            </a:r>
          </a:p>
          <a:p>
            <a:pPr algn="just"/>
            <a:r>
              <a:rPr lang="es-ES_tradnl" sz="1600" dirty="0">
                <a:latin typeface="Arial" pitchFamily="34" charset="0"/>
                <a:cs typeface="Arial" pitchFamily="34" charset="0"/>
              </a:rPr>
              <a:t>Identificar los procesos de construcción social de la vulnerabilidad en las laderas propensa a deslizamientos en la periferia de la ciudad de San Cristóbal de Las Casas. Considerando la forma de uso, ocupación y transformación en el espacio físico ambiental en que se desarrolla el asentamiento humano</a:t>
            </a:r>
            <a:r>
              <a:rPr lang="es-ES_tradnl" sz="1600" dirty="0" smtClean="0">
                <a:latin typeface="Arial" pitchFamily="34" charset="0"/>
                <a:cs typeface="Arial" pitchFamily="34" charset="0"/>
              </a:rPr>
              <a:t>.</a:t>
            </a:r>
          </a:p>
          <a:p>
            <a:pPr algn="just"/>
            <a:endParaRPr lang="es-MX" sz="1600" dirty="0">
              <a:latin typeface="Arial" pitchFamily="34" charset="0"/>
              <a:cs typeface="Arial" pitchFamily="34" charset="0"/>
            </a:endParaRPr>
          </a:p>
          <a:p>
            <a:pPr algn="just">
              <a:spcAft>
                <a:spcPts val="600"/>
              </a:spcAft>
            </a:pPr>
            <a:r>
              <a:rPr lang="es-ES_tradnl" sz="1600" b="1" dirty="0">
                <a:latin typeface="Arial" pitchFamily="34" charset="0"/>
                <a:cs typeface="Arial" pitchFamily="34" charset="0"/>
              </a:rPr>
              <a:t>Objetivos </a:t>
            </a:r>
            <a:r>
              <a:rPr lang="es-ES_tradnl" sz="1600" b="1" dirty="0" smtClean="0">
                <a:latin typeface="Arial" pitchFamily="34" charset="0"/>
                <a:cs typeface="Arial" pitchFamily="34" charset="0"/>
              </a:rPr>
              <a:t>específicos</a:t>
            </a:r>
            <a:endParaRPr lang="es-MX" sz="1600" dirty="0">
              <a:latin typeface="Arial" pitchFamily="34" charset="0"/>
              <a:cs typeface="Arial" pitchFamily="34" charset="0"/>
            </a:endParaRPr>
          </a:p>
          <a:p>
            <a:pPr marL="285750" lvl="0" indent="-285750" algn="just">
              <a:buFont typeface="Arial" pitchFamily="34" charset="0"/>
              <a:buChar char="•"/>
            </a:pPr>
            <a:r>
              <a:rPr lang="es-ES_tradnl" sz="1600" dirty="0" smtClean="0">
                <a:latin typeface="Arial" pitchFamily="34" charset="0"/>
                <a:cs typeface="Arial" pitchFamily="34" charset="0"/>
              </a:rPr>
              <a:t>Proponer estrategias para mitigar el riesgo en los asentamientos </a:t>
            </a:r>
            <a:r>
              <a:rPr lang="es-ES_tradnl" sz="1600" dirty="0">
                <a:latin typeface="Arial" pitchFamily="34" charset="0"/>
                <a:cs typeface="Arial" pitchFamily="34" charset="0"/>
              </a:rPr>
              <a:t>sociales detonantes que han contribuido al crecimiento dinámico en la periferia Oriente-sur de San Cristóbal.</a:t>
            </a:r>
            <a:endParaRPr lang="es-MX" sz="1600" dirty="0">
              <a:latin typeface="Arial" pitchFamily="34" charset="0"/>
              <a:cs typeface="Arial" pitchFamily="34" charset="0"/>
            </a:endParaRPr>
          </a:p>
          <a:p>
            <a:pPr marL="285750" lvl="0" indent="-285750" algn="just">
              <a:buFont typeface="Arial" pitchFamily="34" charset="0"/>
              <a:buChar char="•"/>
            </a:pPr>
            <a:r>
              <a:rPr lang="es-ES_tradnl" sz="1600" dirty="0">
                <a:latin typeface="Arial" pitchFamily="34" charset="0"/>
                <a:cs typeface="Arial" pitchFamily="34" charset="0"/>
              </a:rPr>
              <a:t>Analizar los procesos de construcción social del riesgo a deslizamiento en la zona periférica de la ciudad.</a:t>
            </a:r>
            <a:endParaRPr lang="es-MX" sz="1600" dirty="0">
              <a:latin typeface="Arial" pitchFamily="34" charset="0"/>
              <a:cs typeface="Arial" pitchFamily="34" charset="0"/>
            </a:endParaRPr>
          </a:p>
          <a:p>
            <a:pPr marL="285750" lvl="0" indent="-285750" algn="just">
              <a:buFont typeface="Arial" pitchFamily="34" charset="0"/>
              <a:buChar char="•"/>
            </a:pPr>
            <a:r>
              <a:rPr lang="es-ES_tradnl" sz="1600" dirty="0" smtClean="0">
                <a:latin typeface="Arial" pitchFamily="34" charset="0"/>
                <a:cs typeface="Arial" pitchFamily="34" charset="0"/>
              </a:rPr>
              <a:t> Gestionar la aplicabilidad de las políticas públicas para controlar el desarrollo territorial en las zonas vulnerables</a:t>
            </a:r>
            <a:endParaRPr lang="es-ES" sz="1600" dirty="0"/>
          </a:p>
        </p:txBody>
      </p:sp>
    </p:spTree>
    <p:extLst>
      <p:ext uri="{BB962C8B-B14F-4D97-AF65-F5344CB8AC3E}">
        <p14:creationId xmlns:p14="http://schemas.microsoft.com/office/powerpoint/2010/main" val="311486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5" r="18583"/>
          <a:stretch/>
        </p:blipFill>
        <p:spPr bwMode="auto">
          <a:xfrm>
            <a:off x="998381" y="548680"/>
            <a:ext cx="405267" cy="4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524327" y="628086"/>
            <a:ext cx="610669" cy="288032"/>
          </a:xfrm>
          <a:prstGeom prst="rect">
            <a:avLst/>
          </a:prstGeom>
          <a:noFill/>
          <a:ln w="9525">
            <a:noFill/>
            <a:miter lim="800000"/>
            <a:headEnd/>
            <a:tailEnd/>
          </a:ln>
        </p:spPr>
      </p:pic>
      <p:sp>
        <p:nvSpPr>
          <p:cNvPr id="5" name="4 CuadroTexto"/>
          <p:cNvSpPr txBox="1"/>
          <p:nvPr/>
        </p:nvSpPr>
        <p:spPr>
          <a:xfrm>
            <a:off x="899592" y="2564904"/>
            <a:ext cx="1512168" cy="461665"/>
          </a:xfrm>
          <a:prstGeom prst="rect">
            <a:avLst/>
          </a:prstGeom>
          <a:solidFill>
            <a:schemeClr val="accent3">
              <a:lumMod val="75000"/>
            </a:schemeClr>
          </a:solidFill>
        </p:spPr>
        <p:txBody>
          <a:bodyPr wrap="square" rtlCol="0">
            <a:spAutoFit/>
          </a:bodyPr>
          <a:lstStyle/>
          <a:p>
            <a:r>
              <a:rPr lang="es-MX" sz="1200" dirty="0" smtClean="0">
                <a:solidFill>
                  <a:schemeClr val="bg1"/>
                </a:solidFill>
                <a:latin typeface="Arial" pitchFamily="34" charset="0"/>
                <a:cs typeface="Arial" pitchFamily="34" charset="0"/>
              </a:rPr>
              <a:t>Método Epistémico </a:t>
            </a:r>
            <a:r>
              <a:rPr lang="es-MX" sz="1200" dirty="0">
                <a:solidFill>
                  <a:schemeClr val="bg1"/>
                </a:solidFill>
                <a:latin typeface="Arial" pitchFamily="34" charset="0"/>
                <a:cs typeface="Arial" pitchFamily="34" charset="0"/>
              </a:rPr>
              <a:t>R</a:t>
            </a:r>
            <a:r>
              <a:rPr lang="es-MX" sz="1200" dirty="0" smtClean="0">
                <a:solidFill>
                  <a:schemeClr val="bg1"/>
                </a:solidFill>
                <a:latin typeface="Arial" pitchFamily="34" charset="0"/>
                <a:cs typeface="Arial" pitchFamily="34" charset="0"/>
              </a:rPr>
              <a:t>elativista</a:t>
            </a:r>
            <a:endParaRPr lang="es-MX" sz="1200" dirty="0">
              <a:solidFill>
                <a:schemeClr val="bg1"/>
              </a:solidFill>
              <a:latin typeface="Arial" pitchFamily="34" charset="0"/>
              <a:cs typeface="Arial" pitchFamily="34" charset="0"/>
            </a:endParaRPr>
          </a:p>
        </p:txBody>
      </p:sp>
      <p:sp>
        <p:nvSpPr>
          <p:cNvPr id="7" name="6 Flecha doblada hacia arriba"/>
          <p:cNvSpPr/>
          <p:nvPr/>
        </p:nvSpPr>
        <p:spPr>
          <a:xfrm rot="10800000" flipH="1">
            <a:off x="3203849" y="4653136"/>
            <a:ext cx="1008111" cy="250574"/>
          </a:xfrm>
          <a:prstGeom prst="bentUpArrow">
            <a:avLst>
              <a:gd name="adj1" fmla="val 25000"/>
              <a:gd name="adj2" fmla="val 29489"/>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2915816" y="2566065"/>
            <a:ext cx="1008112" cy="430887"/>
          </a:xfrm>
          <a:prstGeom prst="rect">
            <a:avLst/>
          </a:prstGeom>
          <a:solidFill>
            <a:schemeClr val="accent3">
              <a:lumMod val="75000"/>
            </a:schemeClr>
          </a:solidFill>
        </p:spPr>
        <p:txBody>
          <a:bodyPr wrap="square" rtlCol="0">
            <a:spAutoFit/>
          </a:bodyPr>
          <a:lstStyle/>
          <a:p>
            <a:r>
              <a:rPr lang="es-MX" sz="1100" dirty="0" smtClean="0">
                <a:solidFill>
                  <a:schemeClr val="bg1"/>
                </a:solidFill>
                <a:latin typeface="Arial" pitchFamily="34" charset="0"/>
                <a:cs typeface="Arial" pitchFamily="34" charset="0"/>
              </a:rPr>
              <a:t>Ciencias Naturales</a:t>
            </a:r>
            <a:endParaRPr lang="es-MX" sz="1100" dirty="0">
              <a:solidFill>
                <a:schemeClr val="bg1"/>
              </a:solidFill>
              <a:latin typeface="Arial" pitchFamily="34" charset="0"/>
              <a:cs typeface="Arial" pitchFamily="34" charset="0"/>
            </a:endParaRPr>
          </a:p>
        </p:txBody>
      </p:sp>
      <p:sp>
        <p:nvSpPr>
          <p:cNvPr id="8" name="7 Flecha derecha"/>
          <p:cNvSpPr/>
          <p:nvPr/>
        </p:nvSpPr>
        <p:spPr>
          <a:xfrm>
            <a:off x="2483768" y="2689176"/>
            <a:ext cx="358895" cy="1637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971600" y="3409255"/>
            <a:ext cx="1152128" cy="276999"/>
          </a:xfrm>
          <a:prstGeom prst="rect">
            <a:avLst/>
          </a:prstGeom>
          <a:solidFill>
            <a:schemeClr val="accent1">
              <a:lumMod val="75000"/>
            </a:schemeClr>
          </a:solidFill>
        </p:spPr>
        <p:txBody>
          <a:bodyPr wrap="square" rtlCol="0">
            <a:spAutoFit/>
          </a:bodyPr>
          <a:lstStyle/>
          <a:p>
            <a:r>
              <a:rPr lang="es-MX" sz="1200" dirty="0" smtClean="0">
                <a:solidFill>
                  <a:schemeClr val="bg1"/>
                </a:solidFill>
                <a:latin typeface="Arial" pitchFamily="34" charset="0"/>
                <a:cs typeface="Arial" pitchFamily="34" charset="0"/>
              </a:rPr>
              <a:t>Cualitativa</a:t>
            </a:r>
            <a:endParaRPr lang="es-MX" sz="1200" dirty="0">
              <a:solidFill>
                <a:schemeClr val="bg1"/>
              </a:solidFill>
              <a:latin typeface="Arial" pitchFamily="34" charset="0"/>
              <a:cs typeface="Arial" pitchFamily="34" charset="0"/>
            </a:endParaRPr>
          </a:p>
        </p:txBody>
      </p:sp>
      <p:sp>
        <p:nvSpPr>
          <p:cNvPr id="14" name="13 Flecha derecha"/>
          <p:cNvSpPr/>
          <p:nvPr/>
        </p:nvSpPr>
        <p:spPr>
          <a:xfrm rot="5400000">
            <a:off x="1439652" y="3104965"/>
            <a:ext cx="288031" cy="21602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2591780" y="3409255"/>
            <a:ext cx="1116124" cy="276999"/>
          </a:xfrm>
          <a:prstGeom prst="rect">
            <a:avLst/>
          </a:prstGeom>
          <a:solidFill>
            <a:srgbClr val="7030A0"/>
          </a:solidFill>
        </p:spPr>
        <p:txBody>
          <a:bodyPr wrap="square" rtlCol="0">
            <a:spAutoFit/>
          </a:bodyPr>
          <a:lstStyle/>
          <a:p>
            <a:r>
              <a:rPr lang="es-MX" sz="1200" dirty="0" smtClean="0">
                <a:solidFill>
                  <a:schemeClr val="bg1"/>
                </a:solidFill>
                <a:latin typeface="Arial" pitchFamily="34" charset="0"/>
                <a:cs typeface="Arial" pitchFamily="34" charset="0"/>
              </a:rPr>
              <a:t>Etnográfico</a:t>
            </a:r>
            <a:endParaRPr lang="es-MX" sz="1200" dirty="0">
              <a:solidFill>
                <a:schemeClr val="bg1"/>
              </a:solidFill>
              <a:latin typeface="Arial" pitchFamily="34" charset="0"/>
              <a:cs typeface="Arial" pitchFamily="34" charset="0"/>
            </a:endParaRPr>
          </a:p>
        </p:txBody>
      </p:sp>
      <p:sp>
        <p:nvSpPr>
          <p:cNvPr id="17" name="16 CuadroTexto"/>
          <p:cNvSpPr txBox="1"/>
          <p:nvPr/>
        </p:nvSpPr>
        <p:spPr>
          <a:xfrm>
            <a:off x="4139952" y="3210361"/>
            <a:ext cx="2160240" cy="938719"/>
          </a:xfrm>
          <a:prstGeom prst="rect">
            <a:avLst/>
          </a:prstGeom>
          <a:solidFill>
            <a:srgbClr val="7030A0"/>
          </a:solidFill>
        </p:spPr>
        <p:txBody>
          <a:bodyPr wrap="square" rtlCol="0">
            <a:spAutoFit/>
          </a:bodyPr>
          <a:lstStyle/>
          <a:p>
            <a:r>
              <a:rPr lang="es-MX" sz="1100" dirty="0" smtClean="0">
                <a:solidFill>
                  <a:schemeClr val="bg1"/>
                </a:solidFill>
                <a:latin typeface="Arial" pitchFamily="34" charset="0"/>
                <a:cs typeface="Arial" pitchFamily="34" charset="0"/>
              </a:rPr>
              <a:t>El estudio sistemática</a:t>
            </a:r>
            <a:endParaRPr lang="es-MX" sz="1100" dirty="0">
              <a:solidFill>
                <a:schemeClr val="bg1"/>
              </a:solidFill>
              <a:latin typeface="Arial" pitchFamily="34" charset="0"/>
              <a:cs typeface="Arial" pitchFamily="34" charset="0"/>
            </a:endParaRPr>
          </a:p>
          <a:p>
            <a:pPr marL="171450" indent="-171450">
              <a:buFont typeface="Arial" pitchFamily="34" charset="0"/>
              <a:buChar char="•"/>
            </a:pPr>
            <a:r>
              <a:rPr lang="es-MX" sz="1100" dirty="0" smtClean="0">
                <a:solidFill>
                  <a:schemeClr val="bg1"/>
                </a:solidFill>
                <a:latin typeface="Arial" pitchFamily="34" charset="0"/>
                <a:cs typeface="Arial" pitchFamily="34" charset="0"/>
              </a:rPr>
              <a:t>Personas</a:t>
            </a:r>
          </a:p>
          <a:p>
            <a:pPr marL="171450" indent="-171450">
              <a:buFont typeface="Arial" pitchFamily="34" charset="0"/>
              <a:buChar char="•"/>
            </a:pPr>
            <a:r>
              <a:rPr lang="es-MX" sz="1100" dirty="0" smtClean="0">
                <a:solidFill>
                  <a:schemeClr val="bg1"/>
                </a:solidFill>
                <a:latin typeface="Arial" pitchFamily="34" charset="0"/>
                <a:cs typeface="Arial" pitchFamily="34" charset="0"/>
              </a:rPr>
              <a:t>Cultura</a:t>
            </a:r>
          </a:p>
          <a:p>
            <a:pPr marL="171450" indent="-171450">
              <a:buFont typeface="Arial" pitchFamily="34" charset="0"/>
              <a:buChar char="•"/>
            </a:pPr>
            <a:r>
              <a:rPr lang="es-MX" sz="1100" dirty="0" smtClean="0">
                <a:solidFill>
                  <a:schemeClr val="bg1"/>
                </a:solidFill>
                <a:latin typeface="Arial" pitchFamily="34" charset="0"/>
                <a:cs typeface="Arial" pitchFamily="34" charset="0"/>
              </a:rPr>
              <a:t>Tradiciones de los pueblos.</a:t>
            </a:r>
          </a:p>
          <a:p>
            <a:pPr marL="171450" indent="-171450">
              <a:buFont typeface="Arial" pitchFamily="34" charset="0"/>
              <a:buChar char="•"/>
            </a:pPr>
            <a:r>
              <a:rPr lang="es-MX" sz="1100" dirty="0" smtClean="0">
                <a:solidFill>
                  <a:schemeClr val="bg1"/>
                </a:solidFill>
                <a:latin typeface="Arial" pitchFamily="34" charset="0"/>
                <a:cs typeface="Arial" pitchFamily="34" charset="0"/>
              </a:rPr>
              <a:t>Costumbres</a:t>
            </a:r>
          </a:p>
        </p:txBody>
      </p:sp>
      <p:sp>
        <p:nvSpPr>
          <p:cNvPr id="20" name="19 CuadroTexto"/>
          <p:cNvSpPr txBox="1"/>
          <p:nvPr/>
        </p:nvSpPr>
        <p:spPr>
          <a:xfrm>
            <a:off x="6732240" y="3356992"/>
            <a:ext cx="1584176" cy="430887"/>
          </a:xfrm>
          <a:prstGeom prst="rect">
            <a:avLst/>
          </a:prstGeom>
          <a:solidFill>
            <a:srgbClr val="7030A0"/>
          </a:solidFill>
        </p:spPr>
        <p:txBody>
          <a:bodyPr wrap="square" rtlCol="0">
            <a:spAutoFit/>
          </a:bodyPr>
          <a:lstStyle/>
          <a:p>
            <a:r>
              <a:rPr lang="es-MX" sz="1100" dirty="0" smtClean="0">
                <a:solidFill>
                  <a:schemeClr val="bg1"/>
                </a:solidFill>
                <a:latin typeface="Arial" pitchFamily="34" charset="0"/>
                <a:cs typeface="Arial" pitchFamily="34" charset="0"/>
              </a:rPr>
              <a:t>Consiste en Observar:</a:t>
            </a:r>
            <a:endParaRPr lang="es-MX" sz="1100" dirty="0">
              <a:solidFill>
                <a:schemeClr val="bg1"/>
              </a:solidFill>
              <a:latin typeface="Arial" pitchFamily="34" charset="0"/>
              <a:cs typeface="Arial" pitchFamily="34" charset="0"/>
            </a:endParaRPr>
          </a:p>
          <a:p>
            <a:pPr marL="171450" indent="-171450">
              <a:buFont typeface="Arial" pitchFamily="34" charset="0"/>
              <a:buChar char="•"/>
            </a:pPr>
            <a:r>
              <a:rPr lang="es-MX" sz="1100" dirty="0" smtClean="0">
                <a:solidFill>
                  <a:schemeClr val="bg1"/>
                </a:solidFill>
                <a:latin typeface="Arial" pitchFamily="34" charset="0"/>
                <a:cs typeface="Arial" pitchFamily="34" charset="0"/>
              </a:rPr>
              <a:t>Practicas culturales</a:t>
            </a:r>
            <a:endParaRPr lang="es-MX" sz="1100" dirty="0">
              <a:solidFill>
                <a:schemeClr val="bg1"/>
              </a:solidFill>
              <a:latin typeface="Arial" pitchFamily="34" charset="0"/>
              <a:cs typeface="Arial" pitchFamily="34" charset="0"/>
            </a:endParaRPr>
          </a:p>
        </p:txBody>
      </p:sp>
      <p:sp>
        <p:nvSpPr>
          <p:cNvPr id="9" name="8 Flecha derecha"/>
          <p:cNvSpPr/>
          <p:nvPr/>
        </p:nvSpPr>
        <p:spPr>
          <a:xfrm>
            <a:off x="3779912" y="3429000"/>
            <a:ext cx="360040" cy="2304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CuadroTexto"/>
          <p:cNvSpPr txBox="1"/>
          <p:nvPr/>
        </p:nvSpPr>
        <p:spPr>
          <a:xfrm>
            <a:off x="2339752" y="4201343"/>
            <a:ext cx="1584176" cy="276999"/>
          </a:xfrm>
          <a:prstGeom prst="rect">
            <a:avLst/>
          </a:prstGeom>
          <a:solidFill>
            <a:srgbClr val="FFC000"/>
          </a:solidFill>
        </p:spPr>
        <p:txBody>
          <a:bodyPr wrap="square" rtlCol="0">
            <a:spAutoFit/>
          </a:bodyPr>
          <a:lstStyle/>
          <a:p>
            <a:pPr algn="ctr"/>
            <a:r>
              <a:rPr lang="es-MX" sz="1200" dirty="0">
                <a:latin typeface="Arial" pitchFamily="34" charset="0"/>
                <a:cs typeface="Arial" pitchFamily="34" charset="0"/>
              </a:rPr>
              <a:t>I</a:t>
            </a:r>
            <a:r>
              <a:rPr lang="es-MX" sz="1200" dirty="0" smtClean="0">
                <a:latin typeface="Arial" pitchFamily="34" charset="0"/>
                <a:cs typeface="Arial" pitchFamily="34" charset="0"/>
              </a:rPr>
              <a:t>nterpretación</a:t>
            </a:r>
            <a:endParaRPr lang="es-MX" sz="1200" dirty="0">
              <a:latin typeface="Arial" pitchFamily="34" charset="0"/>
              <a:cs typeface="Arial" pitchFamily="34" charset="0"/>
            </a:endParaRPr>
          </a:p>
        </p:txBody>
      </p:sp>
      <p:sp>
        <p:nvSpPr>
          <p:cNvPr id="25" name="24 CuadroTexto"/>
          <p:cNvSpPr txBox="1"/>
          <p:nvPr/>
        </p:nvSpPr>
        <p:spPr>
          <a:xfrm>
            <a:off x="2339752" y="4883095"/>
            <a:ext cx="1332148" cy="1354217"/>
          </a:xfrm>
          <a:prstGeom prst="rect">
            <a:avLst/>
          </a:prstGeom>
          <a:solidFill>
            <a:srgbClr val="FFC000"/>
          </a:solidFill>
        </p:spPr>
        <p:txBody>
          <a:bodyPr wrap="square" rtlCol="0">
            <a:spAutoFit/>
          </a:bodyPr>
          <a:lstStyle/>
          <a:p>
            <a:r>
              <a:rPr lang="es-MX" sz="1000" dirty="0" smtClean="0">
                <a:latin typeface="Arial" pitchFamily="34" charset="0"/>
                <a:cs typeface="Arial" pitchFamily="34" charset="0"/>
              </a:rPr>
              <a:t>Analiza:</a:t>
            </a:r>
          </a:p>
          <a:p>
            <a:pPr marL="171450" indent="-171450">
              <a:buFont typeface="Arial" pitchFamily="34" charset="0"/>
              <a:buChar char="•"/>
            </a:pPr>
            <a:r>
              <a:rPr lang="es-MX" sz="1000" dirty="0" smtClean="0">
                <a:latin typeface="Arial" pitchFamily="34" charset="0"/>
                <a:cs typeface="Arial" pitchFamily="34" charset="0"/>
              </a:rPr>
              <a:t>Analiza temas actuales</a:t>
            </a:r>
          </a:p>
          <a:p>
            <a:pPr marL="171450" indent="-171450">
              <a:buFont typeface="Arial" pitchFamily="34" charset="0"/>
              <a:buChar char="•"/>
            </a:pPr>
            <a:r>
              <a:rPr lang="es-MX" sz="1000" dirty="0" smtClean="0">
                <a:latin typeface="Arial" pitchFamily="34" charset="0"/>
                <a:cs typeface="Arial" pitchFamily="34" charset="0"/>
              </a:rPr>
              <a:t>Fenómenos contemporáneos.</a:t>
            </a:r>
          </a:p>
          <a:p>
            <a:pPr marL="171450" indent="-171450">
              <a:buFont typeface="Arial" pitchFamily="34" charset="0"/>
              <a:buChar char="•"/>
            </a:pPr>
            <a:r>
              <a:rPr lang="es-MX" sz="1000" dirty="0" smtClean="0">
                <a:latin typeface="Arial" pitchFamily="34" charset="0"/>
                <a:cs typeface="Arial" pitchFamily="34" charset="0"/>
              </a:rPr>
              <a:t>Tipo de problemática de la vida real</a:t>
            </a:r>
          </a:p>
        </p:txBody>
      </p:sp>
      <p:sp>
        <p:nvSpPr>
          <p:cNvPr id="26" name="25 Flecha derecha"/>
          <p:cNvSpPr/>
          <p:nvPr/>
        </p:nvSpPr>
        <p:spPr>
          <a:xfrm rot="5400000">
            <a:off x="2914900" y="3843962"/>
            <a:ext cx="432048" cy="178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27 CuadroTexto"/>
          <p:cNvSpPr txBox="1"/>
          <p:nvPr/>
        </p:nvSpPr>
        <p:spPr>
          <a:xfrm>
            <a:off x="3779912" y="4913873"/>
            <a:ext cx="1332148" cy="1323439"/>
          </a:xfrm>
          <a:prstGeom prst="rect">
            <a:avLst/>
          </a:prstGeom>
          <a:solidFill>
            <a:srgbClr val="FFC000"/>
          </a:solidFill>
        </p:spPr>
        <p:txBody>
          <a:bodyPr wrap="square" rtlCol="0">
            <a:spAutoFit/>
          </a:bodyPr>
          <a:lstStyle/>
          <a:p>
            <a:r>
              <a:rPr lang="es-MX" sz="1000" dirty="0" smtClean="0">
                <a:latin typeface="Arial" pitchFamily="34" charset="0"/>
                <a:cs typeface="Arial" pitchFamily="34" charset="0"/>
              </a:rPr>
              <a:t>Sirve para:</a:t>
            </a:r>
          </a:p>
          <a:p>
            <a:pPr marL="171450" indent="-171450">
              <a:buFont typeface="Arial" pitchFamily="34" charset="0"/>
              <a:buChar char="•"/>
            </a:pPr>
            <a:r>
              <a:rPr lang="es-MX" sz="1000" dirty="0" smtClean="0">
                <a:latin typeface="Arial" pitchFamily="34" charset="0"/>
                <a:cs typeface="Arial" pitchFamily="34" charset="0"/>
              </a:rPr>
              <a:t>Obtener un conocimiento más amplio de los fenómenos actuales</a:t>
            </a:r>
          </a:p>
          <a:p>
            <a:pPr marL="171450" indent="-171450">
              <a:buFont typeface="Arial" pitchFamily="34" charset="0"/>
              <a:buChar char="•"/>
            </a:pPr>
            <a:r>
              <a:rPr lang="es-MX" sz="1000" dirty="0" smtClean="0">
                <a:latin typeface="Arial" pitchFamily="34" charset="0"/>
                <a:cs typeface="Arial" pitchFamily="34" charset="0"/>
              </a:rPr>
              <a:t>Generar nuevas teorías</a:t>
            </a:r>
          </a:p>
        </p:txBody>
      </p:sp>
      <p:sp>
        <p:nvSpPr>
          <p:cNvPr id="29" name="28 CuadroTexto"/>
          <p:cNvSpPr txBox="1"/>
          <p:nvPr/>
        </p:nvSpPr>
        <p:spPr>
          <a:xfrm>
            <a:off x="998381" y="4913873"/>
            <a:ext cx="1262927" cy="1323439"/>
          </a:xfrm>
          <a:prstGeom prst="rect">
            <a:avLst/>
          </a:prstGeom>
          <a:solidFill>
            <a:srgbClr val="FFC000"/>
          </a:solidFill>
        </p:spPr>
        <p:txBody>
          <a:bodyPr wrap="square" rtlCol="0">
            <a:spAutoFit/>
          </a:bodyPr>
          <a:lstStyle/>
          <a:p>
            <a:r>
              <a:rPr lang="es-MX" sz="1000" dirty="0" smtClean="0">
                <a:latin typeface="Arial" pitchFamily="34" charset="0"/>
                <a:cs typeface="Arial" pitchFamily="34" charset="0"/>
              </a:rPr>
              <a:t>Herramienta:</a:t>
            </a:r>
          </a:p>
          <a:p>
            <a:pPr marL="171450" indent="-171450">
              <a:buFont typeface="Arial" pitchFamily="34" charset="0"/>
              <a:buChar char="•"/>
            </a:pPr>
            <a:r>
              <a:rPr lang="es-MX" sz="1000" dirty="0" smtClean="0">
                <a:latin typeface="Arial" pitchFamily="34" charset="0"/>
                <a:cs typeface="Arial" pitchFamily="34" charset="0"/>
              </a:rPr>
              <a:t>Investigación fundamental</a:t>
            </a:r>
          </a:p>
          <a:p>
            <a:pPr marL="171450" indent="-171450">
              <a:buFont typeface="Arial" pitchFamily="34" charset="0"/>
              <a:buChar char="•"/>
            </a:pPr>
            <a:r>
              <a:rPr lang="es-MX" sz="1000" dirty="0" smtClean="0">
                <a:latin typeface="Arial" pitchFamily="34" charset="0"/>
                <a:cs typeface="Arial" pitchFamily="34" charset="0"/>
              </a:rPr>
              <a:t>Área de las ciencias sociales</a:t>
            </a:r>
          </a:p>
          <a:p>
            <a:pPr marL="171450" indent="-171450">
              <a:buFont typeface="Arial" pitchFamily="34" charset="0"/>
              <a:buChar char="•"/>
            </a:pPr>
            <a:endParaRPr lang="es-MX" sz="1000" dirty="0">
              <a:latin typeface="Arial" pitchFamily="34" charset="0"/>
              <a:cs typeface="Arial" pitchFamily="34" charset="0"/>
            </a:endParaRPr>
          </a:p>
          <a:p>
            <a:pPr marL="171450" indent="-171450">
              <a:buFont typeface="Arial" pitchFamily="34" charset="0"/>
              <a:buChar char="•"/>
            </a:pPr>
            <a:endParaRPr lang="es-MX" sz="1000" dirty="0" smtClean="0">
              <a:latin typeface="Arial" pitchFamily="34" charset="0"/>
              <a:cs typeface="Arial" pitchFamily="34" charset="0"/>
            </a:endParaRPr>
          </a:p>
        </p:txBody>
      </p:sp>
      <p:sp>
        <p:nvSpPr>
          <p:cNvPr id="30" name="29 Flecha doblada hacia arriba"/>
          <p:cNvSpPr/>
          <p:nvPr/>
        </p:nvSpPr>
        <p:spPr>
          <a:xfrm rot="10800000">
            <a:off x="1763687" y="4653136"/>
            <a:ext cx="1456332" cy="250575"/>
          </a:xfrm>
          <a:prstGeom prst="bentUpArrow">
            <a:avLst>
              <a:gd name="adj1" fmla="val 25000"/>
              <a:gd name="adj2" fmla="val 29489"/>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30 Rectángulo"/>
          <p:cNvSpPr/>
          <p:nvPr/>
        </p:nvSpPr>
        <p:spPr>
          <a:xfrm>
            <a:off x="3059832" y="4509120"/>
            <a:ext cx="7979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33 Flecha derecha"/>
          <p:cNvSpPr/>
          <p:nvPr/>
        </p:nvSpPr>
        <p:spPr>
          <a:xfrm>
            <a:off x="3968316" y="4326195"/>
            <a:ext cx="1539788" cy="2009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4 CuadroTexto"/>
          <p:cNvSpPr txBox="1"/>
          <p:nvPr/>
        </p:nvSpPr>
        <p:spPr>
          <a:xfrm>
            <a:off x="5508104" y="4326195"/>
            <a:ext cx="1532736" cy="830997"/>
          </a:xfrm>
          <a:prstGeom prst="rect">
            <a:avLst/>
          </a:prstGeom>
          <a:solidFill>
            <a:srgbClr val="0070C0"/>
          </a:solidFill>
        </p:spPr>
        <p:txBody>
          <a:bodyPr wrap="square" rtlCol="0">
            <a:spAutoFit/>
          </a:bodyPr>
          <a:lstStyle/>
          <a:p>
            <a:r>
              <a:rPr lang="es-MX" sz="1200" dirty="0" smtClean="0">
                <a:solidFill>
                  <a:schemeClr val="bg1"/>
                </a:solidFill>
                <a:latin typeface="Arial" pitchFamily="34" charset="0"/>
                <a:cs typeface="Arial" pitchFamily="34" charset="0"/>
              </a:rPr>
              <a:t>Instrumentos:</a:t>
            </a:r>
          </a:p>
          <a:p>
            <a:pPr marL="285750" indent="-285750">
              <a:buFont typeface="Arial" pitchFamily="34" charset="0"/>
              <a:buChar char="•"/>
            </a:pPr>
            <a:r>
              <a:rPr lang="es-MX" sz="1200" dirty="0" smtClean="0">
                <a:solidFill>
                  <a:schemeClr val="bg1"/>
                </a:solidFill>
                <a:latin typeface="Arial" pitchFamily="34" charset="0"/>
                <a:cs typeface="Arial" pitchFamily="34" charset="0"/>
              </a:rPr>
              <a:t>Visita de campo</a:t>
            </a:r>
          </a:p>
          <a:p>
            <a:pPr marL="285750" indent="-285750">
              <a:buFont typeface="Arial" pitchFamily="34" charset="0"/>
              <a:buChar char="•"/>
            </a:pPr>
            <a:r>
              <a:rPr lang="es-MX" sz="1200" dirty="0" smtClean="0">
                <a:solidFill>
                  <a:schemeClr val="bg1"/>
                </a:solidFill>
                <a:latin typeface="Arial" pitchFamily="34" charset="0"/>
                <a:cs typeface="Arial" pitchFamily="34" charset="0"/>
              </a:rPr>
              <a:t>entrevista</a:t>
            </a:r>
            <a:endParaRPr lang="es-MX" sz="1200" dirty="0">
              <a:solidFill>
                <a:schemeClr val="bg1"/>
              </a:solidFill>
              <a:latin typeface="Arial" pitchFamily="34" charset="0"/>
              <a:cs typeface="Arial" pitchFamily="34" charset="0"/>
            </a:endParaRPr>
          </a:p>
        </p:txBody>
      </p:sp>
      <p:sp>
        <p:nvSpPr>
          <p:cNvPr id="4" name="3 Rectángulo"/>
          <p:cNvSpPr/>
          <p:nvPr/>
        </p:nvSpPr>
        <p:spPr>
          <a:xfrm>
            <a:off x="1264803" y="692696"/>
            <a:ext cx="6979605" cy="1585049"/>
          </a:xfrm>
          <a:prstGeom prst="rect">
            <a:avLst/>
          </a:prstGeom>
        </p:spPr>
        <p:txBody>
          <a:bodyPr wrap="square">
            <a:spAutoFit/>
          </a:bodyPr>
          <a:lstStyle/>
          <a:p>
            <a:pPr algn="ctr">
              <a:spcAft>
                <a:spcPts val="600"/>
              </a:spcAft>
            </a:pPr>
            <a:r>
              <a:rPr lang="es-MX" sz="1400" b="1" dirty="0">
                <a:latin typeface="Arial" pitchFamily="34" charset="0"/>
                <a:cs typeface="Arial" pitchFamily="34" charset="0"/>
              </a:rPr>
              <a:t>M</a:t>
            </a:r>
            <a:r>
              <a:rPr lang="es-MX" sz="1400" b="1" dirty="0" smtClean="0">
                <a:latin typeface="Arial" pitchFamily="34" charset="0"/>
                <a:cs typeface="Arial" pitchFamily="34" charset="0"/>
              </a:rPr>
              <a:t>etodología</a:t>
            </a:r>
          </a:p>
          <a:p>
            <a:pPr algn="just">
              <a:spcAft>
                <a:spcPts val="600"/>
              </a:spcAft>
            </a:pPr>
            <a:r>
              <a:rPr lang="es-MX" sz="1100" dirty="0" smtClean="0">
                <a:latin typeface="Arial" pitchFamily="34" charset="0"/>
                <a:cs typeface="Arial" pitchFamily="34" charset="0"/>
              </a:rPr>
              <a:t>La </a:t>
            </a:r>
            <a:r>
              <a:rPr lang="es-MX" sz="1100" dirty="0">
                <a:latin typeface="Arial" pitchFamily="34" charset="0"/>
                <a:cs typeface="Arial" pitchFamily="34" charset="0"/>
              </a:rPr>
              <a:t>investigación cualitativa se habla de la necesidad de lograr y asegurar la obtención de la situación real y verdadera de la persona a las que se investiga y en este sentido, será preferible y más descriptivo hablar la necesidad de autenticidad. Significa que las personas logren expresar realmente su sentir.</a:t>
            </a:r>
          </a:p>
          <a:p>
            <a:pPr algn="just"/>
            <a:r>
              <a:rPr lang="es-ES_tradnl" sz="1100" dirty="0">
                <a:latin typeface="Arial" pitchFamily="34" charset="0"/>
                <a:cs typeface="Arial" pitchFamily="34" charset="0"/>
              </a:rPr>
              <a:t>La etnográfica,</a:t>
            </a:r>
            <a:r>
              <a:rPr lang="es-ES_tradnl" sz="1100" b="1" dirty="0">
                <a:latin typeface="Arial" pitchFamily="34" charset="0"/>
                <a:cs typeface="Arial" pitchFamily="34" charset="0"/>
              </a:rPr>
              <a:t> </a:t>
            </a:r>
            <a:r>
              <a:rPr lang="es-ES_tradnl" sz="1100" dirty="0">
                <a:latin typeface="Arial" pitchFamily="34" charset="0"/>
                <a:cs typeface="Arial" pitchFamily="34" charset="0"/>
              </a:rPr>
              <a:t>como investigación eminentemente descriptiva, nace de la antropología cultural. Su principal tarea consiste en captar la cultura de un determinado grupo natural de personas y, por lo tanto, se interesa por sus valores, creencias, motivaciones, formas de conductas, formas de interacción social, etc</a:t>
            </a:r>
            <a:r>
              <a:rPr lang="es-ES_tradnl" dirty="0">
                <a:latin typeface="Arial" pitchFamily="34" charset="0"/>
                <a:cs typeface="Arial" pitchFamily="34" charset="0"/>
              </a:rPr>
              <a:t>.</a:t>
            </a:r>
          </a:p>
        </p:txBody>
      </p:sp>
      <p:sp>
        <p:nvSpPr>
          <p:cNvPr id="27" name="26 Flecha derecha"/>
          <p:cNvSpPr/>
          <p:nvPr/>
        </p:nvSpPr>
        <p:spPr>
          <a:xfrm>
            <a:off x="6372200" y="3486620"/>
            <a:ext cx="360040" cy="2304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Flecha derecha"/>
          <p:cNvSpPr/>
          <p:nvPr/>
        </p:nvSpPr>
        <p:spPr>
          <a:xfrm>
            <a:off x="2195736" y="3457229"/>
            <a:ext cx="360040" cy="2304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24764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4717</TotalTime>
  <Words>2152</Words>
  <Application>Microsoft Office PowerPoint</Application>
  <PresentationFormat>Presentación en pantalla (4:3)</PresentationFormat>
  <Paragraphs>612</Paragraphs>
  <Slides>16</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Chincheta</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52</cp:revision>
  <dcterms:created xsi:type="dcterms:W3CDTF">2018-08-10T13:57:15Z</dcterms:created>
  <dcterms:modified xsi:type="dcterms:W3CDTF">2018-08-29T16:38:23Z</dcterms:modified>
</cp:coreProperties>
</file>