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7" r:id="rId5"/>
    <p:sldId id="261" r:id="rId6"/>
    <p:sldId id="262" r:id="rId7"/>
    <p:sldId id="263" r:id="rId8"/>
    <p:sldId id="264" r:id="rId9"/>
    <p:sldId id="266" r:id="rId10"/>
    <p:sldId id="268" r:id="rId11"/>
    <p:sldId id="265"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2D682C1-1383-4FF6-8539-A55385FF39BC}" type="datetimeFigureOut">
              <a:rPr lang="es-ES" smtClean="0"/>
              <a:t>30/08/2018</a:t>
            </a:fld>
            <a:endParaRPr lang="es-ES" dirty="0"/>
          </a:p>
        </p:txBody>
      </p:sp>
      <p:sp>
        <p:nvSpPr>
          <p:cNvPr id="5" name="Footer Placeholder 4"/>
          <p:cNvSpPr>
            <a:spLocks noGrp="1"/>
          </p:cNvSpPr>
          <p:nvPr>
            <p:ph type="ftr" sz="quarter" idx="11"/>
          </p:nvPr>
        </p:nvSpPr>
        <p:spPr>
          <a:xfrm>
            <a:off x="1174044" y="5357592"/>
            <a:ext cx="5034845" cy="365125"/>
          </a:xfrm>
        </p:spPr>
        <p:txBody>
          <a:bodyPr/>
          <a:lstStyle/>
          <a:p>
            <a:endParaRPr lang="es-E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5316951-CBA4-42D3-B82B-7CA161FF1262}"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E5316951-CBA4-42D3-B82B-7CA161FF1262}" type="slidenum">
              <a:rPr lang="es-ES" smtClean="0"/>
              <a:t>‹Nº›</a:t>
            </a:fld>
            <a:endParaRPr lang="es-ES"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E5316951-CBA4-42D3-B82B-7CA161FF1262}" type="slidenum">
              <a:rPr lang="es-ES" smtClean="0"/>
              <a:t>‹Nº›</a:t>
            </a:fld>
            <a:endParaRPr lang="es-ES"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682C1-1383-4FF6-8539-A55385FF39BC}" type="datetimeFigureOut">
              <a:rPr lang="es-ES" smtClean="0"/>
              <a:t>30/08/2018</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E5316951-CBA4-42D3-B82B-7CA161FF1262}"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2D682C1-1383-4FF6-8539-A55385FF39BC}" type="datetimeFigureOut">
              <a:rPr lang="es-ES" smtClean="0"/>
              <a:t>30/08/2018</a:t>
            </a:fld>
            <a:endParaRPr lang="es-ES" dirty="0"/>
          </a:p>
        </p:txBody>
      </p:sp>
      <p:sp>
        <p:nvSpPr>
          <p:cNvPr id="6" name="Footer Placeholder 5"/>
          <p:cNvSpPr>
            <a:spLocks noGrp="1"/>
          </p:cNvSpPr>
          <p:nvPr>
            <p:ph type="ftr" sz="quarter" idx="11"/>
          </p:nvPr>
        </p:nvSpPr>
        <p:spPr>
          <a:xfrm rot="-60000">
            <a:off x="914554" y="5829261"/>
            <a:ext cx="3522607" cy="365125"/>
          </a:xfrm>
        </p:spPr>
        <p:txBody>
          <a:bodyPr/>
          <a:lstStyle/>
          <a:p>
            <a:endParaRPr lang="es-ES" dirty="0"/>
          </a:p>
        </p:txBody>
      </p:sp>
      <p:sp>
        <p:nvSpPr>
          <p:cNvPr id="7" name="Slide Number Placeholder 6"/>
          <p:cNvSpPr>
            <a:spLocks noGrp="1"/>
          </p:cNvSpPr>
          <p:nvPr>
            <p:ph type="sldNum" sz="quarter" idx="12"/>
          </p:nvPr>
        </p:nvSpPr>
        <p:spPr>
          <a:xfrm rot="60000">
            <a:off x="7557313" y="5896961"/>
            <a:ext cx="554023" cy="365125"/>
          </a:xfrm>
        </p:spPr>
        <p:txBody>
          <a:bodyPr/>
          <a:lstStyle/>
          <a:p>
            <a:fld id="{E5316951-CBA4-42D3-B82B-7CA161FF1262}"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2D682C1-1383-4FF6-8539-A55385FF39BC}" type="datetimeFigureOut">
              <a:rPr lang="es-ES" smtClean="0"/>
              <a:t>30/08/2018</a:t>
            </a:fld>
            <a:endParaRPr lang="es-ES" dirty="0"/>
          </a:p>
        </p:txBody>
      </p:sp>
      <p:sp>
        <p:nvSpPr>
          <p:cNvPr id="6" name="Footer Placeholder 5"/>
          <p:cNvSpPr>
            <a:spLocks noGrp="1"/>
          </p:cNvSpPr>
          <p:nvPr>
            <p:ph type="ftr" sz="quarter" idx="11"/>
          </p:nvPr>
        </p:nvSpPr>
        <p:spPr>
          <a:xfrm rot="-60000">
            <a:off x="914569" y="5831037"/>
            <a:ext cx="3319043" cy="365125"/>
          </a:xfrm>
        </p:spPr>
        <p:txBody>
          <a:bodyPr/>
          <a:lstStyle/>
          <a:p>
            <a:endParaRPr lang="es-ES" dirty="0"/>
          </a:p>
        </p:txBody>
      </p:sp>
      <p:sp>
        <p:nvSpPr>
          <p:cNvPr id="7" name="Slide Number Placeholder 6"/>
          <p:cNvSpPr>
            <a:spLocks noGrp="1"/>
          </p:cNvSpPr>
          <p:nvPr>
            <p:ph type="sldNum" sz="quarter" idx="12"/>
          </p:nvPr>
        </p:nvSpPr>
        <p:spPr>
          <a:xfrm rot="60000">
            <a:off x="7562089" y="5900026"/>
            <a:ext cx="554023" cy="365125"/>
          </a:xfrm>
        </p:spPr>
        <p:txBody>
          <a:bodyPr/>
          <a:lstStyle/>
          <a:p>
            <a:fld id="{E5316951-CBA4-42D3-B82B-7CA161FF1262}"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2D682C1-1383-4FF6-8539-A55385FF39BC}" type="datetimeFigureOut">
              <a:rPr lang="es-ES" smtClean="0"/>
              <a:t>30/08/2018</a:t>
            </a:fld>
            <a:endParaRPr lang="es-E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5316951-CBA4-42D3-B82B-7CA161FF1262}"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8220" y="1268760"/>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71600" y="1988840"/>
            <a:ext cx="7200800" cy="3908762"/>
          </a:xfrm>
          <a:prstGeom prst="rect">
            <a:avLst/>
          </a:prstGeom>
          <a:noFill/>
        </p:spPr>
        <p:txBody>
          <a:bodyPr wrap="square" rtlCol="0">
            <a:spAutoFit/>
          </a:bodyPr>
          <a:lstStyle/>
          <a:p>
            <a:pPr algn="ctr"/>
            <a:r>
              <a:rPr lang="es-ES" sz="2400" b="1" dirty="0" smtClean="0">
                <a:latin typeface="Arial" pitchFamily="34" charset="0"/>
                <a:cs typeface="Arial" pitchFamily="34" charset="0"/>
              </a:rPr>
              <a:t>ESCUELA NACIONAL DE PROTECCIÓN CIVIL CAMPUS CHIAPAS</a:t>
            </a:r>
          </a:p>
          <a:p>
            <a:pPr algn="ctr"/>
            <a:endParaRPr lang="es-ES" sz="2000" b="1" dirty="0" smtClean="0">
              <a:latin typeface="Arial" pitchFamily="34" charset="0"/>
              <a:cs typeface="Arial" pitchFamily="34" charset="0"/>
            </a:endParaRPr>
          </a:p>
          <a:p>
            <a:pPr algn="ctr"/>
            <a:r>
              <a:rPr lang="es-ES" sz="2000" b="1" dirty="0" smtClean="0">
                <a:latin typeface="Arial" pitchFamily="34" charset="0"/>
                <a:cs typeface="Arial" pitchFamily="34" charset="0"/>
              </a:rPr>
              <a:t>MAESTRÍA EN GESTIÓN INTEGRAL DE RIESGOS Y PROTECCIÓN CIVIL</a:t>
            </a:r>
          </a:p>
          <a:p>
            <a:pPr algn="ctr"/>
            <a:endParaRPr lang="es-ES" sz="2000" b="1" dirty="0">
              <a:latin typeface="Arial" pitchFamily="34" charset="0"/>
              <a:cs typeface="Arial" pitchFamily="34" charset="0"/>
            </a:endParaRPr>
          </a:p>
          <a:p>
            <a:pPr algn="ctr"/>
            <a:r>
              <a:rPr lang="es-ES" sz="2000" b="1" dirty="0" smtClean="0">
                <a:effectLst>
                  <a:outerShdw blurRad="38100" dist="38100" dir="2700000" algn="tl">
                    <a:srgbClr val="000000">
                      <a:alpha val="43137"/>
                    </a:srgbClr>
                  </a:outerShdw>
                </a:effectLst>
                <a:latin typeface="Arial" pitchFamily="34" charset="0"/>
                <a:cs typeface="Arial" pitchFamily="34" charset="0"/>
              </a:rPr>
              <a:t>«PRESENTACIÓN DE AVANCES DE TESIS»</a:t>
            </a:r>
          </a:p>
          <a:p>
            <a:pPr algn="ctr"/>
            <a:r>
              <a:rPr lang="es-ES" sz="2000" b="1" dirty="0" smtClean="0">
                <a:effectLst>
                  <a:outerShdw blurRad="38100" dist="38100" dir="2700000" algn="tl">
                    <a:srgbClr val="000000">
                      <a:alpha val="43137"/>
                    </a:srgbClr>
                  </a:outerShdw>
                </a:effectLst>
                <a:latin typeface="Arial" pitchFamily="34" charset="0"/>
                <a:cs typeface="Arial" pitchFamily="34" charset="0"/>
              </a:rPr>
              <a:t>ANTONIO NOE PEREZ AGUILAR</a:t>
            </a:r>
          </a:p>
          <a:p>
            <a:pPr algn="ctr"/>
            <a:endParaRPr lang="es-ES" sz="2000" b="1" dirty="0">
              <a:latin typeface="Arial" pitchFamily="34" charset="0"/>
              <a:cs typeface="Arial" pitchFamily="34" charset="0"/>
            </a:endParaRPr>
          </a:p>
          <a:p>
            <a:pPr algn="ctr"/>
            <a:r>
              <a:rPr lang="es-ES" sz="2000" b="1" dirty="0" smtClean="0">
                <a:latin typeface="Arial" pitchFamily="34" charset="0"/>
                <a:cs typeface="Arial" pitchFamily="34" charset="0"/>
              </a:rPr>
              <a:t>TEMA</a:t>
            </a:r>
          </a:p>
          <a:p>
            <a:pPr algn="ctr"/>
            <a:r>
              <a:rPr lang="es-ES" sz="2000" b="1" dirty="0" smtClean="0">
                <a:latin typeface="Arial" pitchFamily="34" charset="0"/>
                <a:cs typeface="Arial" pitchFamily="34" charset="0"/>
              </a:rPr>
              <a:t>DISEÑO DE UNA RED SÍSMICA PARA EL ESTADO DE CHIAPAS</a:t>
            </a:r>
            <a:endParaRPr lang="es-ES" sz="2000" b="1" dirty="0">
              <a:latin typeface="Arial" pitchFamily="34" charset="0"/>
              <a:cs typeface="Arial" pitchFamily="34" charset="0"/>
            </a:endParaRPr>
          </a:p>
        </p:txBody>
      </p:sp>
      <p:pic>
        <p:nvPicPr>
          <p:cNvPr id="6" name="5 Imagen" descr="C:\Users\Nestor\Desktop\Logotipos Gobierno del Estado\1.2 logoPoliticaSocial_cmyk.png"/>
          <p:cNvPicPr/>
          <p:nvPr/>
        </p:nvPicPr>
        <p:blipFill>
          <a:blip r:embed="rId3"/>
          <a:srcRect/>
          <a:stretch>
            <a:fillRect/>
          </a:stretch>
        </p:blipFill>
        <p:spPr bwMode="auto">
          <a:xfrm>
            <a:off x="7092280" y="1340768"/>
            <a:ext cx="1008112" cy="576064"/>
          </a:xfrm>
          <a:prstGeom prst="rect">
            <a:avLst/>
          </a:prstGeom>
          <a:noFill/>
          <a:ln w="9525">
            <a:noFill/>
            <a:miter lim="800000"/>
            <a:headEnd/>
            <a:tailEnd/>
          </a:ln>
        </p:spPr>
      </p:pic>
    </p:spTree>
    <p:extLst>
      <p:ext uri="{BB962C8B-B14F-4D97-AF65-F5344CB8AC3E}">
        <p14:creationId xmlns:p14="http://schemas.microsoft.com/office/powerpoint/2010/main" val="45226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8220" y="634430"/>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descr="C:\Users\Nestor\Desktop\Logotipos Gobierno del Estado\1.2 logoPoliticaSocial_cmyk.png"/>
          <p:cNvPicPr/>
          <p:nvPr/>
        </p:nvPicPr>
        <p:blipFill>
          <a:blip r:embed="rId3"/>
          <a:srcRect/>
          <a:stretch>
            <a:fillRect/>
          </a:stretch>
        </p:blipFill>
        <p:spPr bwMode="auto">
          <a:xfrm>
            <a:off x="7094140" y="634430"/>
            <a:ext cx="1008112" cy="576064"/>
          </a:xfrm>
          <a:prstGeom prst="rect">
            <a:avLst/>
          </a:prstGeom>
          <a:noFill/>
          <a:ln w="9525">
            <a:noFill/>
            <a:miter lim="800000"/>
            <a:headEnd/>
            <a:tailEnd/>
          </a:ln>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352993"/>
            <a:ext cx="4248016" cy="215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997" y="2276872"/>
            <a:ext cx="4167629" cy="234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673270" y="1241852"/>
            <a:ext cx="1526187" cy="461665"/>
          </a:xfrm>
          <a:prstGeom prst="rect">
            <a:avLst/>
          </a:prstGeom>
        </p:spPr>
        <p:txBody>
          <a:bodyPr wrap="none">
            <a:spAutoFit/>
          </a:bodyPr>
          <a:lstStyle/>
          <a:p>
            <a:pPr algn="ctr"/>
            <a:r>
              <a:rPr lang="es-ES" sz="2400" b="1" dirty="0">
                <a:latin typeface="Arial" pitchFamily="34" charset="0"/>
                <a:cs typeface="Arial" pitchFamily="34" charset="0"/>
              </a:rPr>
              <a:t>Avances </a:t>
            </a:r>
          </a:p>
        </p:txBody>
      </p:sp>
      <p:sp>
        <p:nvSpPr>
          <p:cNvPr id="9" name="8 CuadroTexto"/>
          <p:cNvSpPr txBox="1"/>
          <p:nvPr/>
        </p:nvSpPr>
        <p:spPr>
          <a:xfrm>
            <a:off x="5199457" y="4511347"/>
            <a:ext cx="2902795" cy="646331"/>
          </a:xfrm>
          <a:prstGeom prst="rect">
            <a:avLst/>
          </a:prstGeom>
          <a:noFill/>
        </p:spPr>
        <p:txBody>
          <a:bodyPr wrap="square" rtlCol="0">
            <a:spAutoFit/>
          </a:bodyPr>
          <a:lstStyle/>
          <a:p>
            <a:r>
              <a:rPr lang="es-MX" dirty="0" smtClean="0"/>
              <a:t>DISEÑO DE CASETA SISMICA</a:t>
            </a:r>
            <a:endParaRPr lang="es-MX" dirty="0"/>
          </a:p>
        </p:txBody>
      </p:sp>
      <p:sp>
        <p:nvSpPr>
          <p:cNvPr id="10" name="9 CuadroTexto"/>
          <p:cNvSpPr txBox="1"/>
          <p:nvPr/>
        </p:nvSpPr>
        <p:spPr>
          <a:xfrm>
            <a:off x="929413" y="4831611"/>
            <a:ext cx="2902795" cy="369332"/>
          </a:xfrm>
          <a:prstGeom prst="rect">
            <a:avLst/>
          </a:prstGeom>
          <a:noFill/>
        </p:spPr>
        <p:txBody>
          <a:bodyPr wrap="square" rtlCol="0">
            <a:spAutoFit/>
          </a:bodyPr>
          <a:lstStyle/>
          <a:p>
            <a:r>
              <a:rPr lang="es-MX" dirty="0" smtClean="0"/>
              <a:t>MODELO GEOESPACIAL</a:t>
            </a:r>
            <a:endParaRPr lang="es-MX" dirty="0"/>
          </a:p>
        </p:txBody>
      </p:sp>
    </p:spTree>
    <p:extLst>
      <p:ext uri="{BB962C8B-B14F-4D97-AF65-F5344CB8AC3E}">
        <p14:creationId xmlns:p14="http://schemas.microsoft.com/office/powerpoint/2010/main" val="411585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68220" y="1227233"/>
            <a:ext cx="7200800"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Cronograma</a:t>
            </a:r>
          </a:p>
        </p:txBody>
      </p:sp>
      <p:pic>
        <p:nvPicPr>
          <p:cNvPr id="5" name="Picture 1"/>
          <p:cNvPicPr>
            <a:picLocks noChangeAspect="1" noChangeArrowheads="1"/>
          </p:cNvPicPr>
          <p:nvPr/>
        </p:nvPicPr>
        <p:blipFill>
          <a:blip r:embed="rId2" cstate="print"/>
          <a:srcRect/>
          <a:stretch>
            <a:fillRect/>
          </a:stretch>
        </p:blipFill>
        <p:spPr bwMode="auto">
          <a:xfrm>
            <a:off x="850535" y="2276872"/>
            <a:ext cx="7440952" cy="2489051"/>
          </a:xfrm>
          <a:prstGeom prst="rect">
            <a:avLst/>
          </a:prstGeom>
          <a:noFill/>
          <a:ln w="9525">
            <a:noFill/>
            <a:miter lim="800000"/>
            <a:headEnd/>
            <a:tailEnd/>
          </a:ln>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220" y="579161"/>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descr="C:\Users\Nestor\Desktop\Logotipos Gobierno del Estado\1.2 logoPoliticaSocial_cmyk.png"/>
          <p:cNvPicPr/>
          <p:nvPr/>
        </p:nvPicPr>
        <p:blipFill>
          <a:blip r:embed="rId4"/>
          <a:srcRect/>
          <a:stretch>
            <a:fillRect/>
          </a:stretch>
        </p:blipFill>
        <p:spPr bwMode="auto">
          <a:xfrm>
            <a:off x="7092280" y="651169"/>
            <a:ext cx="1008112" cy="576064"/>
          </a:xfrm>
          <a:prstGeom prst="rect">
            <a:avLst/>
          </a:prstGeom>
          <a:noFill/>
          <a:ln w="9525">
            <a:noFill/>
            <a:miter lim="800000"/>
            <a:headEnd/>
            <a:tailEnd/>
          </a:ln>
        </p:spPr>
      </p:pic>
    </p:spTree>
    <p:extLst>
      <p:ext uri="{BB962C8B-B14F-4D97-AF65-F5344CB8AC3E}">
        <p14:creationId xmlns:p14="http://schemas.microsoft.com/office/powerpoint/2010/main" val="835414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3 CuadroTexto"/>
          <p:cNvSpPr txBox="1"/>
          <p:nvPr/>
        </p:nvSpPr>
        <p:spPr>
          <a:xfrm>
            <a:off x="539552" y="1114699"/>
            <a:ext cx="8136904" cy="5509200"/>
          </a:xfrm>
          <a:prstGeom prst="rect">
            <a:avLst/>
          </a:prstGeom>
          <a:noFill/>
        </p:spPr>
        <p:txBody>
          <a:bodyPr wrap="square" rtlCol="0">
            <a:spAutoFit/>
          </a:bodyPr>
          <a:lstStyle/>
          <a:p>
            <a:pPr algn="ctr"/>
            <a:r>
              <a:rPr lang="es-ES" sz="2400" b="1" dirty="0" smtClean="0">
                <a:latin typeface="Arial" pitchFamily="34" charset="0"/>
                <a:cs typeface="Arial" pitchFamily="34" charset="0"/>
              </a:rPr>
              <a:t>Director de Tesis/ </a:t>
            </a:r>
            <a:r>
              <a:rPr lang="es-ES" sz="2400" b="1" dirty="0" err="1" smtClean="0">
                <a:latin typeface="Arial" pitchFamily="34" charset="0"/>
                <a:cs typeface="Arial" pitchFamily="34" charset="0"/>
              </a:rPr>
              <a:t>Curriculum</a:t>
            </a:r>
            <a:r>
              <a:rPr lang="es-ES" sz="2400" b="1" dirty="0" smtClean="0">
                <a:latin typeface="Arial" pitchFamily="34" charset="0"/>
                <a:cs typeface="Arial" pitchFamily="34" charset="0"/>
              </a:rPr>
              <a:t> </a:t>
            </a:r>
            <a:r>
              <a:rPr lang="es-ES" sz="2400" b="1" dirty="0" err="1" smtClean="0">
                <a:latin typeface="Arial" pitchFamily="34" charset="0"/>
                <a:cs typeface="Arial" pitchFamily="34" charset="0"/>
              </a:rPr>
              <a:t>Vitæ</a:t>
            </a:r>
            <a:endParaRPr lang="es-ES" sz="2400" b="1" dirty="0" smtClean="0">
              <a:latin typeface="Arial" pitchFamily="34" charset="0"/>
              <a:cs typeface="Arial" pitchFamily="34" charset="0"/>
            </a:endParaRPr>
          </a:p>
          <a:p>
            <a:pPr algn="ctr"/>
            <a:endParaRPr lang="es-ES" sz="2400" b="1" dirty="0" smtClean="0">
              <a:latin typeface="Arial" pitchFamily="34" charset="0"/>
              <a:cs typeface="Arial" pitchFamily="34" charset="0"/>
            </a:endParaRPr>
          </a:p>
          <a:p>
            <a:pPr marL="457200" indent="-457200" algn="just">
              <a:buFont typeface="Arial" pitchFamily="34" charset="0"/>
              <a:buChar char="•"/>
            </a:pPr>
            <a:r>
              <a:rPr lang="es-ES" sz="1900" b="1" dirty="0" smtClean="0">
                <a:latin typeface="Arial" pitchFamily="34" charset="0"/>
                <a:cs typeface="Arial" pitchFamily="34" charset="0"/>
              </a:rPr>
              <a:t>Msc. Arturo Montalvo García es ingeniero en electrónica por el Instituto Tecnológico de Ciudad Madero 1995 </a:t>
            </a:r>
            <a:r>
              <a:rPr lang="es-MX" sz="1900" b="1" dirty="0">
                <a:latin typeface="Arial" pitchFamily="34" charset="0"/>
                <a:cs typeface="Arial" pitchFamily="34" charset="0"/>
              </a:rPr>
              <a:t>y maestro en ciencias relacionadas con la volcanología y evaluación de riesgos geológicos por la u</a:t>
            </a:r>
            <a:r>
              <a:rPr lang="es-MX" sz="1900" b="1" dirty="0" smtClean="0">
                <a:latin typeface="Arial" pitchFamily="34" charset="0"/>
                <a:cs typeface="Arial" pitchFamily="34" charset="0"/>
              </a:rPr>
              <a:t>niversidad </a:t>
            </a:r>
            <a:r>
              <a:rPr lang="es-MX" sz="1900" b="1" dirty="0">
                <a:latin typeface="Arial" pitchFamily="34" charset="0"/>
                <a:cs typeface="Arial" pitchFamily="34" charset="0"/>
              </a:rPr>
              <a:t>de las Azores (Uac), Portugal (2005).</a:t>
            </a:r>
          </a:p>
          <a:p>
            <a:pPr marL="457200" indent="-457200" algn="just">
              <a:buFont typeface="Arial" pitchFamily="34" charset="0"/>
              <a:buChar char="•"/>
            </a:pPr>
            <a:r>
              <a:rPr lang="es-ES" sz="1900" b="1" dirty="0" smtClean="0">
                <a:latin typeface="Arial" pitchFamily="34" charset="0"/>
                <a:cs typeface="Arial" pitchFamily="34" charset="0"/>
              </a:rPr>
              <a:t>1994 Monitoreo sísmico y volcánico del Centro Nacional de Prevención de Desastres (CENAPRED)</a:t>
            </a:r>
          </a:p>
          <a:p>
            <a:pPr marL="457200" indent="-457200" algn="just">
              <a:buFont typeface="Arial" pitchFamily="34" charset="0"/>
              <a:buChar char="•"/>
            </a:pPr>
            <a:r>
              <a:rPr lang="es-ES" sz="1900" b="1" dirty="0" smtClean="0">
                <a:latin typeface="Arial" pitchFamily="34" charset="0"/>
                <a:cs typeface="Arial" pitchFamily="34" charset="0"/>
              </a:rPr>
              <a:t>2000 Centro de Volcanología de la Uac</a:t>
            </a:r>
          </a:p>
          <a:p>
            <a:pPr marL="457200" indent="-457200" algn="just">
              <a:buFont typeface="Arial" pitchFamily="34" charset="0"/>
              <a:buChar char="•"/>
            </a:pPr>
            <a:r>
              <a:rPr lang="es-ES" sz="1900" b="1" dirty="0" smtClean="0">
                <a:latin typeface="Arial" pitchFamily="34" charset="0"/>
                <a:cs typeface="Arial" pitchFamily="34" charset="0"/>
              </a:rPr>
              <a:t>2008 </a:t>
            </a:r>
            <a:r>
              <a:rPr lang="es-ES" sz="1900" b="1" dirty="0">
                <a:latin typeface="Arial" pitchFamily="34" charset="0"/>
                <a:cs typeface="Arial" pitchFamily="34" charset="0"/>
              </a:rPr>
              <a:t>G</a:t>
            </a:r>
            <a:r>
              <a:rPr lang="es-ES" sz="1900" b="1" dirty="0" smtClean="0">
                <a:latin typeface="Arial" pitchFamily="34" charset="0"/>
                <a:cs typeface="Arial" pitchFamily="34" charset="0"/>
              </a:rPr>
              <a:t>rupo de Geofísica universidad de Hamburgo</a:t>
            </a:r>
          </a:p>
          <a:p>
            <a:pPr marL="457200" indent="-457200" algn="just">
              <a:buFont typeface="Arial" pitchFamily="34" charset="0"/>
              <a:buChar char="•"/>
            </a:pPr>
            <a:r>
              <a:rPr lang="es-ES" sz="1900" b="1" dirty="0" smtClean="0">
                <a:latin typeface="Arial" pitchFamily="34" charset="0"/>
                <a:cs typeface="Arial" pitchFamily="34" charset="0"/>
              </a:rPr>
              <a:t>2010 – 2012 Universidad de Ciencias y Artes de Chiapas (UNICACH) – Centro de Monitoreo Volcánico y Sísmico del Estado de Chiapas (CMVS)</a:t>
            </a:r>
          </a:p>
          <a:p>
            <a:pPr marL="457200" indent="-457200" algn="just">
              <a:buFont typeface="Arial" pitchFamily="34" charset="0"/>
              <a:buChar char="•"/>
            </a:pPr>
            <a:r>
              <a:rPr lang="es-ES" sz="1900" b="1" dirty="0" smtClean="0">
                <a:latin typeface="Arial" pitchFamily="34" charset="0"/>
                <a:cs typeface="Arial" pitchFamily="34" charset="0"/>
              </a:rPr>
              <a:t>2012 a la fecha </a:t>
            </a:r>
            <a:r>
              <a:rPr lang="es-MX" sz="1900" b="1" dirty="0">
                <a:latin typeface="Arial" pitchFamily="34" charset="0"/>
                <a:cs typeface="Arial" pitchFamily="34" charset="0"/>
              </a:rPr>
              <a:t>Servicio de Apoyo a las Tecnologías de Informática/Instrumentación y Comunicación </a:t>
            </a:r>
            <a:r>
              <a:rPr lang="es-MX" sz="1900" b="1" dirty="0" smtClean="0">
                <a:latin typeface="Arial" pitchFamily="34" charset="0"/>
                <a:cs typeface="Arial" pitchFamily="34" charset="0"/>
              </a:rPr>
              <a:t>(</a:t>
            </a:r>
            <a:r>
              <a:rPr lang="es-ES" sz="1900" b="1" dirty="0" smtClean="0">
                <a:latin typeface="Arial" pitchFamily="34" charset="0"/>
                <a:cs typeface="Arial" pitchFamily="34" charset="0"/>
              </a:rPr>
              <a:t>SATIC) del </a:t>
            </a:r>
            <a:r>
              <a:rPr lang="es-MX" sz="1900" b="1" dirty="0">
                <a:latin typeface="Arial" pitchFamily="34" charset="0"/>
                <a:cs typeface="Arial" pitchFamily="34" charset="0"/>
              </a:rPr>
              <a:t>Centro de Información y Vigilancia Sismo-volcánica de los Azores </a:t>
            </a:r>
            <a:r>
              <a:rPr lang="es-ES" sz="1900" b="1" dirty="0" smtClean="0">
                <a:latin typeface="Arial" pitchFamily="34" charset="0"/>
                <a:cs typeface="Arial" pitchFamily="34" charset="0"/>
              </a:rPr>
              <a:t> (CIVISA)</a:t>
            </a:r>
          </a:p>
        </p:txBody>
      </p:sp>
    </p:spTree>
    <p:extLst>
      <p:ext uri="{BB962C8B-B14F-4D97-AF65-F5344CB8AC3E}">
        <p14:creationId xmlns:p14="http://schemas.microsoft.com/office/powerpoint/2010/main" val="167762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3 CuadroTexto"/>
          <p:cNvSpPr txBox="1"/>
          <p:nvPr/>
        </p:nvSpPr>
        <p:spPr>
          <a:xfrm>
            <a:off x="1837376" y="1368200"/>
            <a:ext cx="6061074" cy="738664"/>
          </a:xfrm>
          <a:prstGeom prst="rect">
            <a:avLst/>
          </a:prstGeom>
          <a:noFill/>
        </p:spPr>
        <p:txBody>
          <a:bodyPr wrap="square" rtlCol="0">
            <a:spAutoFit/>
          </a:bodyPr>
          <a:lstStyle/>
          <a:p>
            <a:pPr algn="ctr"/>
            <a:r>
              <a:rPr lang="es-MX" sz="2400" b="1" dirty="0" smtClean="0">
                <a:latin typeface="Arial" pitchFamily="34" charset="0"/>
                <a:cs typeface="Arial" pitchFamily="34" charset="0"/>
              </a:rPr>
              <a:t>Síntesis de los antecedentes analizados</a:t>
            </a:r>
          </a:p>
          <a:p>
            <a:pPr algn="ctr"/>
            <a:endParaRPr lang="es-ES" b="1"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03" y="3231846"/>
            <a:ext cx="3264645" cy="2160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8373" y="2151846"/>
            <a:ext cx="3270077" cy="2160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9" name="Rectangle 11"/>
          <p:cNvSpPr/>
          <p:nvPr/>
        </p:nvSpPr>
        <p:spPr>
          <a:xfrm>
            <a:off x="1498014" y="2175835"/>
            <a:ext cx="2843034" cy="646331"/>
          </a:xfrm>
          <a:prstGeom prst="rect">
            <a:avLst/>
          </a:prstGeom>
        </p:spPr>
        <p:txBody>
          <a:bodyPr wrap="square">
            <a:spAutoFit/>
          </a:bodyPr>
          <a:lstStyle/>
          <a:p>
            <a:r>
              <a:rPr lang="es-ES" b="1" dirty="0" smtClean="0">
                <a:solidFill>
                  <a:srgbClr val="FF0000"/>
                </a:solidFill>
              </a:rPr>
              <a:t>Chiapas:  6015 sismos</a:t>
            </a:r>
          </a:p>
          <a:p>
            <a:r>
              <a:rPr lang="es-ES" b="1" dirty="0" smtClean="0">
                <a:solidFill>
                  <a:srgbClr val="FF0000"/>
                </a:solidFill>
              </a:rPr>
              <a:t>26,413 sismos</a:t>
            </a:r>
            <a:endParaRPr lang="es-MX" b="1" dirty="0">
              <a:solidFill>
                <a:srgbClr val="FF0000"/>
              </a:solidFill>
            </a:endParaRPr>
          </a:p>
        </p:txBody>
      </p:sp>
      <p:sp>
        <p:nvSpPr>
          <p:cNvPr id="5" name="4 Rectángulo"/>
          <p:cNvSpPr/>
          <p:nvPr/>
        </p:nvSpPr>
        <p:spPr>
          <a:xfrm>
            <a:off x="5397253" y="4791936"/>
            <a:ext cx="1378134" cy="369332"/>
          </a:xfrm>
          <a:prstGeom prst="rect">
            <a:avLst/>
          </a:prstGeom>
        </p:spPr>
        <p:txBody>
          <a:bodyPr wrap="none">
            <a:spAutoFit/>
          </a:bodyPr>
          <a:lstStyle/>
          <a:p>
            <a:r>
              <a:rPr lang="es-MX" dirty="0"/>
              <a:t>(SSN, </a:t>
            </a:r>
            <a:r>
              <a:rPr lang="es-MX" dirty="0" smtClean="0"/>
              <a:t>2018)</a:t>
            </a:r>
            <a:endParaRPr lang="es-MX" dirty="0"/>
          </a:p>
        </p:txBody>
      </p:sp>
      <p:sp>
        <p:nvSpPr>
          <p:cNvPr id="11" name="10 Rectángulo"/>
          <p:cNvSpPr/>
          <p:nvPr/>
        </p:nvSpPr>
        <p:spPr>
          <a:xfrm>
            <a:off x="1483934" y="5530601"/>
            <a:ext cx="1379737" cy="369332"/>
          </a:xfrm>
          <a:prstGeom prst="rect">
            <a:avLst/>
          </a:prstGeom>
        </p:spPr>
        <p:txBody>
          <a:bodyPr wrap="none">
            <a:spAutoFit/>
          </a:bodyPr>
          <a:lstStyle/>
          <a:p>
            <a:r>
              <a:rPr lang="es-MX" dirty="0" smtClean="0"/>
              <a:t>(ANR, 2018)</a:t>
            </a:r>
            <a:endParaRPr lang="es-MX" dirty="0"/>
          </a:p>
        </p:txBody>
      </p:sp>
    </p:spTree>
    <p:extLst>
      <p:ext uri="{BB962C8B-B14F-4D97-AF65-F5344CB8AC3E}">
        <p14:creationId xmlns:p14="http://schemas.microsoft.com/office/powerpoint/2010/main" val="3705548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951" y="3176751"/>
            <a:ext cx="3411232" cy="23023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088760" y="1420174"/>
            <a:ext cx="7200800" cy="738664"/>
          </a:xfrm>
          <a:prstGeom prst="rect">
            <a:avLst/>
          </a:prstGeom>
          <a:noFill/>
        </p:spPr>
        <p:txBody>
          <a:bodyPr wrap="square" rtlCol="0">
            <a:spAutoFit/>
          </a:bodyPr>
          <a:lstStyle/>
          <a:p>
            <a:pPr algn="ctr"/>
            <a:r>
              <a:rPr lang="es-MX" sz="2400" b="1" dirty="0" smtClean="0">
                <a:latin typeface="Arial" pitchFamily="34" charset="0"/>
                <a:cs typeface="Arial" pitchFamily="34" charset="0"/>
              </a:rPr>
              <a:t>Síntesis de los antecedentes analizados</a:t>
            </a:r>
          </a:p>
          <a:p>
            <a:pPr algn="ctr"/>
            <a:endParaRPr lang="es-ES" b="1" dirty="0" smtClean="0">
              <a:latin typeface="Arial" pitchFamily="34" charset="0"/>
              <a:cs typeface="Arial" pitchFamily="34" charset="0"/>
            </a:endParaRPr>
          </a:p>
        </p:txBody>
      </p:sp>
      <p:pic>
        <p:nvPicPr>
          <p:cNvPr id="7"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65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C:\Users\Nestor\Desktop\Logotipos Gobierno del Estado\1.2 logoPoliticaSocial_cmyk.png"/>
          <p:cNvPicPr/>
          <p:nvPr/>
        </p:nvPicPr>
        <p:blipFill>
          <a:blip r:embed="rId4"/>
          <a:srcRect/>
          <a:stretch>
            <a:fillRect/>
          </a:stretch>
        </p:blipFill>
        <p:spPr bwMode="auto">
          <a:xfrm>
            <a:off x="7065495" y="628086"/>
            <a:ext cx="1008112" cy="576064"/>
          </a:xfrm>
          <a:prstGeom prst="rect">
            <a:avLst/>
          </a:prstGeom>
          <a:noFill/>
          <a:ln w="9525">
            <a:noFill/>
            <a:miter lim="800000"/>
            <a:headEnd/>
            <a:tailEnd/>
          </a:ln>
        </p:spPr>
      </p:pic>
      <p:sp>
        <p:nvSpPr>
          <p:cNvPr id="9" name="8 Rectángulo"/>
          <p:cNvSpPr/>
          <p:nvPr/>
        </p:nvSpPr>
        <p:spPr>
          <a:xfrm>
            <a:off x="2100354" y="5576554"/>
            <a:ext cx="1378134" cy="369332"/>
          </a:xfrm>
          <a:prstGeom prst="rect">
            <a:avLst/>
          </a:prstGeom>
        </p:spPr>
        <p:txBody>
          <a:bodyPr wrap="none">
            <a:spAutoFit/>
          </a:bodyPr>
          <a:lstStyle/>
          <a:p>
            <a:r>
              <a:rPr lang="es-MX" dirty="0"/>
              <a:t>(SSN, </a:t>
            </a:r>
            <a:r>
              <a:rPr lang="es-MX" dirty="0" smtClean="0"/>
              <a:t>2018)</a:t>
            </a:r>
            <a:endParaRPr lang="es-MX" dirty="0"/>
          </a:p>
        </p:txBody>
      </p:sp>
      <p:sp>
        <p:nvSpPr>
          <p:cNvPr id="11" name="Rectangle 11"/>
          <p:cNvSpPr/>
          <p:nvPr/>
        </p:nvSpPr>
        <p:spPr>
          <a:xfrm>
            <a:off x="1586239" y="1824519"/>
            <a:ext cx="2390398" cy="369332"/>
          </a:xfrm>
          <a:prstGeom prst="rect">
            <a:avLst/>
          </a:prstGeom>
        </p:spPr>
        <p:txBody>
          <a:bodyPr wrap="none">
            <a:spAutoFit/>
          </a:bodyPr>
          <a:lstStyle/>
          <a:p>
            <a:r>
              <a:rPr lang="es-ES" b="1" dirty="0" smtClean="0">
                <a:solidFill>
                  <a:srgbClr val="FF0000"/>
                </a:solidFill>
              </a:rPr>
              <a:t>Estaciones en Chiapas</a:t>
            </a:r>
            <a:endParaRPr lang="es-MX" b="1" dirty="0">
              <a:solidFill>
                <a:srgbClr val="FF0000"/>
              </a:solidFill>
            </a:endParaRPr>
          </a:p>
        </p:txBody>
      </p:sp>
      <p:sp>
        <p:nvSpPr>
          <p:cNvPr id="12" name="Rectangle 11"/>
          <p:cNvSpPr/>
          <p:nvPr/>
        </p:nvSpPr>
        <p:spPr>
          <a:xfrm>
            <a:off x="5283102" y="3419005"/>
            <a:ext cx="2632176" cy="369332"/>
          </a:xfrm>
          <a:prstGeom prst="rect">
            <a:avLst/>
          </a:prstGeom>
          <a:ln>
            <a:noFill/>
          </a:ln>
        </p:spPr>
        <p:txBody>
          <a:bodyPr wrap="square">
            <a:spAutoFit/>
          </a:bodyPr>
          <a:lstStyle/>
          <a:p>
            <a:r>
              <a:rPr lang="es-ES" b="1" dirty="0" smtClean="0"/>
              <a:t>Comitán de Domínguez</a:t>
            </a:r>
          </a:p>
        </p:txBody>
      </p:sp>
      <p:sp>
        <p:nvSpPr>
          <p:cNvPr id="13" name="Rectangle 11"/>
          <p:cNvSpPr/>
          <p:nvPr/>
        </p:nvSpPr>
        <p:spPr>
          <a:xfrm>
            <a:off x="1173975" y="2193851"/>
            <a:ext cx="6395575" cy="707886"/>
          </a:xfrm>
          <a:prstGeom prst="rect">
            <a:avLst/>
          </a:prstGeom>
        </p:spPr>
        <p:txBody>
          <a:bodyPr wrap="square">
            <a:spAutoFit/>
          </a:bodyPr>
          <a:lstStyle/>
          <a:p>
            <a:pPr algn="just"/>
            <a:r>
              <a:rPr lang="es-ES" sz="2000" dirty="0" smtClean="0">
                <a:latin typeface="Arial" pitchFamily="34" charset="0"/>
                <a:cs typeface="Arial" pitchFamily="34" charset="0"/>
              </a:rPr>
              <a:t>Sensores de banda ancha y acelerómetros que miden la sismicidad en el Estado de Chiapas</a:t>
            </a:r>
            <a:r>
              <a:rPr lang="es-ES" sz="2000" b="1" dirty="0" smtClean="0"/>
              <a:t>.</a:t>
            </a:r>
            <a:endParaRPr lang="es-MX" sz="2000" b="1" dirty="0"/>
          </a:p>
        </p:txBody>
      </p:sp>
      <p:cxnSp>
        <p:nvCxnSpPr>
          <p:cNvPr id="15" name="14 Conector recto de flecha"/>
          <p:cNvCxnSpPr/>
          <p:nvPr/>
        </p:nvCxnSpPr>
        <p:spPr>
          <a:xfrm flipV="1">
            <a:off x="2406017" y="3589382"/>
            <a:ext cx="2851569" cy="412631"/>
          </a:xfrm>
          <a:prstGeom prst="straightConnector1">
            <a:avLst/>
          </a:prstGeom>
          <a:ln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V="1">
            <a:off x="2136703" y="2989158"/>
            <a:ext cx="2933662" cy="888540"/>
          </a:xfrm>
          <a:prstGeom prst="straightConnector1">
            <a:avLst/>
          </a:prstGeom>
          <a:ln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136703" y="4204675"/>
            <a:ext cx="3275687" cy="448461"/>
          </a:xfrm>
          <a:prstGeom prst="straightConnector1">
            <a:avLst/>
          </a:prstGeom>
          <a:ln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406017" y="4327936"/>
            <a:ext cx="2851569" cy="1151185"/>
          </a:xfrm>
          <a:prstGeom prst="straightConnector1">
            <a:avLst/>
          </a:prstGeom>
          <a:ln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5385112" y="5294455"/>
            <a:ext cx="1180964" cy="369332"/>
          </a:xfrm>
          <a:prstGeom prst="rect">
            <a:avLst/>
          </a:prstGeom>
        </p:spPr>
        <p:txBody>
          <a:bodyPr wrap="none">
            <a:spAutoFit/>
          </a:bodyPr>
          <a:lstStyle/>
          <a:p>
            <a:r>
              <a:rPr lang="es-MX" b="1" dirty="0"/>
              <a:t>Tapachula</a:t>
            </a:r>
          </a:p>
        </p:txBody>
      </p:sp>
      <p:sp>
        <p:nvSpPr>
          <p:cNvPr id="3" name="2 Rectángulo"/>
          <p:cNvSpPr/>
          <p:nvPr/>
        </p:nvSpPr>
        <p:spPr>
          <a:xfrm>
            <a:off x="5141096" y="2804491"/>
            <a:ext cx="1693028" cy="369332"/>
          </a:xfrm>
          <a:prstGeom prst="rect">
            <a:avLst/>
          </a:prstGeom>
        </p:spPr>
        <p:txBody>
          <a:bodyPr wrap="none">
            <a:spAutoFit/>
          </a:bodyPr>
          <a:lstStyle/>
          <a:p>
            <a:r>
              <a:rPr lang="es-MX" b="1" dirty="0"/>
              <a:t>Tuxtla </a:t>
            </a:r>
            <a:r>
              <a:rPr lang="es-MX" b="1" dirty="0" smtClean="0"/>
              <a:t>Gutiérrez</a:t>
            </a:r>
            <a:endParaRPr lang="es-MX" b="1" dirty="0"/>
          </a:p>
        </p:txBody>
      </p:sp>
      <p:sp>
        <p:nvSpPr>
          <p:cNvPr id="5" name="4 Rectángulo"/>
          <p:cNvSpPr/>
          <p:nvPr/>
        </p:nvSpPr>
        <p:spPr>
          <a:xfrm>
            <a:off x="5437241" y="4468470"/>
            <a:ext cx="1128835" cy="369332"/>
          </a:xfrm>
          <a:prstGeom prst="rect">
            <a:avLst/>
          </a:prstGeom>
        </p:spPr>
        <p:txBody>
          <a:bodyPr wrap="none">
            <a:spAutoFit/>
          </a:bodyPr>
          <a:lstStyle/>
          <a:p>
            <a:r>
              <a:rPr lang="es-MX" b="1" dirty="0" err="1"/>
              <a:t>Pijijiapan</a:t>
            </a:r>
            <a:r>
              <a:rPr lang="es-MX" b="1" dirty="0"/>
              <a:t>.</a:t>
            </a:r>
          </a:p>
        </p:txBody>
      </p:sp>
    </p:spTree>
    <p:extLst>
      <p:ext uri="{BB962C8B-B14F-4D97-AF65-F5344CB8AC3E}">
        <p14:creationId xmlns:p14="http://schemas.microsoft.com/office/powerpoint/2010/main" val="2416886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3 CuadroTexto"/>
          <p:cNvSpPr txBox="1"/>
          <p:nvPr/>
        </p:nvSpPr>
        <p:spPr>
          <a:xfrm>
            <a:off x="467543" y="1988840"/>
            <a:ext cx="5293987" cy="4185761"/>
          </a:xfrm>
          <a:prstGeom prst="rect">
            <a:avLst/>
          </a:prstGeom>
          <a:noFill/>
        </p:spPr>
        <p:txBody>
          <a:bodyPr wrap="square" rtlCol="0">
            <a:spAutoFit/>
          </a:bodyPr>
          <a:lstStyle/>
          <a:p>
            <a:pPr algn="just"/>
            <a:r>
              <a:rPr lang="es-ES" sz="1900" dirty="0" smtClean="0"/>
              <a:t>A </a:t>
            </a:r>
            <a:r>
              <a:rPr lang="es-ES" sz="1900" dirty="0"/>
              <a:t>pesar de su elevado nivel de riesgo sísmico el estado cuenta con limitada cobertura instrumental, ningún centro de adquisición y análisis de datos (CAD) que genere reportes de forma </a:t>
            </a:r>
            <a:r>
              <a:rPr lang="es-ES" sz="1900" dirty="0" smtClean="0"/>
              <a:t>continua </a:t>
            </a:r>
            <a:r>
              <a:rPr lang="es-ES" sz="1900" dirty="0"/>
              <a:t>y </a:t>
            </a:r>
            <a:r>
              <a:rPr lang="es-ES" sz="1900" dirty="0" smtClean="0"/>
              <a:t>oportuna; </a:t>
            </a:r>
            <a:r>
              <a:rPr lang="es-ES" sz="1900" dirty="0"/>
              <a:t>y ningún sistema de </a:t>
            </a:r>
            <a:r>
              <a:rPr lang="es-ES" sz="1900" dirty="0" smtClean="0"/>
              <a:t>alerta temprana </a:t>
            </a:r>
            <a:r>
              <a:rPr lang="es-ES" sz="1900" dirty="0"/>
              <a:t/>
            </a:r>
            <a:br>
              <a:rPr lang="es-ES" sz="1900" dirty="0"/>
            </a:br>
            <a:r>
              <a:rPr lang="es-ES" sz="1900" dirty="0"/>
              <a:t>(</a:t>
            </a:r>
            <a:r>
              <a:rPr lang="es-ES" sz="1900" i="1" dirty="0"/>
              <a:t>Earquake Early Warning System</a:t>
            </a:r>
            <a:r>
              <a:rPr lang="es-ES" sz="1900" dirty="0"/>
              <a:t>-EEWS) que actué de manera oportuna para reducir el riesgo, lo que  deriva en una falta de información para la toma de decisiones en materia de Protección Civil. Así siendo, impera la necesidad de: </a:t>
            </a:r>
            <a:r>
              <a:rPr lang="es-ES" sz="1900" b="1" dirty="0"/>
              <a:t>el diseño, la implementación y la operación de una red de vigilancia </a:t>
            </a:r>
            <a:r>
              <a:rPr lang="es-ES" sz="1900" b="1" dirty="0" smtClean="0"/>
              <a:t>ya sea </a:t>
            </a:r>
            <a:r>
              <a:rPr lang="es-ES" sz="1900" b="1" dirty="0"/>
              <a:t>sísmica </a:t>
            </a:r>
            <a:r>
              <a:rPr lang="es-ES" sz="1900" b="1" dirty="0" smtClean="0"/>
              <a:t>y </a:t>
            </a:r>
            <a:r>
              <a:rPr lang="es-ES" sz="1900" b="1" dirty="0"/>
              <a:t>volcánica con capacidades de alerta (EEWS)  en el estado.</a:t>
            </a:r>
            <a:endParaRPr lang="es-ES" sz="1900" b="1" dirty="0" smtClean="0">
              <a:latin typeface="Arial" pitchFamily="34" charset="0"/>
              <a:cs typeface="Arial" pitchFamily="34" charset="0"/>
            </a:endParaRPr>
          </a:p>
        </p:txBody>
      </p:sp>
      <p:sp>
        <p:nvSpPr>
          <p:cNvPr id="5" name="4 Rectángulo"/>
          <p:cNvSpPr/>
          <p:nvPr/>
        </p:nvSpPr>
        <p:spPr>
          <a:xfrm>
            <a:off x="2382412" y="1235508"/>
            <a:ext cx="4304384" cy="461665"/>
          </a:xfrm>
          <a:prstGeom prst="rect">
            <a:avLst/>
          </a:prstGeom>
        </p:spPr>
        <p:txBody>
          <a:bodyPr wrap="none">
            <a:spAutoFit/>
          </a:bodyPr>
          <a:lstStyle/>
          <a:p>
            <a:pPr algn="ctr"/>
            <a:r>
              <a:rPr lang="es-ES" sz="2400" b="1" dirty="0" smtClean="0">
                <a:latin typeface="Arial" pitchFamily="34" charset="0"/>
                <a:cs typeface="Arial" pitchFamily="34" charset="0"/>
              </a:rPr>
              <a:t>Planteamiento del Problema</a:t>
            </a:r>
            <a:endParaRPr lang="es-ES" sz="2400" b="1"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38" t="23251" r="28147" b="24569"/>
          <a:stretch/>
        </p:blipFill>
        <p:spPr bwMode="auto">
          <a:xfrm>
            <a:off x="5766509" y="2564904"/>
            <a:ext cx="2994352" cy="204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548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3 CuadroTexto"/>
          <p:cNvSpPr txBox="1"/>
          <p:nvPr/>
        </p:nvSpPr>
        <p:spPr>
          <a:xfrm>
            <a:off x="1048585" y="3501008"/>
            <a:ext cx="7200800" cy="2923877"/>
          </a:xfrm>
          <a:prstGeom prst="rect">
            <a:avLst/>
          </a:prstGeom>
          <a:noFill/>
        </p:spPr>
        <p:txBody>
          <a:bodyPr wrap="square" rtlCol="0">
            <a:spAutoFit/>
          </a:bodyPr>
          <a:lstStyle/>
          <a:p>
            <a:pPr algn="ctr"/>
            <a:r>
              <a:rPr lang="es-MX" sz="2400" b="1" dirty="0" smtClean="0">
                <a:latin typeface="Arial" pitchFamily="34" charset="0"/>
                <a:cs typeface="Arial" pitchFamily="34" charset="0"/>
              </a:rPr>
              <a:t>Objetivos específicos</a:t>
            </a:r>
          </a:p>
          <a:p>
            <a:pPr marL="342900" indent="-342900" algn="just">
              <a:buFont typeface="Arial" pitchFamily="34" charset="0"/>
              <a:buChar char="•"/>
            </a:pPr>
            <a:r>
              <a:rPr lang="es-MX" sz="2000" dirty="0">
                <a:latin typeface="Arial" pitchFamily="34" charset="0"/>
                <a:cs typeface="Arial" pitchFamily="34" charset="0"/>
              </a:rPr>
              <a:t>Diseñar de una red sísmica utilizando capas de información geográfica y selección de sitios de interés. </a:t>
            </a:r>
            <a:endParaRPr lang="es-MX" sz="2000" dirty="0" smtClean="0">
              <a:latin typeface="Arial" pitchFamily="34" charset="0"/>
              <a:cs typeface="Arial" pitchFamily="34" charset="0"/>
            </a:endParaRPr>
          </a:p>
          <a:p>
            <a:pPr marL="342900" indent="-342900" algn="just">
              <a:buFont typeface="Arial" pitchFamily="34" charset="0"/>
              <a:buChar char="•"/>
            </a:pPr>
            <a:r>
              <a:rPr lang="es-MX" sz="2000" dirty="0" smtClean="0">
                <a:latin typeface="Arial" pitchFamily="34" charset="0"/>
                <a:cs typeface="Arial" pitchFamily="34" charset="0"/>
              </a:rPr>
              <a:t>Identificar instrumentación necesaria para instalación.</a:t>
            </a:r>
            <a:endParaRPr lang="es-MX" sz="2000" dirty="0">
              <a:latin typeface="Arial" pitchFamily="34" charset="0"/>
              <a:cs typeface="Arial" pitchFamily="34" charset="0"/>
            </a:endParaRPr>
          </a:p>
          <a:p>
            <a:pPr marL="342900" indent="-342900" algn="just">
              <a:buFont typeface="Arial" pitchFamily="34" charset="0"/>
              <a:buChar char="•"/>
            </a:pPr>
            <a:r>
              <a:rPr lang="es-MX" sz="2000" dirty="0" smtClean="0">
                <a:latin typeface="Arial" pitchFamily="34" charset="0"/>
                <a:cs typeface="Arial" pitchFamily="34" charset="0"/>
              </a:rPr>
              <a:t>Establecer un </a:t>
            </a:r>
            <a:r>
              <a:rPr lang="es-MX" sz="2000" dirty="0">
                <a:latin typeface="Arial" pitchFamily="34" charset="0"/>
                <a:cs typeface="Arial" pitchFamily="34" charset="0"/>
              </a:rPr>
              <a:t>abrigo/caseta sísmica.</a:t>
            </a:r>
          </a:p>
          <a:p>
            <a:pPr marL="342900" indent="-342900" algn="just">
              <a:buFont typeface="Arial" pitchFamily="34" charset="0"/>
              <a:buChar char="•"/>
            </a:pPr>
            <a:r>
              <a:rPr lang="es-MX" sz="2000" dirty="0" smtClean="0">
                <a:latin typeface="Arial" pitchFamily="34" charset="0"/>
                <a:cs typeface="Arial" pitchFamily="34" charset="0"/>
              </a:rPr>
              <a:t>Instalar una </a:t>
            </a:r>
            <a:r>
              <a:rPr lang="es-MX" sz="2000" dirty="0">
                <a:latin typeface="Arial" pitchFamily="34" charset="0"/>
                <a:cs typeface="Arial" pitchFamily="34" charset="0"/>
              </a:rPr>
              <a:t>estación </a:t>
            </a:r>
            <a:r>
              <a:rPr lang="es-MX" sz="2000" dirty="0" smtClean="0">
                <a:latin typeface="Arial" pitchFamily="34" charset="0"/>
                <a:cs typeface="Arial" pitchFamily="34" charset="0"/>
              </a:rPr>
              <a:t>acelerométrica.</a:t>
            </a:r>
            <a:endParaRPr lang="es-MX" sz="2000" dirty="0">
              <a:latin typeface="Arial" pitchFamily="34" charset="0"/>
              <a:cs typeface="Arial" pitchFamily="34" charset="0"/>
            </a:endParaRPr>
          </a:p>
          <a:p>
            <a:pPr marL="342900" indent="-342900" algn="just">
              <a:buFont typeface="Arial" pitchFamily="34" charset="0"/>
              <a:buChar char="•"/>
            </a:pPr>
            <a:r>
              <a:rPr lang="es-MX" sz="2000" dirty="0" smtClean="0">
                <a:latin typeface="Arial" pitchFamily="34" charset="0"/>
                <a:cs typeface="Arial" pitchFamily="34" charset="0"/>
              </a:rPr>
              <a:t>Establecer </a:t>
            </a:r>
            <a:r>
              <a:rPr lang="es-MX" sz="2000" dirty="0">
                <a:latin typeface="Arial" pitchFamily="34" charset="0"/>
                <a:cs typeface="Arial" pitchFamily="34" charset="0"/>
              </a:rPr>
              <a:t>campaña sísmica de ruido sísmico para validar </a:t>
            </a:r>
            <a:r>
              <a:rPr lang="es-MX" sz="2000" dirty="0" smtClean="0">
                <a:latin typeface="Arial" pitchFamily="34" charset="0"/>
                <a:cs typeface="Arial" pitchFamily="34" charset="0"/>
              </a:rPr>
              <a:t>sitios.</a:t>
            </a:r>
            <a:endParaRPr lang="es-MX" sz="2000" dirty="0">
              <a:latin typeface="Arial" pitchFamily="34" charset="0"/>
              <a:cs typeface="Arial" pitchFamily="34" charset="0"/>
            </a:endParaRPr>
          </a:p>
          <a:p>
            <a:pPr marL="342900" indent="-342900" algn="just">
              <a:buFont typeface="Arial" pitchFamily="34" charset="0"/>
              <a:buChar char="•"/>
            </a:pPr>
            <a:endParaRPr lang="es-ES" sz="2000" dirty="0" smtClean="0">
              <a:latin typeface="Arial" pitchFamily="34" charset="0"/>
              <a:cs typeface="Arial" pitchFamily="34" charset="0"/>
            </a:endParaRPr>
          </a:p>
        </p:txBody>
      </p:sp>
      <p:sp>
        <p:nvSpPr>
          <p:cNvPr id="5" name="4 CuadroTexto"/>
          <p:cNvSpPr txBox="1"/>
          <p:nvPr/>
        </p:nvSpPr>
        <p:spPr>
          <a:xfrm>
            <a:off x="1046459" y="1250818"/>
            <a:ext cx="7200800" cy="2000548"/>
          </a:xfrm>
          <a:prstGeom prst="rect">
            <a:avLst/>
          </a:prstGeom>
          <a:noFill/>
        </p:spPr>
        <p:txBody>
          <a:bodyPr wrap="square" rtlCol="0">
            <a:spAutoFit/>
          </a:bodyPr>
          <a:lstStyle/>
          <a:p>
            <a:pPr algn="ctr"/>
            <a:r>
              <a:rPr lang="es-ES" sz="2400" b="1" dirty="0" smtClean="0">
                <a:latin typeface="Arial" pitchFamily="34" charset="0"/>
                <a:cs typeface="Arial" pitchFamily="34" charset="0"/>
              </a:rPr>
              <a:t>Objetivo Principal</a:t>
            </a:r>
          </a:p>
          <a:p>
            <a:pPr algn="ctr"/>
            <a:endParaRPr lang="es-ES" sz="2000" b="1" dirty="0" smtClean="0">
              <a:latin typeface="Arial" pitchFamily="34" charset="0"/>
              <a:cs typeface="Arial" pitchFamily="34" charset="0"/>
            </a:endParaRPr>
          </a:p>
          <a:p>
            <a:pPr algn="just"/>
            <a:r>
              <a:rPr lang="es-MX" sz="2000" dirty="0"/>
              <a:t>Diseñar una red de monitoreo sísmico tectónico y volcánico que satisfaga los requerimientos de vigilancia y, eventualmente, el alerta sísmico con la instrumentación de </a:t>
            </a:r>
            <a:r>
              <a:rPr lang="es-MX" sz="2000" dirty="0" smtClean="0"/>
              <a:t>dos </a:t>
            </a:r>
            <a:r>
              <a:rPr lang="es-MX" sz="2000" dirty="0"/>
              <a:t>estaciones acelerométricas.</a:t>
            </a:r>
          </a:p>
        </p:txBody>
      </p:sp>
    </p:spTree>
    <p:extLst>
      <p:ext uri="{BB962C8B-B14F-4D97-AF65-F5344CB8AC3E}">
        <p14:creationId xmlns:p14="http://schemas.microsoft.com/office/powerpoint/2010/main" val="3705548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3 CuadroTexto"/>
          <p:cNvSpPr txBox="1"/>
          <p:nvPr/>
        </p:nvSpPr>
        <p:spPr>
          <a:xfrm>
            <a:off x="934197" y="1239143"/>
            <a:ext cx="7200800" cy="461665"/>
          </a:xfrm>
          <a:prstGeom prst="rect">
            <a:avLst/>
          </a:prstGeom>
          <a:noFill/>
        </p:spPr>
        <p:txBody>
          <a:bodyPr wrap="square" rtlCol="0">
            <a:spAutoFit/>
          </a:bodyPr>
          <a:lstStyle/>
          <a:p>
            <a:pPr algn="ctr"/>
            <a:r>
              <a:rPr lang="es-MX" sz="2400" b="1" dirty="0" smtClean="0">
                <a:latin typeface="Arial" pitchFamily="34" charset="0"/>
                <a:cs typeface="Arial" pitchFamily="34" charset="0"/>
              </a:rPr>
              <a:t>Metodología</a:t>
            </a:r>
            <a:endParaRPr lang="es-ES" b="1" dirty="0" smtClean="0">
              <a:latin typeface="Arial" pitchFamily="34" charset="0"/>
              <a:cs typeface="Arial" pitchFamily="34" charset="0"/>
            </a:endParaRPr>
          </a:p>
        </p:txBody>
      </p:sp>
      <p:sp>
        <p:nvSpPr>
          <p:cNvPr id="5" name="4 Rectángulo"/>
          <p:cNvSpPr/>
          <p:nvPr/>
        </p:nvSpPr>
        <p:spPr>
          <a:xfrm>
            <a:off x="3444691" y="1916832"/>
            <a:ext cx="2179811" cy="64807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dirty="0" smtClean="0"/>
              <a:t>CUANTITATIVA</a:t>
            </a:r>
            <a:endParaRPr lang="es-MX" dirty="0"/>
          </a:p>
        </p:txBody>
      </p:sp>
      <p:sp>
        <p:nvSpPr>
          <p:cNvPr id="6" name="5 Rectángulo"/>
          <p:cNvSpPr/>
          <p:nvPr/>
        </p:nvSpPr>
        <p:spPr>
          <a:xfrm>
            <a:off x="5527294" y="4190401"/>
            <a:ext cx="2304256" cy="684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t>EXPERIMENTAL</a:t>
            </a:r>
            <a:endParaRPr lang="es-MX" dirty="0"/>
          </a:p>
        </p:txBody>
      </p:sp>
      <p:sp>
        <p:nvSpPr>
          <p:cNvPr id="7" name="6 Rectángulo"/>
          <p:cNvSpPr/>
          <p:nvPr/>
        </p:nvSpPr>
        <p:spPr>
          <a:xfrm>
            <a:off x="479954" y="3014954"/>
            <a:ext cx="2304256" cy="6840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t>EXPLORATORIA</a:t>
            </a:r>
            <a:endParaRPr lang="es-MX" dirty="0"/>
          </a:p>
        </p:txBody>
      </p:sp>
      <p:sp>
        <p:nvSpPr>
          <p:cNvPr id="8" name="7 Rectángulo"/>
          <p:cNvSpPr/>
          <p:nvPr/>
        </p:nvSpPr>
        <p:spPr>
          <a:xfrm>
            <a:off x="3177936" y="4203086"/>
            <a:ext cx="1916598"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TECNICAS E INSTRUMENTOS</a:t>
            </a:r>
            <a:endParaRPr lang="es-MX" sz="1200" dirty="0"/>
          </a:p>
        </p:txBody>
      </p:sp>
      <p:sp>
        <p:nvSpPr>
          <p:cNvPr id="9" name="8 Rectángulo"/>
          <p:cNvSpPr/>
          <p:nvPr/>
        </p:nvSpPr>
        <p:spPr>
          <a:xfrm>
            <a:off x="3171232" y="3031673"/>
            <a:ext cx="1865273"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TECNICAS E INSTRUMENTOS</a:t>
            </a:r>
            <a:endParaRPr lang="es-MX" sz="1200" dirty="0"/>
          </a:p>
        </p:txBody>
      </p:sp>
      <p:sp>
        <p:nvSpPr>
          <p:cNvPr id="10" name="9 Rectángulo"/>
          <p:cNvSpPr/>
          <p:nvPr/>
        </p:nvSpPr>
        <p:spPr>
          <a:xfrm>
            <a:off x="513688" y="4236705"/>
            <a:ext cx="2304256"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Modelo SIG</a:t>
            </a:r>
            <a:endParaRPr lang="es-MX" dirty="0"/>
          </a:p>
        </p:txBody>
      </p:sp>
      <p:sp>
        <p:nvSpPr>
          <p:cNvPr id="11" name="10 Rectángulo"/>
          <p:cNvSpPr/>
          <p:nvPr/>
        </p:nvSpPr>
        <p:spPr>
          <a:xfrm>
            <a:off x="5527294" y="2926739"/>
            <a:ext cx="2304256" cy="86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Revisión y análisis bibliográfico, cartográfico</a:t>
            </a:r>
            <a:endParaRPr lang="es-MX" dirty="0"/>
          </a:p>
        </p:txBody>
      </p:sp>
      <p:sp>
        <p:nvSpPr>
          <p:cNvPr id="12" name="11 Rectángulo"/>
          <p:cNvSpPr/>
          <p:nvPr/>
        </p:nvSpPr>
        <p:spPr>
          <a:xfrm>
            <a:off x="534556" y="5697252"/>
            <a:ext cx="2304256" cy="6840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Corroboración en Campo</a:t>
            </a:r>
            <a:endParaRPr lang="es-MX" dirty="0"/>
          </a:p>
        </p:txBody>
      </p:sp>
      <p:cxnSp>
        <p:nvCxnSpPr>
          <p:cNvPr id="14" name="13 Conector angular"/>
          <p:cNvCxnSpPr>
            <a:endCxn id="7" idx="0"/>
          </p:cNvCxnSpPr>
          <p:nvPr/>
        </p:nvCxnSpPr>
        <p:spPr>
          <a:xfrm rot="5400000">
            <a:off x="2871015" y="1351372"/>
            <a:ext cx="424650" cy="2902515"/>
          </a:xfrm>
          <a:prstGeom prst="bentConnector3">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7" idx="3"/>
            <a:endCxn id="9" idx="1"/>
          </p:cNvCxnSpPr>
          <p:nvPr/>
        </p:nvCxnSpPr>
        <p:spPr>
          <a:xfrm>
            <a:off x="2784210" y="3356992"/>
            <a:ext cx="387022" cy="167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9" idx="3"/>
            <a:endCxn id="11" idx="1"/>
          </p:cNvCxnSpPr>
          <p:nvPr/>
        </p:nvCxnSpPr>
        <p:spPr>
          <a:xfrm flipV="1">
            <a:off x="5036505" y="3356992"/>
            <a:ext cx="490789" cy="167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a:stCxn id="11" idx="2"/>
            <a:endCxn id="6" idx="0"/>
          </p:cNvCxnSpPr>
          <p:nvPr/>
        </p:nvCxnSpPr>
        <p:spPr>
          <a:xfrm>
            <a:off x="6679422" y="3787244"/>
            <a:ext cx="0" cy="40315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6" idx="1"/>
            <a:endCxn id="8" idx="3"/>
          </p:cNvCxnSpPr>
          <p:nvPr/>
        </p:nvCxnSpPr>
        <p:spPr>
          <a:xfrm flipH="1">
            <a:off x="5094534" y="4532439"/>
            <a:ext cx="432760" cy="1268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a:stCxn id="8" idx="1"/>
            <a:endCxn id="10" idx="3"/>
          </p:cNvCxnSpPr>
          <p:nvPr/>
        </p:nvCxnSpPr>
        <p:spPr>
          <a:xfrm flipH="1">
            <a:off x="2817944" y="4545124"/>
            <a:ext cx="359992" cy="3361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a:stCxn id="10" idx="2"/>
            <a:endCxn id="12" idx="0"/>
          </p:cNvCxnSpPr>
          <p:nvPr/>
        </p:nvCxnSpPr>
        <p:spPr>
          <a:xfrm>
            <a:off x="1665816" y="4920781"/>
            <a:ext cx="20868" cy="77647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548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6045" y="628086"/>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descr="C:\Users\Nestor\Desktop\Logotipos Gobierno del Estado\1.2 logoPoliticaSocial_cmyk.png"/>
          <p:cNvPicPr/>
          <p:nvPr/>
        </p:nvPicPr>
        <p:blipFill>
          <a:blip r:embed="rId3"/>
          <a:srcRect/>
          <a:stretch>
            <a:fillRect/>
          </a:stretch>
        </p:blipFill>
        <p:spPr bwMode="auto">
          <a:xfrm>
            <a:off x="7126885" y="628086"/>
            <a:ext cx="1008112" cy="576064"/>
          </a:xfrm>
          <a:prstGeom prst="rect">
            <a:avLst/>
          </a:prstGeom>
          <a:noFill/>
          <a:ln w="9525">
            <a:noFill/>
            <a:miter lim="800000"/>
            <a:headEnd/>
            <a:tailEnd/>
          </a:ln>
        </p:spPr>
      </p:pic>
      <p:sp>
        <p:nvSpPr>
          <p:cNvPr id="4" name="3 CuadroTexto"/>
          <p:cNvSpPr txBox="1"/>
          <p:nvPr/>
        </p:nvSpPr>
        <p:spPr>
          <a:xfrm>
            <a:off x="1062828" y="1190327"/>
            <a:ext cx="7200800" cy="3539430"/>
          </a:xfrm>
          <a:prstGeom prst="rect">
            <a:avLst/>
          </a:prstGeom>
          <a:noFill/>
        </p:spPr>
        <p:txBody>
          <a:bodyPr wrap="square" rtlCol="0">
            <a:spAutoFit/>
          </a:bodyPr>
          <a:lstStyle/>
          <a:p>
            <a:pPr algn="ctr"/>
            <a:r>
              <a:rPr lang="es-ES" sz="2400" b="1" dirty="0">
                <a:latin typeface="Arial" pitchFamily="34" charset="0"/>
                <a:cs typeface="Arial" pitchFamily="34" charset="0"/>
              </a:rPr>
              <a:t>Avances y </a:t>
            </a:r>
            <a:r>
              <a:rPr lang="es-ES" sz="2400" b="1" dirty="0" smtClean="0">
                <a:latin typeface="Arial" pitchFamily="34" charset="0"/>
                <a:cs typeface="Arial" pitchFamily="34" charset="0"/>
              </a:rPr>
              <a:t>resultados</a:t>
            </a:r>
          </a:p>
          <a:p>
            <a:pPr algn="ctr"/>
            <a:endParaRPr lang="es-ES" sz="2000" b="1" dirty="0">
              <a:latin typeface="Arial" pitchFamily="34" charset="0"/>
              <a:cs typeface="Arial" pitchFamily="34" charset="0"/>
            </a:endParaRPr>
          </a:p>
          <a:p>
            <a:pPr algn="just"/>
            <a:r>
              <a:rPr lang="es-ES" sz="2000" b="1" dirty="0" smtClean="0">
                <a:latin typeface="Arial" pitchFamily="34" charset="0"/>
                <a:cs typeface="Arial" pitchFamily="34" charset="0"/>
              </a:rPr>
              <a:t>Capitulo I Historia </a:t>
            </a:r>
            <a:r>
              <a:rPr lang="es-ES" sz="2000" b="1" dirty="0">
                <a:latin typeface="Arial" pitchFamily="34" charset="0"/>
                <a:cs typeface="Arial" pitchFamily="34" charset="0"/>
              </a:rPr>
              <a:t>del arte presentado </a:t>
            </a:r>
            <a:r>
              <a:rPr lang="es-ES" sz="2000" b="1" dirty="0" smtClean="0">
                <a:latin typeface="Arial" pitchFamily="34" charset="0"/>
                <a:cs typeface="Arial" pitchFamily="34" charset="0"/>
              </a:rPr>
              <a:t>anteriormente (concluido).</a:t>
            </a:r>
          </a:p>
          <a:p>
            <a:pPr algn="just"/>
            <a:r>
              <a:rPr lang="es-ES" sz="2000" b="1" dirty="0" smtClean="0">
                <a:latin typeface="Arial" pitchFamily="34" charset="0"/>
                <a:cs typeface="Arial" pitchFamily="34" charset="0"/>
              </a:rPr>
              <a:t>Capitulo II </a:t>
            </a:r>
            <a:r>
              <a:rPr lang="es-MX" sz="2000" b="1" dirty="0">
                <a:latin typeface="Arial" pitchFamily="34" charset="0"/>
                <a:cs typeface="Arial" pitchFamily="34" charset="0"/>
              </a:rPr>
              <a:t>Introducción a la Instrumentación </a:t>
            </a:r>
            <a:r>
              <a:rPr lang="es-MX" sz="2000" b="1" dirty="0" smtClean="0">
                <a:latin typeface="Arial" pitchFamily="34" charset="0"/>
                <a:cs typeface="Arial" pitchFamily="34" charset="0"/>
              </a:rPr>
              <a:t>sísmica </a:t>
            </a:r>
            <a:r>
              <a:rPr lang="es-ES" sz="2000" b="1" dirty="0">
                <a:latin typeface="Arial" pitchFamily="34" charset="0"/>
                <a:cs typeface="Arial" pitchFamily="34" charset="0"/>
              </a:rPr>
              <a:t>(en revisión)</a:t>
            </a:r>
            <a:endParaRPr lang="es-ES" sz="2000" b="1" dirty="0" smtClean="0">
              <a:latin typeface="Arial" pitchFamily="34" charset="0"/>
              <a:cs typeface="Arial" pitchFamily="34" charset="0"/>
            </a:endParaRPr>
          </a:p>
          <a:p>
            <a:pPr algn="just"/>
            <a:r>
              <a:rPr lang="es-ES" sz="2000" b="1" dirty="0" smtClean="0">
                <a:latin typeface="Arial" pitchFamily="34" charset="0"/>
                <a:cs typeface="Arial" pitchFamily="34" charset="0"/>
              </a:rPr>
              <a:t>Capitulo III </a:t>
            </a:r>
            <a:r>
              <a:rPr lang="es-ES" sz="2000" b="1" dirty="0">
                <a:latin typeface="Arial" pitchFamily="34" charset="0"/>
                <a:cs typeface="Arial" pitchFamily="34" charset="0"/>
              </a:rPr>
              <a:t>Inventario de instituciones e </a:t>
            </a:r>
            <a:r>
              <a:rPr lang="es-ES" sz="2000" b="1" dirty="0" smtClean="0">
                <a:latin typeface="Arial" pitchFamily="34" charset="0"/>
                <a:cs typeface="Arial" pitchFamily="34" charset="0"/>
              </a:rPr>
              <a:t>instrumentos </a:t>
            </a:r>
            <a:r>
              <a:rPr lang="es-ES" sz="2000" b="1" dirty="0">
                <a:latin typeface="Arial" pitchFamily="34" charset="0"/>
                <a:cs typeface="Arial" pitchFamily="34" charset="0"/>
              </a:rPr>
              <a:t>(en </a:t>
            </a:r>
            <a:r>
              <a:rPr lang="es-ES" sz="2000" b="1" dirty="0" smtClean="0">
                <a:latin typeface="Arial" pitchFamily="34" charset="0"/>
                <a:cs typeface="Arial" pitchFamily="34" charset="0"/>
              </a:rPr>
              <a:t>realización)</a:t>
            </a:r>
          </a:p>
          <a:p>
            <a:pPr algn="just"/>
            <a:r>
              <a:rPr lang="es-ES" sz="2000" b="1" dirty="0" smtClean="0">
                <a:latin typeface="Arial" pitchFamily="34" charset="0"/>
                <a:cs typeface="Arial" pitchFamily="34" charset="0"/>
              </a:rPr>
              <a:t>Capitulo IV </a:t>
            </a:r>
            <a:r>
              <a:rPr lang="es-MX" sz="2000" b="1" dirty="0">
                <a:latin typeface="Arial" pitchFamily="34" charset="0"/>
                <a:cs typeface="Arial" pitchFamily="34" charset="0"/>
              </a:rPr>
              <a:t>Diseño de una red </a:t>
            </a:r>
            <a:r>
              <a:rPr lang="es-MX" sz="2000" b="1" dirty="0" smtClean="0">
                <a:latin typeface="Arial" pitchFamily="34" charset="0"/>
                <a:cs typeface="Arial" pitchFamily="34" charset="0"/>
              </a:rPr>
              <a:t>sísmica </a:t>
            </a:r>
            <a:r>
              <a:rPr lang="es-ES" sz="2000" b="1" dirty="0" smtClean="0">
                <a:latin typeface="Arial" pitchFamily="34" charset="0"/>
                <a:cs typeface="Arial" pitchFamily="34" charset="0"/>
              </a:rPr>
              <a:t>(</a:t>
            </a:r>
            <a:r>
              <a:rPr lang="es-MX" sz="2000" b="1" dirty="0" smtClean="0">
                <a:latin typeface="Arial" pitchFamily="34" charset="0"/>
                <a:cs typeface="Arial" pitchFamily="34" charset="0"/>
              </a:rPr>
              <a:t>elaboración </a:t>
            </a:r>
            <a:r>
              <a:rPr lang="es-MX" sz="2000" b="1" dirty="0">
                <a:latin typeface="Arial" pitchFamily="34" charset="0"/>
                <a:cs typeface="Arial" pitchFamily="34" charset="0"/>
              </a:rPr>
              <a:t>y pruebas del Modelo</a:t>
            </a:r>
            <a:r>
              <a:rPr lang="es-ES" sz="2000" b="1" dirty="0" smtClean="0">
                <a:latin typeface="Arial" pitchFamily="34" charset="0"/>
                <a:cs typeface="Arial" pitchFamily="34" charset="0"/>
              </a:rPr>
              <a:t>)</a:t>
            </a:r>
          </a:p>
          <a:p>
            <a:pPr algn="just"/>
            <a:r>
              <a:rPr lang="es-ES" sz="2000" b="1" dirty="0" smtClean="0">
                <a:latin typeface="Arial" pitchFamily="34" charset="0"/>
                <a:cs typeface="Arial" pitchFamily="34" charset="0"/>
              </a:rPr>
              <a:t>Capitulo V y VI  Resultados y conclusiones</a:t>
            </a:r>
            <a:endParaRPr lang="es-ES" sz="2400" b="1" dirty="0">
              <a:latin typeface="Arial" pitchFamily="34" charset="0"/>
              <a:cs typeface="Arial" pitchFamily="34" charset="0"/>
            </a:endParaRPr>
          </a:p>
        </p:txBody>
      </p:sp>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03" t="20911" b="8787"/>
          <a:stretch/>
        </p:blipFill>
        <p:spPr bwMode="auto">
          <a:xfrm>
            <a:off x="683569" y="4641592"/>
            <a:ext cx="4680520" cy="195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22" t="56507" r="50000"/>
          <a:stretch/>
        </p:blipFill>
        <p:spPr bwMode="auto">
          <a:xfrm>
            <a:off x="5926149" y="4828245"/>
            <a:ext cx="2370696" cy="158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54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920" y="2115517"/>
            <a:ext cx="3380070" cy="253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3517"/>
            <a:ext cx="4586392" cy="465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8220" y="634430"/>
            <a:ext cx="105550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descr="C:\Users\Nestor\Desktop\Logotipos Gobierno del Estado\1.2 logoPoliticaSocial_cmyk.png"/>
          <p:cNvPicPr/>
          <p:nvPr/>
        </p:nvPicPr>
        <p:blipFill>
          <a:blip r:embed="rId5"/>
          <a:srcRect/>
          <a:stretch>
            <a:fillRect/>
          </a:stretch>
        </p:blipFill>
        <p:spPr bwMode="auto">
          <a:xfrm>
            <a:off x="7094140" y="634430"/>
            <a:ext cx="1008112" cy="576064"/>
          </a:xfrm>
          <a:prstGeom prst="rect">
            <a:avLst/>
          </a:prstGeom>
          <a:noFill/>
          <a:ln w="9525">
            <a:noFill/>
            <a:miter lim="800000"/>
            <a:headEnd/>
            <a:tailEnd/>
          </a:ln>
        </p:spPr>
      </p:pic>
      <p:sp>
        <p:nvSpPr>
          <p:cNvPr id="2" name="1 Rectángulo"/>
          <p:cNvSpPr/>
          <p:nvPr/>
        </p:nvSpPr>
        <p:spPr>
          <a:xfrm>
            <a:off x="3715752" y="1241852"/>
            <a:ext cx="1441227" cy="461665"/>
          </a:xfrm>
          <a:prstGeom prst="rect">
            <a:avLst/>
          </a:prstGeom>
        </p:spPr>
        <p:txBody>
          <a:bodyPr wrap="none">
            <a:spAutoFit/>
          </a:bodyPr>
          <a:lstStyle/>
          <a:p>
            <a:pPr algn="ctr"/>
            <a:r>
              <a:rPr lang="es-ES" sz="2400" b="1" dirty="0" smtClean="0">
                <a:latin typeface="Arial" pitchFamily="34" charset="0"/>
                <a:cs typeface="Arial" pitchFamily="34" charset="0"/>
              </a:rPr>
              <a:t>Avances</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1111439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4501</TotalTime>
  <Words>440</Words>
  <Application>Microsoft Office PowerPoint</Application>
  <PresentationFormat>Presentación en pantalla (4:3)</PresentationFormat>
  <Paragraphs>62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Chincheta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30</cp:revision>
  <dcterms:created xsi:type="dcterms:W3CDTF">2018-08-10T13:57:15Z</dcterms:created>
  <dcterms:modified xsi:type="dcterms:W3CDTF">2018-08-30T16:05:11Z</dcterms:modified>
</cp:coreProperties>
</file>