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2" r:id="rId5"/>
    <p:sldId id="268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20" y="1124744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988840"/>
            <a:ext cx="72008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>
                <a:latin typeface="Arial" pitchFamily="34" charset="0"/>
                <a:cs typeface="Arial" pitchFamily="34" charset="0"/>
              </a:rPr>
              <a:t>ESCUELA NACIONAL DE PROTECCIÓN CIVIL CAMPUS CHIAPAS</a:t>
            </a:r>
          </a:p>
          <a:p>
            <a:pPr algn="ctr"/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500" b="1" dirty="0" smtClean="0">
                <a:latin typeface="Arial" pitchFamily="34" charset="0"/>
                <a:cs typeface="Arial" pitchFamily="34" charset="0"/>
              </a:rPr>
              <a:t>MAESTRÍA EN GESTIÓN INTEGRAL DE RIESGOS Y PROTECCIÓN CIVIL.</a:t>
            </a:r>
          </a:p>
          <a:p>
            <a:pPr algn="ctr"/>
            <a:endParaRPr lang="es-ES" sz="15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«PRESENTACIÓN DE AVANCES DE MEMORIA PROFESIONAL»</a:t>
            </a:r>
          </a:p>
          <a:p>
            <a:pPr algn="ctr"/>
            <a:endParaRPr lang="es-E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TEMA.</a:t>
            </a:r>
          </a:p>
          <a:p>
            <a:pPr algn="ctr"/>
            <a:endParaRPr lang="es-E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400" b="1" i="1" dirty="0">
                <a:latin typeface="Arial" pitchFamily="34" charset="0"/>
                <a:cs typeface="Arial" pitchFamily="34" charset="0"/>
              </a:rPr>
              <a:t>PROFESIONALIZACIÓN  DEL PERSONAL DE LA VII REGIÓN MILITAR.</a:t>
            </a:r>
          </a:p>
          <a:p>
            <a:pPr algn="ctr"/>
            <a:r>
              <a:rPr lang="es-MX" sz="1400" b="1" i="1" dirty="0">
                <a:latin typeface="Arial" pitchFamily="34" charset="0"/>
                <a:cs typeface="Arial" pitchFamily="34" charset="0"/>
              </a:rPr>
              <a:t>EN MATERIA DE PROTECCIÓN CIVIL</a:t>
            </a:r>
            <a:r>
              <a:rPr lang="es-MX" sz="1400" i="1" dirty="0">
                <a:latin typeface="Arial" pitchFamily="34" charset="0"/>
                <a:cs typeface="Arial" pitchFamily="34" charset="0"/>
              </a:rPr>
              <a:t>. </a:t>
            </a:r>
            <a:endParaRPr lang="es-MX" sz="1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400" dirty="0" smtClean="0">
                <a:latin typeface="Arial" pitchFamily="34" charset="0"/>
                <a:cs typeface="Arial" pitchFamily="34" charset="0"/>
              </a:rPr>
              <a:t>Presenta: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/>
            </a:r>
            <a:br>
              <a:rPr lang="es-MX" sz="1400" dirty="0">
                <a:latin typeface="Arial" pitchFamily="34" charset="0"/>
                <a:cs typeface="Arial" pitchFamily="34" charset="0"/>
              </a:rPr>
            </a:br>
            <a:r>
              <a:rPr lang="es-MX" sz="1300" b="1" i="1" dirty="0">
                <a:latin typeface="Arial" pitchFamily="34" charset="0"/>
                <a:cs typeface="Arial" pitchFamily="34" charset="0"/>
              </a:rPr>
              <a:t>ALEJANDRO QUIRINO CORNEJO VILLEGAS</a:t>
            </a:r>
            <a:r>
              <a:rPr lang="es-MX" sz="1300" dirty="0">
                <a:latin typeface="Arial" pitchFamily="34" charset="0"/>
                <a:cs typeface="Arial" pitchFamily="34" charset="0"/>
              </a:rPr>
              <a:t>.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/>
            </a:r>
            <a:br>
              <a:rPr lang="es-MX" sz="1400" dirty="0">
                <a:latin typeface="Arial" pitchFamily="34" charset="0"/>
                <a:cs typeface="Arial" pitchFamily="34" charset="0"/>
              </a:rPr>
            </a:b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400" dirty="0">
                <a:latin typeface="Arial" pitchFamily="34" charset="0"/>
                <a:cs typeface="Arial" pitchFamily="34" charset="0"/>
              </a:rPr>
              <a:t>Director:</a:t>
            </a:r>
          </a:p>
          <a:p>
            <a:pPr algn="ctr"/>
            <a:r>
              <a:rPr lang="es-MX" sz="1300" b="1" dirty="0">
                <a:latin typeface="Arial" pitchFamily="34" charset="0"/>
                <a:cs typeface="Arial" pitchFamily="34" charset="0"/>
              </a:rPr>
              <a:t>HUMBERTO GONZALEZ ARROYO</a:t>
            </a:r>
            <a:r>
              <a:rPr lang="es-MX" sz="13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400" dirty="0">
                <a:latin typeface="Arial" pitchFamily="34" charset="0"/>
                <a:cs typeface="Arial" pitchFamily="34" charset="0"/>
              </a:rPr>
              <a:t>Ocozocoautla de Espinoza, Septiembre  2018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123275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2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pPr algn="l"/>
            <a:r>
              <a:rPr lang="es-MX" sz="1800" b="1" dirty="0">
                <a:latin typeface="Arial" pitchFamily="34" charset="0"/>
                <a:cs typeface="Arial" pitchFamily="34" charset="0"/>
              </a:rPr>
              <a:t>DESARROLLO. (Avances y resultados.)</a:t>
            </a:r>
            <a:endParaRPr lang="es-MX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628800"/>
            <a:ext cx="7200800" cy="4094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	En el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tercer capítulo se explica la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metodología utilizada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para la investigación, lo que derivó en la elaboración de un programa para profesionalizar al personal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militar.</a:t>
            </a:r>
          </a:p>
          <a:p>
            <a:pPr marL="0" indent="0" algn="just">
              <a:buNone/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	Se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narran las apreciaciones y las experiencias  obtenidas en el grupo de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discusión, se estructura la muestra (cuestionario) y se  explica la manera de como se aplica citada muestra así como las apreciaciones que se obtuvieron de este ejercicio.</a:t>
            </a:r>
          </a:p>
          <a:p>
            <a:pPr marL="0" indent="0" algn="just">
              <a:buNone/>
            </a:pPr>
            <a:endParaRPr lang="es-MX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	 Asimismo se estructura el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contenido del programa de capacitación, el cual se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articula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buscando abarcar temas de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interés y de relevancia.</a:t>
            </a:r>
          </a:p>
          <a:p>
            <a:pPr marL="0" indent="0" algn="just">
              <a:buNone/>
            </a:pPr>
            <a:endParaRPr lang="es-MX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latin typeface="Arial" pitchFamily="34" charset="0"/>
                <a:cs typeface="Arial" pitchFamily="34" charset="0"/>
              </a:rPr>
              <a:t>Estructuración de contenidos.</a:t>
            </a:r>
            <a:endParaRPr lang="es-MX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84784"/>
            <a:ext cx="6984776" cy="13097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	Se estructura con miras a que el personal militar adquiriera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los suficientes conocimientos, habilidades y/o actitudes en materia de protección civil, que logren despertar el interés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en la materia.</a:t>
            </a: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43608" y="2780928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	Para el desarrollo del proceso de capacitación se ha definido un paquete pedagógico conformado por dos unidades generales, cada unidad desarrolla aspectos específicos.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>
                <a:latin typeface="Arial" pitchFamily="34" charset="0"/>
                <a:cs typeface="Arial" pitchFamily="34" charset="0"/>
              </a:rPr>
              <a:t>Los temas que conformaron el programa de </a:t>
            </a: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capacitación.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772816"/>
            <a:ext cx="3456384" cy="36038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dirty="0"/>
              <a:t> </a:t>
            </a:r>
            <a:endParaRPr lang="es-MX" dirty="0"/>
          </a:p>
          <a:p>
            <a:pPr marL="0" lvl="0" indent="0">
              <a:buNone/>
            </a:pPr>
            <a:r>
              <a:rPr lang="es-ES" sz="2500" dirty="0">
                <a:latin typeface="Arial" pitchFamily="34" charset="0"/>
                <a:cs typeface="Arial" pitchFamily="34" charset="0"/>
              </a:rPr>
              <a:t>UNIDAD I.</a:t>
            </a:r>
            <a:endParaRPr lang="es-MX" sz="25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s-MX" sz="2500" dirty="0">
                <a:latin typeface="Arial" pitchFamily="34" charset="0"/>
                <a:cs typeface="Arial" pitchFamily="34" charset="0"/>
              </a:rPr>
              <a:t>Que es la protección civil.</a:t>
            </a:r>
          </a:p>
          <a:p>
            <a:pPr lvl="0">
              <a:buFont typeface="Wingdings" pitchFamily="2" charset="2"/>
              <a:buChar char="Ø"/>
            </a:pPr>
            <a:r>
              <a:rPr lang="es-MX" sz="2500" dirty="0">
                <a:latin typeface="Arial" pitchFamily="34" charset="0"/>
                <a:cs typeface="Arial" pitchFamily="34" charset="0"/>
              </a:rPr>
              <a:t>Ley general de protección civil.</a:t>
            </a:r>
          </a:p>
          <a:p>
            <a:pPr lvl="0">
              <a:buFont typeface="Wingdings" pitchFamily="2" charset="2"/>
              <a:buChar char="Ø"/>
            </a:pPr>
            <a:r>
              <a:rPr lang="es-MX" sz="2500" dirty="0">
                <a:latin typeface="Arial" pitchFamily="34" charset="0"/>
                <a:cs typeface="Arial" pitchFamily="34" charset="0"/>
              </a:rPr>
              <a:t>La participación de la SEDENA en el sistema nacional de protección civil (SINAPROC).</a:t>
            </a:r>
          </a:p>
          <a:p>
            <a:pPr lvl="0">
              <a:buFont typeface="Wingdings" pitchFamily="2" charset="2"/>
              <a:buChar char="Ø"/>
            </a:pPr>
            <a:r>
              <a:rPr lang="es-MX" sz="2500" dirty="0">
                <a:latin typeface="Arial" pitchFamily="34" charset="0"/>
                <a:cs typeface="Arial" pitchFamily="34" charset="0"/>
              </a:rPr>
              <a:t>La construcción social del riesgo.</a:t>
            </a:r>
          </a:p>
          <a:p>
            <a:pPr lvl="0">
              <a:buFont typeface="Wingdings" pitchFamily="2" charset="2"/>
              <a:buChar char="Ø"/>
            </a:pPr>
            <a:r>
              <a:rPr lang="es-MX" sz="2500" dirty="0">
                <a:latin typeface="Arial" pitchFamily="34" charset="0"/>
                <a:cs typeface="Arial" pitchFamily="34" charset="0"/>
              </a:rPr>
              <a:t>Gestión integral de riesgo</a:t>
            </a:r>
          </a:p>
          <a:p>
            <a:pPr lvl="0">
              <a:buFont typeface="Wingdings" pitchFamily="2" charset="2"/>
              <a:buChar char="Ø"/>
            </a:pPr>
            <a:r>
              <a:rPr lang="es-MX" sz="2500" dirty="0">
                <a:latin typeface="Arial" pitchFamily="34" charset="0"/>
                <a:cs typeface="Arial" pitchFamily="34" charset="0"/>
              </a:rPr>
              <a:t>La resiliencia como una forma de vida.</a:t>
            </a:r>
          </a:p>
          <a:p>
            <a:pPr lvl="0">
              <a:buFont typeface="Wingdings" pitchFamily="2" charset="2"/>
              <a:buChar char="Ø"/>
            </a:pPr>
            <a:r>
              <a:rPr lang="es-MX" sz="2500" dirty="0">
                <a:latin typeface="Arial" pitchFamily="34" charset="0"/>
                <a:cs typeface="Arial" pitchFamily="34" charset="0"/>
              </a:rPr>
              <a:t>El cambio climático y sus consecuencias.</a:t>
            </a:r>
          </a:p>
          <a:p>
            <a:pPr lvl="0">
              <a:buFont typeface="Wingdings" pitchFamily="2" charset="2"/>
              <a:buChar char="Ø"/>
            </a:pPr>
            <a:r>
              <a:rPr lang="es-MX" sz="2500" dirty="0">
                <a:latin typeface="Arial" pitchFamily="34" charset="0"/>
                <a:cs typeface="Arial" pitchFamily="34" charset="0"/>
              </a:rPr>
              <a:t>Tipos de fuego y como combatirlo.</a:t>
            </a:r>
          </a:p>
          <a:p>
            <a:pPr lvl="0">
              <a:buFont typeface="Wingdings" pitchFamily="2" charset="2"/>
              <a:buChar char="Ø"/>
            </a:pPr>
            <a:r>
              <a:rPr lang="es-MX" sz="2500" dirty="0">
                <a:latin typeface="Arial" pitchFamily="34" charset="0"/>
                <a:cs typeface="Arial" pitchFamily="34" charset="0"/>
              </a:rPr>
              <a:t>Señales y avisos para protección civil (NOM 003)</a:t>
            </a:r>
          </a:p>
          <a:p>
            <a:pPr lvl="0">
              <a:buFont typeface="Wingdings" pitchFamily="2" charset="2"/>
              <a:buChar char="Ø"/>
            </a:pPr>
            <a:r>
              <a:rPr lang="es-MX" sz="2500" dirty="0">
                <a:latin typeface="Arial" pitchFamily="34" charset="0"/>
                <a:cs typeface="Arial" pitchFamily="34" charset="0"/>
              </a:rPr>
              <a:t>Plan familiar de protección civil</a:t>
            </a:r>
          </a:p>
          <a:p>
            <a:pPr lvl="0">
              <a:buFont typeface="Wingdings" pitchFamily="2" charset="2"/>
              <a:buChar char="Ø"/>
            </a:pPr>
            <a:r>
              <a:rPr lang="es-MX" sz="2500" dirty="0">
                <a:latin typeface="Arial" pitchFamily="34" charset="0"/>
                <a:cs typeface="Arial" pitchFamily="34" charset="0"/>
              </a:rPr>
              <a:t>Mochila de emergencia.</a:t>
            </a:r>
          </a:p>
          <a:p>
            <a:pPr>
              <a:buFont typeface="Wingdings" pitchFamily="2" charset="2"/>
              <a:buChar char="Ø"/>
            </a:pPr>
            <a:endParaRPr lang="es-MX" sz="2500" dirty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283968" y="1844824"/>
            <a:ext cx="396044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71685A"/>
              </a:buClr>
              <a:buSzPct val="85000"/>
            </a:pPr>
            <a:r>
              <a:rPr lang="es-E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UNIDAD </a:t>
            </a:r>
            <a:r>
              <a:rPr lang="es-E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II.</a:t>
            </a:r>
            <a:endParaRPr lang="es-MX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71685A"/>
              </a:buClr>
              <a:buSzPct val="85000"/>
              <a:buFont typeface="Wingdings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Fenómenos </a:t>
            </a: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perturbadores.</a:t>
            </a:r>
            <a:endParaRPr lang="es-MX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71685A"/>
              </a:buClr>
              <a:buSzPct val="85000"/>
              <a:buFont typeface="Wingdings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Fenómenos de origen natural: geológicos e  </a:t>
            </a: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hidrometeorológicos. </a:t>
            </a:r>
            <a:endParaRPr lang="es-MX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71685A"/>
              </a:buClr>
              <a:buSzPct val="85000"/>
              <a:buFont typeface="Wingdings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Fenómenos astronómicos.</a:t>
            </a:r>
          </a:p>
          <a:p>
            <a:pPr marL="274320" lvl="0" indent="-274320">
              <a:spcBef>
                <a:spcPct val="20000"/>
              </a:spcBef>
              <a:buClr>
                <a:srgbClr val="71685A"/>
              </a:buClr>
              <a:buSzPct val="85000"/>
              <a:buFont typeface="Wingdings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Fenómenos de origen antrópico </a:t>
            </a: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274320" lvl="0" indent="-274320">
              <a:spcBef>
                <a:spcPct val="20000"/>
              </a:spcBef>
              <a:buClr>
                <a:srgbClr val="71685A"/>
              </a:buClr>
              <a:buSzPct val="85000"/>
              <a:buFont typeface="Wingdings" pitchFamily="2" charset="2"/>
              <a:buChar char="Ø"/>
            </a:pP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químico-tecnológicos, sanitario-ecológicos y </a:t>
            </a: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socio-organizativos.</a:t>
            </a:r>
            <a:endParaRPr lang="es-MX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71685A"/>
              </a:buClr>
              <a:buSzPct val="85000"/>
              <a:buFont typeface="Wingdings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Sismos: </a:t>
            </a:r>
            <a:endParaRPr lang="es-MX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71685A"/>
              </a:buClr>
              <a:buSzPct val="85000"/>
              <a:buFont typeface="Wingdings" pitchFamily="2" charset="2"/>
              <a:buChar char="Ø"/>
            </a:pP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Lluvia 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inundación </a:t>
            </a:r>
            <a:endParaRPr lang="es-MX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71685A"/>
              </a:buClr>
              <a:buSzPct val="85000"/>
              <a:buFont typeface="Wingdings" pitchFamily="2" charset="2"/>
              <a:buChar char="Ø"/>
            </a:pP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Incendios  </a:t>
            </a:r>
          </a:p>
          <a:p>
            <a:pPr marL="274320" lvl="0" indent="-274320">
              <a:spcBef>
                <a:spcPct val="20000"/>
              </a:spcBef>
              <a:buClr>
                <a:srgbClr val="71685A"/>
              </a:buClr>
              <a:buSzPct val="85000"/>
              <a:buFont typeface="Wingdings" pitchFamily="2" charset="2"/>
              <a:buChar char="Ø"/>
            </a:pP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Contaminación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epidemias y plagas</a:t>
            </a:r>
          </a:p>
          <a:p>
            <a:pPr marL="274320" lvl="0" indent="-274320">
              <a:spcBef>
                <a:spcPct val="20000"/>
              </a:spcBef>
              <a:buClr>
                <a:srgbClr val="71685A"/>
              </a:buClr>
              <a:buSzPct val="85000"/>
              <a:buFont typeface="Wingdings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Eventos masivos: </a:t>
            </a:r>
            <a:endParaRPr lang="es-MX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71685A"/>
              </a:buClr>
              <a:buSzPct val="85000"/>
              <a:buFont typeface="Wingdings" pitchFamily="2" charset="2"/>
              <a:buChar char="Ø"/>
            </a:pP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Programa 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interno de protección civil (PIPC</a:t>
            </a: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rgbClr val="71685A"/>
              </a:buClr>
              <a:buSzPct val="85000"/>
              <a:buFont typeface="Wingdings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Unidad interna de protección civil</a:t>
            </a:r>
          </a:p>
          <a:p>
            <a:pPr marL="274320" lvl="0" indent="-274320">
              <a:spcBef>
                <a:spcPct val="20000"/>
              </a:spcBef>
              <a:buClr>
                <a:srgbClr val="71685A"/>
              </a:buClr>
              <a:buSzPct val="85000"/>
              <a:buFont typeface="Wingdings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Tres subprogramas: Prevención, Auxilio o ayuda y </a:t>
            </a: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Recuperación</a:t>
            </a:r>
            <a:endParaRPr lang="es-MX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es-MX" sz="1800" b="1" dirty="0" smtClean="0">
                <a:latin typeface="Arial" pitchFamily="34" charset="0"/>
                <a:cs typeface="Arial" pitchFamily="34" charset="0"/>
              </a:rPr>
              <a:t>Programa de capacitación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535053"/>
              </p:ext>
            </p:extLst>
          </p:nvPr>
        </p:nvGraphicFramePr>
        <p:xfrm>
          <a:off x="1979712" y="1556792"/>
          <a:ext cx="5256582" cy="4283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915"/>
                <a:gridCol w="1764969"/>
                <a:gridCol w="817690"/>
                <a:gridCol w="934504"/>
                <a:gridCol w="934504"/>
              </a:tblGrid>
              <a:tr h="12472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</a:rPr>
                        <a:t>_____ DE __________ DEL 2018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</a:rPr>
                        <a:t>HORA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ACTIVIDAD O TEMA A IMPARTIR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PERSONAL ASISTENTE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INSTRUCTOR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AREA DE ADTO.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/>
                </a:tc>
              </a:tr>
              <a:tr h="249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0800-0815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Bienvenida e introducción del programa de capacitación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</a:rPr>
                        <a:t>Personal designado por los diferentes organismos  de la VII R.M.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CAP. 2/o DE ZPDRS.</a:t>
                      </a:r>
                      <a:endParaRPr lang="es-MX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ALEJANDRO</a:t>
                      </a:r>
                      <a:endParaRPr lang="es-MX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QUIRINO</a:t>
                      </a:r>
                      <a:endParaRPr lang="es-MX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CORNEJO VILLEGAS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Auditorio multimedia de la VII R.M.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</a:tr>
              <a:tr h="12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0815-0850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Evaluación diagnóstica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30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0850-1050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s-MX" sz="600">
                          <a:effectLst/>
                        </a:rPr>
                        <a:t>Qué es la protección civil.</a:t>
                      </a:r>
                      <a:endParaRPr lang="es-MX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s-ES" sz="600">
                          <a:effectLst/>
                        </a:rPr>
                        <a:t>Ley General de Protección Civil</a:t>
                      </a:r>
                      <a:r>
                        <a:rPr lang="es-MX" sz="600">
                          <a:effectLst/>
                        </a:rPr>
                        <a:t>.</a:t>
                      </a:r>
                      <a:endParaRPr lang="es-MX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s-ES" sz="600">
                          <a:effectLst/>
                        </a:rPr>
                        <a:t>La participación de la SEDENA en el Sistema Nacional de Protección Civil (SINAPROC).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2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1050-1100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DESCANSO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113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1100-1300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s-MX" sz="600">
                          <a:effectLst/>
                        </a:rPr>
                        <a:t>La construcción social del riesgo.</a:t>
                      </a:r>
                      <a:endParaRPr lang="es-MX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s-MX" sz="600">
                          <a:effectLst/>
                        </a:rPr>
                        <a:t>Gestión integral del riesgo</a:t>
                      </a:r>
                      <a:endParaRPr lang="es-MX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s-MX" sz="600">
                          <a:effectLst/>
                        </a:rPr>
                        <a:t>La resiliencia como una forma de vida.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Personal designado por los diferentes organismos  de la VII R.M.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CAP. 2/o DE ZPDRS.</a:t>
                      </a:r>
                      <a:endParaRPr lang="es-MX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ALEJANDRO QUIRINO</a:t>
                      </a:r>
                      <a:endParaRPr lang="es-MX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CORNEJO VILLEGAS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</a:rPr>
                        <a:t>Auditorio multimedia de la VII R.M.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</a:tr>
              <a:tr h="124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1300-1430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COMEDOR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27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</a:rPr>
                        <a:t>1430-1600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s-MX" sz="600">
                          <a:effectLst/>
                        </a:rPr>
                        <a:t>El cambio climático y sus consecuencias.</a:t>
                      </a:r>
                      <a:endParaRPr lang="es-MX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s-MX" sz="600">
                          <a:effectLst/>
                        </a:rPr>
                        <a:t>Tipos de fuego y como combatirlo.</a:t>
                      </a:r>
                      <a:endParaRPr lang="es-MX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s-MX" sz="600">
                          <a:effectLst/>
                        </a:rPr>
                        <a:t>Señales y avisos para Protección civil (NOM 003)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Personal designado por los diferentes organismos  de la VII R.M.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CAP. 2/o DE ZPDRS.</a:t>
                      </a:r>
                      <a:endParaRPr lang="es-MX" sz="7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ALEJANDRO</a:t>
                      </a:r>
                      <a:endParaRPr lang="es-MX" sz="7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QUIRINO</a:t>
                      </a:r>
                      <a:endParaRPr lang="es-MX" sz="7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CORNEJO VILLEGAS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Auditorio multimedia de la VII R.M.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</a:tr>
              <a:tr h="41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</a:rPr>
                        <a:t>1600-1800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s-MX" sz="600" dirty="0">
                          <a:effectLst/>
                        </a:rPr>
                        <a:t>Plan familiar de protección civil.</a:t>
                      </a:r>
                      <a:endParaRPr lang="es-MX" sz="7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s-MX" sz="600" dirty="0">
                          <a:effectLst/>
                        </a:rPr>
                        <a:t>Mochila de emergencia.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20" marR="4282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/>
          <a:lstStyle/>
          <a:p>
            <a:pPr algn="l"/>
            <a:r>
              <a:rPr lang="es-MX" sz="1800" b="1" dirty="0" smtClean="0">
                <a:latin typeface="Arial" pitchFamily="34" charset="0"/>
                <a:cs typeface="Arial" pitchFamily="34" charset="0"/>
              </a:rPr>
              <a:t>Pendientes: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259633" y="1628800"/>
            <a:ext cx="3240360" cy="733679"/>
          </a:xfrm>
        </p:spPr>
        <p:txBody>
          <a:bodyPr/>
          <a:lstStyle/>
          <a:p>
            <a:pPr marL="0" indent="0">
              <a:buNone/>
            </a:pP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CAPITULO VI.</a:t>
            </a: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Análisis de resultados.</a:t>
            </a: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  <p:pic>
        <p:nvPicPr>
          <p:cNvPr id="2050" name="Picture 2" descr="Resultado de imagen para imagenes de analisis de result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888432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imagenes de analisis de result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3"/>
            <a:ext cx="2857500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vidor\Desktop\clase-n-1-de-almacenamiento-y-manejo-de-los-abastecimiento-clase-i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55272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245037" y="1628800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	</a:t>
            </a:r>
          </a:p>
          <a:p>
            <a:pPr algn="just"/>
            <a:r>
              <a:rPr lang="es-MX" dirty="0"/>
              <a:t>	</a:t>
            </a:r>
            <a:r>
              <a:rPr lang="es-MX" dirty="0" smtClean="0"/>
              <a:t>Los </a:t>
            </a:r>
            <a:r>
              <a:rPr lang="es-MX" dirty="0"/>
              <a:t>militares formamos parte de la sociedad, un soldado antes de ser militar, </a:t>
            </a:r>
            <a:r>
              <a:rPr lang="es-MX" dirty="0" smtClean="0"/>
              <a:t>es un ciudadano como cualquier otro y es </a:t>
            </a:r>
            <a:r>
              <a:rPr lang="es-MX" dirty="0"/>
              <a:t>vulnerable a los peligros que se presentan en la vida </a:t>
            </a:r>
            <a:r>
              <a:rPr lang="es-MX" dirty="0" smtClean="0"/>
              <a:t>cotidiana.</a:t>
            </a:r>
            <a:endParaRPr lang="es-MX" dirty="0"/>
          </a:p>
        </p:txBody>
      </p:sp>
      <p:pic>
        <p:nvPicPr>
          <p:cNvPr id="1026" name="Picture 2" descr="C:\Users\servidor\Desktop\grupo-elementos-tropa-oficial-ejercito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194322" cy="21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8024" y="3933056"/>
            <a:ext cx="362637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	</a:t>
            </a:r>
          </a:p>
          <a:p>
            <a:pPr algn="just"/>
            <a:r>
              <a:rPr lang="es-MX" sz="1700" dirty="0"/>
              <a:t>	</a:t>
            </a:r>
            <a:r>
              <a:rPr lang="es-MX" sz="1700" dirty="0" smtClean="0"/>
              <a:t>Los </a:t>
            </a:r>
            <a:r>
              <a:rPr lang="es-MX" sz="1700" dirty="0"/>
              <a:t>desastres están asociados a la historia de la </a:t>
            </a:r>
            <a:r>
              <a:rPr lang="es-MX" sz="1700" dirty="0" smtClean="0"/>
              <a:t>humanidad, </a:t>
            </a:r>
            <a:r>
              <a:rPr lang="es-MX" sz="1700" dirty="0"/>
              <a:t>desde sus </a:t>
            </a:r>
            <a:r>
              <a:rPr lang="es-MX" sz="1700" dirty="0" smtClean="0"/>
              <a:t>inicios </a:t>
            </a:r>
            <a:r>
              <a:rPr lang="es-MX" sz="1700" dirty="0"/>
              <a:t>la naturaleza no ha dejado de recordar al hombre su poder destructivo, </a:t>
            </a:r>
          </a:p>
        </p:txBody>
      </p:sp>
      <p:pic>
        <p:nvPicPr>
          <p:cNvPr id="1028" name="Picture 4" descr="Resultado de imagen para imagenes de desast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53" y="3989040"/>
            <a:ext cx="3496047" cy="20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65245" cy="1656184"/>
          </a:xfrm>
        </p:spPr>
        <p:txBody>
          <a:bodyPr>
            <a:noAutofit/>
          </a:bodyPr>
          <a:lstStyle/>
          <a:p>
            <a:pPr algn="just"/>
            <a:r>
              <a:rPr lang="es-MX" sz="1800" dirty="0" smtClean="0">
                <a:latin typeface="+mn-lt"/>
              </a:rPr>
              <a:t>	Al respecto </a:t>
            </a:r>
            <a:r>
              <a:rPr lang="es-MX" sz="1800" dirty="0">
                <a:latin typeface="+mn-lt"/>
              </a:rPr>
              <a:t>las fuerzas armadas tienen un papel protagónico en este tipo de escenarios, el soldado mexicano está íntimamente ligado a estas actividades, principalmente porque colabora activamente en la aplicación del plan DN III E en labores de auxilio en una situación de emergencia, por lo que el tema no le es </a:t>
            </a:r>
            <a:r>
              <a:rPr lang="es-MX" sz="1800" dirty="0" smtClean="0">
                <a:latin typeface="+mn-lt"/>
              </a:rPr>
              <a:t>ajeno.</a:t>
            </a:r>
            <a:r>
              <a:rPr lang="es-MX" sz="1800" dirty="0">
                <a:latin typeface="+mn-lt"/>
              </a:rPr>
              <a:t/>
            </a:r>
            <a:br>
              <a:rPr lang="es-MX" sz="1800" dirty="0">
                <a:latin typeface="+mn-lt"/>
              </a:rPr>
            </a:br>
            <a:endParaRPr lang="es-MX" sz="1800" dirty="0">
              <a:latin typeface="+mn-lt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302977" y="4185084"/>
            <a:ext cx="5213239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MX" sz="1800" dirty="0">
              <a:latin typeface="+mn-lt"/>
            </a:endParaRPr>
          </a:p>
        </p:txBody>
      </p:sp>
      <p:pic>
        <p:nvPicPr>
          <p:cNvPr id="2050" name="Picture 2" descr="Resultado de imagen para soldados aplicando el plan dn iii 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64" y="2708920"/>
            <a:ext cx="31022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soldados aplicando el plan dn iii 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3" y="817582"/>
            <a:ext cx="7160676" cy="1387282"/>
          </a:xfrm>
        </p:spPr>
        <p:txBody>
          <a:bodyPr>
            <a:normAutofit fontScale="90000"/>
          </a:bodyPr>
          <a:lstStyle/>
          <a:p>
            <a:pPr algn="l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800" b="1" dirty="0" smtClean="0">
                <a:latin typeface="Arial" pitchFamily="34" charset="0"/>
                <a:cs typeface="Arial" pitchFamily="34" charset="0"/>
              </a:rPr>
            </a:br>
            <a:r>
              <a:rPr lang="es-MX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es-MX" sz="2800" b="1" dirty="0">
                <a:latin typeface="Arial" pitchFamily="34" charset="0"/>
                <a:cs typeface="Arial" pitchFamily="34" charset="0"/>
              </a:rPr>
            </a:br>
            <a:r>
              <a:rPr lang="es-MX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800" b="1" dirty="0" smtClean="0">
                <a:latin typeface="Arial" pitchFamily="34" charset="0"/>
                <a:cs typeface="Arial" pitchFamily="34" charset="0"/>
              </a:rPr>
            </a:br>
            <a:r>
              <a:rPr lang="es-MX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800" b="1" dirty="0" smtClean="0">
                <a:latin typeface="Arial" pitchFamily="34" charset="0"/>
                <a:cs typeface="Arial" pitchFamily="34" charset="0"/>
              </a:rPr>
            </a:br>
            <a:r>
              <a:rPr lang="es-MX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es-MX" sz="2800" b="1" dirty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PLANTEAMIENTO DEL PROBLEMA. (¿Cual es el problema detectado.?)	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>
                <a:latin typeface="Arial" pitchFamily="34" charset="0"/>
                <a:cs typeface="Arial" pitchFamily="34" charset="0"/>
              </a:rPr>
            </a:br>
            <a:r>
              <a:rPr lang="es-ES" sz="1800" dirty="0"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>
                <a:latin typeface="Arial" pitchFamily="34" charset="0"/>
                <a:cs typeface="Arial" pitchFamily="34" charset="0"/>
              </a:rPr>
            </a:br>
            <a:r>
              <a:rPr lang="es-ES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 smtClean="0">
                <a:latin typeface="Arial" pitchFamily="34" charset="0"/>
                <a:cs typeface="Arial" pitchFamily="34" charset="0"/>
              </a:rPr>
            </a:br>
            <a:r>
              <a:rPr lang="es-ES" sz="1800" dirty="0"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>
                <a:latin typeface="Arial" pitchFamily="34" charset="0"/>
                <a:cs typeface="Arial" pitchFamily="34" charset="0"/>
              </a:rPr>
            </a:br>
            <a:r>
              <a:rPr lang="es-E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 smtClean="0">
                <a:latin typeface="Arial" pitchFamily="34" charset="0"/>
                <a:cs typeface="Arial" pitchFamily="34" charset="0"/>
              </a:rPr>
            </a:br>
            <a:r>
              <a:rPr lang="es-ES" sz="1800" dirty="0"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>
                <a:latin typeface="Arial" pitchFamily="34" charset="0"/>
                <a:cs typeface="Arial" pitchFamily="34" charset="0"/>
              </a:rPr>
            </a:br>
            <a:r>
              <a:rPr lang="es-E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 smtClean="0">
                <a:latin typeface="Arial" pitchFamily="34" charset="0"/>
                <a:cs typeface="Arial" pitchFamily="34" charset="0"/>
              </a:rPr>
            </a:br>
            <a:r>
              <a:rPr lang="es-MX" sz="1800" dirty="0">
                <a:latin typeface="Arial" pitchFamily="34" charset="0"/>
                <a:cs typeface="Arial" pitchFamily="34" charset="0"/>
              </a:rPr>
              <a:t/>
            </a:r>
            <a:br>
              <a:rPr lang="es-MX" sz="1800" dirty="0">
                <a:latin typeface="Arial" pitchFamily="34" charset="0"/>
                <a:cs typeface="Arial" pitchFamily="34" charset="0"/>
              </a:rPr>
            </a:b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87624" y="2204864"/>
            <a:ext cx="6840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El personal militar de la VII R.M. tiene un mal enfoque de lo que actualmente es la protección civil, pues vinculan directamente al plan DN III E con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P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rotección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C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ivil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.    </a:t>
            </a:r>
            <a:br>
              <a:rPr lang="es-MX" b="1" dirty="0">
                <a:latin typeface="Arial" pitchFamily="34" charset="0"/>
                <a:cs typeface="Arial" pitchFamily="34" charset="0"/>
              </a:rPr>
            </a:br>
            <a:r>
              <a:rPr lang="es-MX" sz="1400" b="1" dirty="0">
                <a:latin typeface="Arial" pitchFamily="34" charset="0"/>
                <a:cs typeface="Arial" pitchFamily="34" charset="0"/>
              </a:rPr>
              <a:t>	</a:t>
            </a:r>
            <a:endParaRPr lang="es-MX" dirty="0"/>
          </a:p>
        </p:txBody>
      </p:sp>
      <p:sp>
        <p:nvSpPr>
          <p:cNvPr id="6" name="AutoShape 2" descr="Resultado de imagen para soldados aplicando el plan dn iii 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6" name="Picture 4" descr="Resultado de imagen para soldados aplicando el plan dn iii 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2857500" cy="20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283968" y="3717032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b="1" dirty="0" smtClean="0"/>
              <a:t>=</a:t>
            </a:r>
            <a:endParaRPr lang="es-MX" sz="8000" b="1" dirty="0"/>
          </a:p>
        </p:txBody>
      </p:sp>
      <p:sp>
        <p:nvSpPr>
          <p:cNvPr id="8" name="AutoShape 6" descr="Resultado de imagen para simbolo de proteccion civil de mex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8" descr="Resultado de imagen para simbolo de proteccion civil de mexic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10" descr="Resultado de imagen para simbolo de proteccion civil de mexic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83" name="Picture 11" descr="C:\Users\servidor\Desktop\descar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43638"/>
            <a:ext cx="2592288" cy="24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Objetivo principal (Obj. General)</a:t>
            </a:r>
            <a:br>
              <a:rPr lang="es-ES" sz="2000" b="1" dirty="0" smtClean="0">
                <a:latin typeface="Arial" pitchFamily="34" charset="0"/>
                <a:cs typeface="Arial" pitchFamily="34" charset="0"/>
              </a:rPr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rofesionalizar al personal de la VII R.M. en materia de protección civil. 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119256"/>
            <a:ext cx="6687845" cy="4046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sz="1900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>
              <a:buNone/>
            </a:pPr>
            <a:r>
              <a:rPr lang="es-ES" sz="2100" b="1" dirty="0" smtClean="0">
                <a:latin typeface="Arial" pitchFamily="34" charset="0"/>
                <a:ea typeface="+mj-ea"/>
                <a:cs typeface="Arial" pitchFamily="34" charset="0"/>
              </a:rPr>
              <a:t>Objetivos </a:t>
            </a:r>
            <a:r>
              <a:rPr lang="es-ES" sz="2100" b="1" dirty="0">
                <a:latin typeface="Arial" pitchFamily="34" charset="0"/>
                <a:ea typeface="+mj-ea"/>
                <a:cs typeface="Arial" pitchFamily="34" charset="0"/>
              </a:rPr>
              <a:t>específicos:</a:t>
            </a:r>
          </a:p>
          <a:p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sz="1900" dirty="0" smtClean="0">
                <a:latin typeface="Arial" pitchFamily="34" charset="0"/>
                <a:cs typeface="Arial" pitchFamily="34" charset="0"/>
              </a:rPr>
              <a:t>Conocer los conocimiento con el que cuenta el personal militar en materia de protección civil.</a:t>
            </a:r>
          </a:p>
          <a:p>
            <a:pPr>
              <a:buFont typeface="Wingdings" pitchFamily="2" charset="2"/>
              <a:buChar char="Ø"/>
            </a:pPr>
            <a:endParaRPr lang="es-ES" sz="1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1900" dirty="0" smtClean="0">
                <a:latin typeface="Arial" pitchFamily="34" charset="0"/>
                <a:cs typeface="Arial" pitchFamily="34" charset="0"/>
              </a:rPr>
              <a:t>Dar al personal militar una idea clara de lo que hoy en día es la protección civil.</a:t>
            </a:r>
          </a:p>
          <a:p>
            <a:pPr>
              <a:buFont typeface="Wingdings" pitchFamily="2" charset="2"/>
              <a:buChar char="Ø"/>
            </a:pPr>
            <a:endParaRPr lang="es-ES" sz="1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1900" dirty="0" smtClean="0">
                <a:latin typeface="Arial" pitchFamily="34" charset="0"/>
                <a:cs typeface="Arial" pitchFamily="34" charset="0"/>
              </a:rPr>
              <a:t>Diseñar una herramienta para transmitir conocimiento de temas de protección civil. (programa de capacitación)</a:t>
            </a:r>
          </a:p>
          <a:p>
            <a:pPr>
              <a:buFont typeface="Wingdings" pitchFamily="2" charset="2"/>
              <a:buChar char="Ø"/>
            </a:pPr>
            <a:endParaRPr lang="es-ES" sz="1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1900" dirty="0" smtClean="0">
                <a:latin typeface="Arial" pitchFamily="34" charset="0"/>
                <a:cs typeface="Arial" pitchFamily="34" charset="0"/>
              </a:rPr>
              <a:t>Fomentar la cultura de protección civil en el personal militar de la VII R.M.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74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PLANTEAMIENTO ESPECÍFICO.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0391" y="1412776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	¿Es </a:t>
            </a:r>
            <a:r>
              <a:rPr lang="es-MX" dirty="0">
                <a:latin typeface="Arial" pitchFamily="34" charset="0"/>
                <a:cs typeface="Arial" pitchFamily="34" charset="0"/>
              </a:rPr>
              <a:t>a partir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 la profesionalización del personal de la VII R.M. en materia de protección civil </a:t>
            </a:r>
            <a:r>
              <a:rPr lang="es-MX" dirty="0">
                <a:latin typeface="Arial" pitchFamily="34" charset="0"/>
                <a:cs typeface="Arial" pitchFamily="34" charset="0"/>
              </a:rPr>
              <a:t>por medio de un programa de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capacitación, lo que pueda permitir cambiar el enfoque erróneo que tien</a:t>
            </a:r>
            <a:r>
              <a:rPr lang="es-MX" dirty="0">
                <a:latin typeface="Arial" pitchFamily="34" charset="0"/>
                <a:cs typeface="Arial" pitchFamily="34" charset="0"/>
              </a:rPr>
              <a:t>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respecto al tema e incrementar sus fortalezas y disminuir sus vulnerabilidades ante escenarios de riesgo y fomentar su cultura en protección civil.? </a:t>
            </a:r>
            <a:endParaRPr lang="es-MX" dirty="0"/>
          </a:p>
        </p:txBody>
      </p:sp>
      <p:pic>
        <p:nvPicPr>
          <p:cNvPr id="4098" name="Picture 2" descr="Resultado de imagen para soldados mexicanos en adiestramiento de plan dn 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561662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pPr algn="l"/>
            <a:r>
              <a:rPr lang="es-MX" sz="1800" b="1" dirty="0" smtClean="0">
                <a:latin typeface="Arial" pitchFamily="34" charset="0"/>
                <a:cs typeface="Arial" pitchFamily="34" charset="0"/>
              </a:rPr>
              <a:t>METODOLOGIA EMPLEADA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3603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1800" dirty="0">
                <a:latin typeface="Arial" pitchFamily="34" charset="0"/>
                <a:cs typeface="Arial" pitchFamily="34" charset="0"/>
              </a:rPr>
              <a:t>	P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ara llevar a cabo la investigación se recurrió al enfoque de la investigación CUALITATIVA, apoyándome en la perspectiva de INVESTIGACIÓN ACCIÓN, asimismo como instrumentos para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la recolección de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información se recurrió 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al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grupo de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discusión,  a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la observación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al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cuestionario (preguntas abiertas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).</a:t>
            </a:r>
            <a:endParaRPr lang="es-ES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Resultado de imagen para cualitativo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58326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1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4527" y="529550"/>
            <a:ext cx="6965245" cy="811218"/>
          </a:xfrm>
        </p:spPr>
        <p:txBody>
          <a:bodyPr>
            <a:normAutofit/>
          </a:bodyPr>
          <a:lstStyle/>
          <a:p>
            <a:pPr algn="l"/>
            <a:r>
              <a:rPr lang="es-MX" sz="1800" b="1" dirty="0" smtClean="0">
                <a:latin typeface="Arial" pitchFamily="34" charset="0"/>
                <a:cs typeface="Arial" pitchFamily="34" charset="0"/>
              </a:rPr>
              <a:t>DESARROLLO. (Avances y resultados.)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196752"/>
            <a:ext cx="4824536" cy="29523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MX" sz="1800" dirty="0"/>
              <a:t>	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El trabajo aborda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en un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primer capítulo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el marco conceptual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explicando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conceptos generales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protección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civil,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citando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temas relevantes como: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el desastre, el riesgo, la vulnerabilidad, el cambio climático, la construcción social del riesgo, la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resiliencia,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entre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otros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.</a:t>
            </a: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Resultado de imagen para construccion social del riesg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33843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n para zonas de riesg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Resultado de imagen para zonas de riesg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Resultado de imagen para zonas de riesg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54" name="Picture 10" descr="Resultado de imagen para zonas de ries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26" y="1340768"/>
            <a:ext cx="230425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Resultado de imagen para cambio climatic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58" name="Picture 14" descr="Resultado de imagen para cambio climat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30035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7"/>
          </a:xfrm>
        </p:spPr>
        <p:txBody>
          <a:bodyPr>
            <a:normAutofit/>
          </a:bodyPr>
          <a:lstStyle/>
          <a:p>
            <a:pPr algn="l"/>
            <a:r>
              <a:rPr lang="es-MX" sz="1800" b="1" dirty="0">
                <a:latin typeface="Arial" pitchFamily="34" charset="0"/>
                <a:cs typeface="Arial" pitchFamily="34" charset="0"/>
              </a:rPr>
              <a:t>DESARROLLO. (Avances y resultados.)</a:t>
            </a:r>
            <a:endParaRPr lang="es-MX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5976" y="1340768"/>
            <a:ext cx="3807525" cy="22458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	En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un segundo capítulo se define el marco contextual, es decir el ambiente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donde  se realiza la investigación, se contempla terminología militar y se explica de manera breve temas relacionados a las fuerzas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armadas.</a:t>
            </a: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Resultado de imagen para Plan d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302433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ejercito mexic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09634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 para plan d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12" y="3573016"/>
            <a:ext cx="337648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5277</TotalTime>
  <Words>459</Words>
  <Application>Microsoft Office PowerPoint</Application>
  <PresentationFormat>Presentación en pantalla (4:3)</PresentationFormat>
  <Paragraphs>132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Chincheta</vt:lpstr>
      <vt:lpstr>Presentación de PowerPoint</vt:lpstr>
      <vt:lpstr>Presentación de PowerPoint</vt:lpstr>
      <vt:lpstr> Al respecto las fuerzas armadas tienen un papel protagónico en este tipo de escenarios, el soldado mexicano está íntimamente ligado a estas actividades, principalmente porque colabora activamente en la aplicación del plan DN III E en labores de auxilio en una situación de emergencia, por lo que el tema no le es ajeno. </vt:lpstr>
      <vt:lpstr>     PLANTEAMIENTO DEL PROBLEMA. (¿Cual es el problema detectado.?)  .          </vt:lpstr>
      <vt:lpstr>Objetivo principal (Obj. General)  Profesionalizar al personal de la VII R.M. en materia de protección civil. </vt:lpstr>
      <vt:lpstr> PLANTEAMIENTO ESPECÍFICO. </vt:lpstr>
      <vt:lpstr>METODOLOGIA EMPLEADA</vt:lpstr>
      <vt:lpstr>DESARROLLO. (Avances y resultados.)</vt:lpstr>
      <vt:lpstr>DESARROLLO. (Avances y resultados.)</vt:lpstr>
      <vt:lpstr>DESARROLLO. (Avances y resultados.)</vt:lpstr>
      <vt:lpstr>Estructuración de contenidos.</vt:lpstr>
      <vt:lpstr>Los temas que conformaron el programa de capacitación.</vt:lpstr>
      <vt:lpstr>Programa de capacitación</vt:lpstr>
      <vt:lpstr>Pendientes: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equipo</cp:lastModifiedBy>
  <cp:revision>53</cp:revision>
  <dcterms:created xsi:type="dcterms:W3CDTF">2018-08-10T13:57:15Z</dcterms:created>
  <dcterms:modified xsi:type="dcterms:W3CDTF">2018-08-30T12:14:50Z</dcterms:modified>
</cp:coreProperties>
</file>