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6" r:id="rId4"/>
    <p:sldId id="275" r:id="rId5"/>
    <p:sldId id="263" r:id="rId6"/>
    <p:sldId id="265" r:id="rId7"/>
    <p:sldId id="266" r:id="rId8"/>
    <p:sldId id="267" r:id="rId9"/>
    <p:sldId id="269" r:id="rId10"/>
    <p:sldId id="270" r:id="rId11"/>
    <p:sldId id="273" r:id="rId12"/>
    <p:sldId id="277" r:id="rId13"/>
    <p:sldId id="278" r:id="rId14"/>
    <p:sldId id="274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E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A2720-EC93-4D04-A58D-4F22A81FC7AC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01A1-64AB-413C-A0CC-F64AB1A15B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3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MX" smtClean="0"/>
              <a:t> sólo </a:t>
            </a:r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079606-0CEE-49D6-8259-B7476C665B40}" type="slidenum">
              <a:rPr lang="es-MX" altLang="es-MX" smtClean="0"/>
              <a:pPr/>
              <a:t>2</a:t>
            </a:fld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40303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4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5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21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520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64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86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85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58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689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86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0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21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643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90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6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6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8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5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707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5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CDCB-AADD-4BB8-BFF9-D99A5F4FA967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6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CDCB-AADD-4BB8-BFF9-D99A5F4FA967}" type="datetimeFigureOut">
              <a:rPr lang="es-MX" smtClean="0"/>
              <a:t>30/08/2018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3602-DEAE-4230-B6F8-069134EFCE89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71513" y="0"/>
            <a:ext cx="10848974" cy="16775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544357" y="6312307"/>
            <a:ext cx="89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5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0"/>
          <p:cNvSpPr>
            <a:spLocks noGrp="1" noChangeArrowheads="1"/>
          </p:cNvSpPr>
          <p:nvPr>
            <p:ph type="ctrTitle"/>
          </p:nvPr>
        </p:nvSpPr>
        <p:spPr bwMode="auto">
          <a:xfrm>
            <a:off x="2279650" y="2430463"/>
            <a:ext cx="7704138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s-MX" sz="3200" b="1" i="1" dirty="0">
                <a:solidFill>
                  <a:schemeClr val="bg1"/>
                </a:solidFill>
              </a:rPr>
              <a:t>Identificación</a:t>
            </a:r>
            <a:r>
              <a:rPr lang="es-MX" altLang="es-MX" sz="2800" b="1" i="1" dirty="0">
                <a:solidFill>
                  <a:schemeClr val="bg1"/>
                </a:solidFill>
              </a:rPr>
              <a:t> de los Factores Físicos y Humanos Desencadenantes de Riesgos de Incendios </a:t>
            </a:r>
            <a:r>
              <a:rPr lang="es-MX" altLang="es-MX" sz="2800" b="1" i="1" dirty="0" smtClean="0">
                <a:solidFill>
                  <a:schemeClr val="bg1"/>
                </a:solidFill>
              </a:rPr>
              <a:t>Industriales. Caso Planta </a:t>
            </a:r>
            <a:r>
              <a:rPr lang="es-MX" altLang="es-MX" sz="2800" b="1" i="1" dirty="0" err="1" smtClean="0">
                <a:solidFill>
                  <a:schemeClr val="bg1"/>
                </a:solidFill>
              </a:rPr>
              <a:t>Cuprum</a:t>
            </a:r>
            <a:r>
              <a:rPr lang="es-MX" altLang="es-MX" sz="2800" b="1" i="1" dirty="0" smtClean="0">
                <a:solidFill>
                  <a:schemeClr val="bg1"/>
                </a:solidFill>
              </a:rPr>
              <a:t> </a:t>
            </a:r>
            <a:r>
              <a:rPr lang="es-MX" altLang="es-MX" sz="2800" b="1" i="1" dirty="0">
                <a:solidFill>
                  <a:schemeClr val="bg1"/>
                </a:solidFill>
              </a:rPr>
              <a:t>Metales Laminados</a:t>
            </a:r>
            <a:endParaRPr lang="es-ES" altLang="es-MX" sz="2800" b="1" dirty="0">
              <a:solidFill>
                <a:schemeClr val="bg1"/>
              </a:solidFill>
            </a:endParaRPr>
          </a:p>
        </p:txBody>
      </p:sp>
      <p:sp>
        <p:nvSpPr>
          <p:cNvPr id="8195" name="CuadroTexto 1"/>
          <p:cNvSpPr txBox="1">
            <a:spLocks noChangeArrowheads="1"/>
          </p:cNvSpPr>
          <p:nvPr/>
        </p:nvSpPr>
        <p:spPr bwMode="auto">
          <a:xfrm>
            <a:off x="1885951" y="4467225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solidFill>
                  <a:schemeClr val="bg1"/>
                </a:solidFill>
              </a:rPr>
              <a:t>Alumno: Anselmo Reyes Martínez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solidFill>
                  <a:schemeClr val="bg1"/>
                </a:solidFill>
              </a:rPr>
              <a:t>Director de tesis: Maestro </a:t>
            </a:r>
            <a:r>
              <a:rPr lang="es-MX" altLang="es-MX" sz="2400" b="1" dirty="0" err="1" smtClean="0">
                <a:solidFill>
                  <a:schemeClr val="bg1"/>
                </a:solidFill>
              </a:rPr>
              <a:t>Josafath</a:t>
            </a:r>
            <a:r>
              <a:rPr lang="es-MX" altLang="es-MX" sz="2400" b="1" dirty="0" smtClean="0">
                <a:solidFill>
                  <a:schemeClr val="bg1"/>
                </a:solidFill>
              </a:rPr>
              <a:t> Quiroga Mendoza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solidFill>
                  <a:schemeClr val="bg1"/>
                </a:solidFill>
              </a:rPr>
              <a:t>Coloquio del 31 de agosto de 2018</a:t>
            </a:r>
            <a:endParaRPr lang="es-MX" alt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3232" y="1801368"/>
            <a:ext cx="10826496" cy="446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531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4" y="1989138"/>
            <a:ext cx="6408737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4088" y="1801368"/>
            <a:ext cx="10808208" cy="4453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92572"/>
              </p:ext>
            </p:extLst>
          </p:nvPr>
        </p:nvGraphicFramePr>
        <p:xfrm>
          <a:off x="704088" y="3348869"/>
          <a:ext cx="10808208" cy="263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Hoja de cálculo" r:id="rId3" imgW="11887200" imgH="2895711" progId="Excel.Sheet.12">
                  <p:embed/>
                </p:oleObj>
              </mc:Choice>
              <mc:Fallback>
                <p:oleObj name="Hoja de cálculo" r:id="rId3" imgW="11887200" imgH="28957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088" y="3348869"/>
                        <a:ext cx="10808208" cy="2632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822192" y="201168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/>
              <a:t>CRONOGRAMA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9277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5800" y="1837944"/>
            <a:ext cx="10853928" cy="4462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 smtClean="0">
                <a:solidFill>
                  <a:schemeClr val="tx1"/>
                </a:solidFill>
              </a:rPr>
              <a:t>Avances.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Al momento se han realizado el 85 % de las entrevistas.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Se ha realizado la observación totalmente, alcanzando la saturación por el tiempo invertido.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Se ha consultado la información reciente sobre incendios en el área metropolitana.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Se lleva a un 50 % de la redacción de las historias recolectadas.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En cuanto a cameos resultados de la observación, están terminados faltando revisión exhaustiva.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Se han diseñado historias con la información recolectada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Se ha iniciado la comprensión del software para su uso inmediato.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3232" y="1865376"/>
            <a:ext cx="10853928" cy="4270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>
                <a:solidFill>
                  <a:schemeClr val="tx1"/>
                </a:solidFill>
              </a:rPr>
              <a:t>Resultados parciales</a:t>
            </a:r>
          </a:p>
          <a:p>
            <a:pPr algn="ctr"/>
            <a:endParaRPr lang="es-MX" sz="4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</a:rPr>
              <a:t>Los resultados iniciales nos dan diferentes categorías, dentro de los que se encuentran equipamiento, infraestructura, falta de políticas, presupuestos inadecuados, evaluaciones de riesgo incompletas, legislación obsoleta, legislación incompleta, vaga e incuantificable, ahorros malentendidos, evaluaciones de riesgo hechas sólo para cumplir y falta de visión al futuro</a:t>
            </a:r>
            <a:endParaRPr lang="es-MX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altLang="es-MX" dirty="0" smtClean="0"/>
          </a:p>
          <a:p>
            <a:pPr marL="0" indent="0" algn="ctr">
              <a:buNone/>
            </a:pPr>
            <a:endParaRPr lang="es-MX" altLang="es-MX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646176" y="1825625"/>
            <a:ext cx="10899648" cy="4419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39240" y="2057400"/>
            <a:ext cx="91135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3600" b="1" dirty="0"/>
              <a:t>PREGUNTAS Y RESPUESTAS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3600" b="1" i="1" dirty="0" smtClean="0">
                <a:solidFill>
                  <a:schemeClr val="bg1"/>
                </a:solidFill>
              </a:rPr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MX" sz="3600" b="1" i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3600" b="1" i="1" dirty="0" smtClean="0"/>
              <a:t>Por </a:t>
            </a:r>
            <a:r>
              <a:rPr lang="es-ES" altLang="es-MX" sz="3600" b="1" i="1" dirty="0"/>
              <a:t>lo general las </a:t>
            </a:r>
            <a:r>
              <a:rPr lang="es-MX" altLang="es-MX" sz="3600" b="1" i="1" dirty="0"/>
              <a:t>persona</a:t>
            </a:r>
            <a:r>
              <a:rPr lang="es-ES" altLang="es-MX" sz="3600" b="1" i="1" dirty="0"/>
              <a:t>s</a:t>
            </a:r>
            <a:r>
              <a:rPr lang="es-MX" altLang="es-MX" sz="3600" b="1" i="1" dirty="0"/>
              <a:t> que </a:t>
            </a:r>
            <a:r>
              <a:rPr lang="es-ES" altLang="es-MX" sz="3600" b="1" i="1" dirty="0"/>
              <a:t>enfrentan con menos daños </a:t>
            </a:r>
            <a:r>
              <a:rPr lang="es-MX" altLang="es-MX" sz="3600" b="1" i="1" dirty="0"/>
              <a:t>los desastres, no </a:t>
            </a:r>
            <a:r>
              <a:rPr lang="es-ES" altLang="es-MX" sz="3600" b="1" i="1" dirty="0"/>
              <a:t>son</a:t>
            </a:r>
            <a:r>
              <a:rPr lang="es-MX" altLang="es-MX" sz="3600" b="1" i="1" dirty="0"/>
              <a:t> la</a:t>
            </a:r>
            <a:r>
              <a:rPr lang="es-ES" altLang="es-MX" sz="3600" b="1" i="1" dirty="0"/>
              <a:t>s</a:t>
            </a:r>
            <a:r>
              <a:rPr lang="es-MX" altLang="es-MX" sz="3600" b="1" i="1" dirty="0"/>
              <a:t> más fuerte</a:t>
            </a:r>
            <a:r>
              <a:rPr lang="es-ES" altLang="es-MX" sz="3600" b="1" i="1" dirty="0"/>
              <a:t>s</a:t>
            </a:r>
            <a:r>
              <a:rPr lang="es-MX" altLang="es-MX" sz="3600" b="1" i="1" dirty="0"/>
              <a:t>, sino </a:t>
            </a:r>
            <a:r>
              <a:rPr lang="es-ES" altLang="es-MX" sz="3600" b="1" i="1" dirty="0"/>
              <a:t>l</a:t>
            </a:r>
            <a:r>
              <a:rPr lang="es-MX" altLang="es-MX" sz="3600" b="1" i="1" dirty="0"/>
              <a:t>a</a:t>
            </a:r>
            <a:r>
              <a:rPr lang="es-ES" altLang="es-MX" sz="3600" b="1" i="1" dirty="0"/>
              <a:t>s que están </a:t>
            </a:r>
            <a:r>
              <a:rPr lang="es-MX" altLang="es-MX" sz="3600" b="1" i="1" dirty="0"/>
              <a:t>mejor preparada</a:t>
            </a:r>
            <a:r>
              <a:rPr lang="es-ES" altLang="es-MX" sz="3600" b="1" i="1" dirty="0"/>
              <a:t>s</a:t>
            </a:r>
            <a:r>
              <a:rPr lang="es-MX" altLang="es-MX" sz="3600" b="1" i="1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MX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28800"/>
            <a:ext cx="11411712" cy="43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ctágono 5"/>
          <p:cNvSpPr/>
          <p:nvPr/>
        </p:nvSpPr>
        <p:spPr>
          <a:xfrm>
            <a:off x="4533900" y="2714625"/>
            <a:ext cx="1838325" cy="140017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Síntesis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520384" y="1673117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1500 incendios industriales anuales</a:t>
            </a:r>
            <a:endParaRPr lang="es-MX" sz="1400" b="1" dirty="0"/>
          </a:p>
        </p:txBody>
      </p:sp>
      <p:sp>
        <p:nvSpPr>
          <p:cNvPr id="8" name="Elipse 7"/>
          <p:cNvSpPr/>
          <p:nvPr/>
        </p:nvSpPr>
        <p:spPr>
          <a:xfrm>
            <a:off x="7343772" y="2797067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No se desarrolla información social</a:t>
            </a:r>
            <a:endParaRPr lang="es-MX" sz="1400" b="1" dirty="0"/>
          </a:p>
        </p:txBody>
      </p:sp>
      <p:sp>
        <p:nvSpPr>
          <p:cNvPr id="9" name="Elipse 8"/>
          <p:cNvSpPr/>
          <p:nvPr/>
        </p:nvSpPr>
        <p:spPr>
          <a:xfrm>
            <a:off x="7081835" y="3940067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San Nicolás de los Garza, N. L., 2 ° lugar IDH</a:t>
            </a:r>
            <a:endParaRPr lang="es-MX" sz="1400" b="1" dirty="0"/>
          </a:p>
        </p:txBody>
      </p:sp>
      <p:sp>
        <p:nvSpPr>
          <p:cNvPr id="10" name="Elipse 9"/>
          <p:cNvSpPr/>
          <p:nvPr/>
        </p:nvSpPr>
        <p:spPr>
          <a:xfrm>
            <a:off x="6520384" y="5245437"/>
            <a:ext cx="3152775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500 000 habitantes prácticamente en uso mixto</a:t>
            </a:r>
            <a:endParaRPr lang="es-MX" sz="1400" b="1" dirty="0"/>
          </a:p>
        </p:txBody>
      </p:sp>
      <p:sp>
        <p:nvSpPr>
          <p:cNvPr id="11" name="Elipse 10"/>
          <p:cNvSpPr/>
          <p:nvPr/>
        </p:nvSpPr>
        <p:spPr>
          <a:xfrm>
            <a:off x="1609464" y="5172273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La metalmecánica es la actividad principal</a:t>
            </a:r>
            <a:endParaRPr lang="es-MX" sz="1400" b="1" dirty="0"/>
          </a:p>
        </p:txBody>
      </p:sp>
      <p:sp>
        <p:nvSpPr>
          <p:cNvPr id="12" name="Elipse 11"/>
          <p:cNvSpPr/>
          <p:nvPr/>
        </p:nvSpPr>
        <p:spPr>
          <a:xfrm>
            <a:off x="640080" y="3895923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/>
              <a:t>Cuprum</a:t>
            </a:r>
            <a:r>
              <a:rPr lang="es-MX" sz="1400" b="1" dirty="0"/>
              <a:t> empresa típica, dedicada al corte de metales</a:t>
            </a:r>
          </a:p>
        </p:txBody>
      </p:sp>
      <p:sp>
        <p:nvSpPr>
          <p:cNvPr id="13" name="Elipse 12"/>
          <p:cNvSpPr/>
          <p:nvPr/>
        </p:nvSpPr>
        <p:spPr>
          <a:xfrm>
            <a:off x="661222" y="2823799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Entorno con uso mixto</a:t>
            </a:r>
            <a:endParaRPr lang="es-MX" sz="1400" b="1" dirty="0"/>
          </a:p>
        </p:txBody>
      </p:sp>
      <p:sp>
        <p:nvSpPr>
          <p:cNvPr id="14" name="Elipse 13"/>
          <p:cNvSpPr/>
          <p:nvPr/>
        </p:nvSpPr>
        <p:spPr>
          <a:xfrm>
            <a:off x="1232965" y="1667073"/>
            <a:ext cx="3152775" cy="1009650"/>
          </a:xfrm>
          <a:prstGeom prst="ellipse">
            <a:avLst/>
          </a:prstGeom>
          <a:solidFill>
            <a:srgbClr val="F7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Abordaje como estudio de caso</a:t>
            </a:r>
            <a:endParaRPr lang="es-MX" sz="1400" b="1" dirty="0"/>
          </a:p>
        </p:txBody>
      </p:sp>
      <p:cxnSp>
        <p:nvCxnSpPr>
          <p:cNvPr id="15" name="Conector recto de flecha 14"/>
          <p:cNvCxnSpPr>
            <a:stCxn id="6" idx="7"/>
            <a:endCxn id="7" idx="2"/>
          </p:cNvCxnSpPr>
          <p:nvPr/>
        </p:nvCxnSpPr>
        <p:spPr>
          <a:xfrm flipV="1">
            <a:off x="5962128" y="2177942"/>
            <a:ext cx="558256" cy="53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6" idx="0"/>
            <a:endCxn id="8" idx="2"/>
          </p:cNvCxnSpPr>
          <p:nvPr/>
        </p:nvCxnSpPr>
        <p:spPr>
          <a:xfrm>
            <a:off x="6372225" y="3124722"/>
            <a:ext cx="971547" cy="17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6" idx="1"/>
            <a:endCxn id="9" idx="2"/>
          </p:cNvCxnSpPr>
          <p:nvPr/>
        </p:nvCxnSpPr>
        <p:spPr>
          <a:xfrm>
            <a:off x="6372225" y="3704703"/>
            <a:ext cx="709610" cy="74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6" idx="2"/>
            <a:endCxn id="10" idx="1"/>
          </p:cNvCxnSpPr>
          <p:nvPr/>
        </p:nvCxnSpPr>
        <p:spPr>
          <a:xfrm>
            <a:off x="5962128" y="4114800"/>
            <a:ext cx="1019969" cy="127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6" idx="3"/>
            <a:endCxn id="11" idx="7"/>
          </p:cNvCxnSpPr>
          <p:nvPr/>
        </p:nvCxnSpPr>
        <p:spPr>
          <a:xfrm flipH="1">
            <a:off x="4300526" y="4114800"/>
            <a:ext cx="643471" cy="1205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6" idx="4"/>
            <a:endCxn id="12" idx="6"/>
          </p:cNvCxnSpPr>
          <p:nvPr/>
        </p:nvCxnSpPr>
        <p:spPr>
          <a:xfrm flipH="1">
            <a:off x="3792855" y="3704703"/>
            <a:ext cx="741045" cy="69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5"/>
            <a:endCxn id="13" idx="6"/>
          </p:cNvCxnSpPr>
          <p:nvPr/>
        </p:nvCxnSpPr>
        <p:spPr>
          <a:xfrm flipH="1">
            <a:off x="3813997" y="3124722"/>
            <a:ext cx="719903" cy="20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6" idx="6"/>
            <a:endCxn id="14" idx="6"/>
          </p:cNvCxnSpPr>
          <p:nvPr/>
        </p:nvCxnSpPr>
        <p:spPr>
          <a:xfrm flipH="1" flipV="1">
            <a:off x="4385740" y="2171898"/>
            <a:ext cx="558257" cy="54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838200" y="1819275"/>
            <a:ext cx="10544175" cy="440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¿ES LA FALTA DE CONOCIMIENTOS HUMANOS, TÉCNICOS Y DE INFRAESTRUCTURA COMO FACTORES QUE ORIGINAN LOS INCENDIOS EN LA EMPRESA CUPRUM METALES LAMINADOS EN SAN NICOLÁS DE LOS GARZA, N. L?</a:t>
            </a:r>
          </a:p>
        </p:txBody>
      </p:sp>
    </p:spTree>
    <p:extLst>
      <p:ext uri="{BB962C8B-B14F-4D97-AF65-F5344CB8AC3E}">
        <p14:creationId xmlns:p14="http://schemas.microsoft.com/office/powerpoint/2010/main" val="35834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0103" y="1700981"/>
            <a:ext cx="11408144" cy="4665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737419" y="3034910"/>
            <a:ext cx="4248098" cy="1402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 smtClean="0"/>
              <a:t>Planteamiento del problema</a:t>
            </a:r>
          </a:p>
          <a:p>
            <a:pPr algn="ctr"/>
            <a:r>
              <a:rPr lang="es-MX" dirty="0" smtClean="0"/>
              <a:t>Identificar cómo se produce el riesgo de incendio en instalaciones industriales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4674457" y="1844235"/>
            <a:ext cx="2551611" cy="460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Propósito central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55900" y="2777658"/>
            <a:ext cx="2551611" cy="6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Pregunta de investigación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53230" y="5428410"/>
            <a:ext cx="2551611" cy="485967"/>
          </a:xfrm>
          <a:prstGeom prst="rect">
            <a:avLst/>
          </a:prstGeom>
          <a:solidFill>
            <a:srgbClr val="4E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Inmersión inicial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11889" y="4674139"/>
            <a:ext cx="2551611" cy="5981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Proposición de la muestra inicial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948314" y="3483536"/>
            <a:ext cx="2551611" cy="3917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Deficiencias en el área 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5180048" y="2336535"/>
            <a:ext cx="2551611" cy="3713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Objetivos 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065272" y="4014652"/>
            <a:ext cx="2551611" cy="56954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Elección del ambiente o contexto</a:t>
            </a:r>
            <a:endParaRPr lang="es-MX" dirty="0"/>
          </a:p>
        </p:txBody>
      </p:sp>
      <p:cxnSp>
        <p:nvCxnSpPr>
          <p:cNvPr id="13" name="Conector recto de flecha 12"/>
          <p:cNvCxnSpPr>
            <a:stCxn id="5" idx="0"/>
          </p:cNvCxnSpPr>
          <p:nvPr/>
        </p:nvCxnSpPr>
        <p:spPr>
          <a:xfrm flipV="1">
            <a:off x="2861468" y="2110153"/>
            <a:ext cx="1812989" cy="9247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" idx="6"/>
            <a:endCxn id="7" idx="1"/>
          </p:cNvCxnSpPr>
          <p:nvPr/>
        </p:nvCxnSpPr>
        <p:spPr>
          <a:xfrm flipV="1">
            <a:off x="4985517" y="3085670"/>
            <a:ext cx="1070383" cy="650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5" idx="6"/>
            <a:endCxn id="10" idx="1"/>
          </p:cNvCxnSpPr>
          <p:nvPr/>
        </p:nvCxnSpPr>
        <p:spPr>
          <a:xfrm flipV="1">
            <a:off x="4985517" y="3679419"/>
            <a:ext cx="1962797" cy="56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5" idx="7"/>
            <a:endCxn id="11" idx="1"/>
          </p:cNvCxnSpPr>
          <p:nvPr/>
        </p:nvCxnSpPr>
        <p:spPr>
          <a:xfrm flipV="1">
            <a:off x="4363397" y="2522194"/>
            <a:ext cx="816651" cy="718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5" idx="5"/>
            <a:endCxn id="9" idx="1"/>
          </p:cNvCxnSpPr>
          <p:nvPr/>
        </p:nvCxnSpPr>
        <p:spPr>
          <a:xfrm>
            <a:off x="4363397" y="4231660"/>
            <a:ext cx="848492" cy="74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5" idx="4"/>
            <a:endCxn id="8" idx="1"/>
          </p:cNvCxnSpPr>
          <p:nvPr/>
        </p:nvCxnSpPr>
        <p:spPr>
          <a:xfrm>
            <a:off x="2861468" y="4436990"/>
            <a:ext cx="1891762" cy="1234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" idx="6"/>
            <a:endCxn id="12" idx="1"/>
          </p:cNvCxnSpPr>
          <p:nvPr/>
        </p:nvCxnSpPr>
        <p:spPr>
          <a:xfrm>
            <a:off x="4985517" y="3735950"/>
            <a:ext cx="1079755" cy="563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2619" y="1825625"/>
            <a:ext cx="11513575" cy="44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362" name="Marcador de contenido 1"/>
          <p:cNvSpPr>
            <a:spLocks noGrp="1"/>
          </p:cNvSpPr>
          <p:nvPr>
            <p:ph idx="1"/>
          </p:nvPr>
        </p:nvSpPr>
        <p:spPr>
          <a:xfrm>
            <a:off x="1376517" y="2365760"/>
            <a:ext cx="9338186" cy="1688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altLang="es-MX" dirty="0" smtClean="0">
                <a:solidFill>
                  <a:schemeClr val="bg1"/>
                </a:solidFill>
              </a:rPr>
              <a:t>OBJETIVO GENERAL.</a:t>
            </a:r>
          </a:p>
          <a:p>
            <a:pPr marL="0" indent="0" algn="ctr">
              <a:buNone/>
            </a:pPr>
            <a:endParaRPr lang="es-MX" alt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altLang="es-MX" dirty="0" smtClean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34348" y="2005781"/>
            <a:ext cx="4129549" cy="9733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Objetivos </a:t>
            </a:r>
            <a:endParaRPr lang="es-MX" sz="5400" dirty="0"/>
          </a:p>
        </p:txBody>
      </p:sp>
      <p:sp>
        <p:nvSpPr>
          <p:cNvPr id="4" name="Elipse 3"/>
          <p:cNvSpPr/>
          <p:nvPr/>
        </p:nvSpPr>
        <p:spPr>
          <a:xfrm>
            <a:off x="1600202" y="3306328"/>
            <a:ext cx="3274142" cy="12880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Factores causantes de riesgo de incendio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7176319" y="3747550"/>
            <a:ext cx="4154129" cy="2588188"/>
          </a:xfrm>
          <a:prstGeom prst="ellipse">
            <a:avLst/>
          </a:prstGeom>
          <a:solidFill>
            <a:srgbClr val="42E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Identificar causas físicas y humanas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Examinar medios humanos, técnicos y de infraestructura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Recomendar un plan de prevención</a:t>
            </a: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5" y="4488503"/>
            <a:ext cx="3283973" cy="1847235"/>
          </a:xfrm>
          <a:prstGeom prst="rect">
            <a:avLst/>
          </a:prstGeom>
        </p:spPr>
      </p:pic>
      <p:cxnSp>
        <p:nvCxnSpPr>
          <p:cNvPr id="10" name="Conector recto de flecha 9"/>
          <p:cNvCxnSpPr>
            <a:stCxn id="3" idx="2"/>
            <a:endCxn id="4" idx="7"/>
          </p:cNvCxnSpPr>
          <p:nvPr/>
        </p:nvCxnSpPr>
        <p:spPr>
          <a:xfrm flipH="1">
            <a:off x="4394857" y="2979174"/>
            <a:ext cx="2104266" cy="515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6" idx="0"/>
          </p:cNvCxnSpPr>
          <p:nvPr/>
        </p:nvCxnSpPr>
        <p:spPr>
          <a:xfrm>
            <a:off x="6508955" y="2979174"/>
            <a:ext cx="2744429" cy="768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contenido 1"/>
          <p:cNvSpPr>
            <a:spLocks noGrp="1"/>
          </p:cNvSpPr>
          <p:nvPr>
            <p:ph idx="1"/>
          </p:nvPr>
        </p:nvSpPr>
        <p:spPr>
          <a:xfrm>
            <a:off x="907026" y="3172644"/>
            <a:ext cx="10515600" cy="7995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altLang="es-MX" sz="6000" dirty="0" smtClean="0"/>
              <a:t>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1788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656139" y="3068639"/>
            <a:ext cx="2879725" cy="13684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dirty="0" smtClean="0"/>
              <a:t>WEBER</a:t>
            </a:r>
            <a:endParaRPr lang="es-MX" sz="2400" dirty="0"/>
          </a:p>
        </p:txBody>
      </p:sp>
      <p:sp>
        <p:nvSpPr>
          <p:cNvPr id="4" name="Rectángulo 3"/>
          <p:cNvSpPr/>
          <p:nvPr/>
        </p:nvSpPr>
        <p:spPr>
          <a:xfrm>
            <a:off x="1919288" y="2205038"/>
            <a:ext cx="1655762" cy="1079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 smtClean="0">
                <a:solidFill>
                  <a:schemeClr val="tx1"/>
                </a:solidFill>
              </a:rPr>
              <a:t>El individuo como tal, tiene sensibilidad, entendimiento y razón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16951" y="2205039"/>
            <a:ext cx="1655763" cy="10810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 smtClean="0"/>
              <a:t>Ley de causalidad y Ley de libertad</a:t>
            </a:r>
            <a:endParaRPr 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1919288" y="4032250"/>
            <a:ext cx="1655762" cy="1081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 smtClean="0"/>
              <a:t>Producción del sujeto con el material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8472488" y="4295775"/>
            <a:ext cx="1655762" cy="1079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Diálogo entre la amenaza de incendio y la realidad concreta</a:t>
            </a:r>
          </a:p>
        </p:txBody>
      </p:sp>
      <p:cxnSp>
        <p:nvCxnSpPr>
          <p:cNvPr id="9" name="Conector recto de flecha 8"/>
          <p:cNvCxnSpPr>
            <a:stCxn id="3" idx="2"/>
            <a:endCxn id="4" idx="3"/>
          </p:cNvCxnSpPr>
          <p:nvPr/>
        </p:nvCxnSpPr>
        <p:spPr>
          <a:xfrm flipH="1" flipV="1">
            <a:off x="3575050" y="2744788"/>
            <a:ext cx="1081088" cy="1008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3" idx="6"/>
            <a:endCxn id="5" idx="1"/>
          </p:cNvCxnSpPr>
          <p:nvPr/>
        </p:nvCxnSpPr>
        <p:spPr>
          <a:xfrm flipV="1">
            <a:off x="7535864" y="2746376"/>
            <a:ext cx="1081087" cy="1006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3" idx="2"/>
            <a:endCxn id="6" idx="3"/>
          </p:cNvCxnSpPr>
          <p:nvPr/>
        </p:nvCxnSpPr>
        <p:spPr>
          <a:xfrm flipH="1">
            <a:off x="3575050" y="3752850"/>
            <a:ext cx="1081088" cy="820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268120" y="5083176"/>
            <a:ext cx="1655762" cy="1079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 smtClean="0">
                <a:solidFill>
                  <a:schemeClr val="bg1"/>
                </a:solidFill>
              </a:rPr>
              <a:t>Estudiar el mundo de adentro del individuo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16" name="Conector recto de flecha 15"/>
          <p:cNvCxnSpPr>
            <a:stCxn id="3" idx="4"/>
            <a:endCxn id="14" idx="0"/>
          </p:cNvCxnSpPr>
          <p:nvPr/>
        </p:nvCxnSpPr>
        <p:spPr>
          <a:xfrm flipH="1">
            <a:off x="6096001" y="4437064"/>
            <a:ext cx="1" cy="646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5268120" y="1738313"/>
            <a:ext cx="1655762" cy="1079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 err="1" smtClean="0">
                <a:solidFill>
                  <a:schemeClr val="bg1"/>
                </a:solidFill>
              </a:rPr>
              <a:t>Teor</a:t>
            </a:r>
            <a:r>
              <a:rPr lang="es-MX" sz="1400" dirty="0" smtClean="0">
                <a:solidFill>
                  <a:schemeClr val="bg1"/>
                </a:solidFill>
              </a:rPr>
              <a:t>{</a:t>
            </a:r>
            <a:r>
              <a:rPr lang="es-MX" sz="1400" dirty="0" err="1" smtClean="0">
                <a:solidFill>
                  <a:schemeClr val="bg1"/>
                </a:solidFill>
              </a:rPr>
              <a:t>ia</a:t>
            </a:r>
            <a:r>
              <a:rPr lang="es-MX" sz="1400" dirty="0" smtClean="0">
                <a:solidFill>
                  <a:schemeClr val="bg1"/>
                </a:solidFill>
              </a:rPr>
              <a:t> de la acción social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21" name="Conector recto de flecha 20"/>
          <p:cNvCxnSpPr>
            <a:stCxn id="3" idx="0"/>
            <a:endCxn id="20" idx="2"/>
          </p:cNvCxnSpPr>
          <p:nvPr/>
        </p:nvCxnSpPr>
        <p:spPr>
          <a:xfrm flipH="1" flipV="1">
            <a:off x="6096001" y="2817813"/>
            <a:ext cx="1" cy="2508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46238" y="2852739"/>
            <a:ext cx="1441450" cy="7207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/>
              <a:t>Planteamiento del problema de investigación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10000" y="4283075"/>
            <a:ext cx="1441450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Inicio de la ruta cualitativa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2013" y="1844675"/>
            <a:ext cx="1784350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Propósito  central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Preguntas de investigación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Justificación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viabilidad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Deficiencia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Contexto inicial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96226" y="2266951"/>
            <a:ext cx="1439863" cy="7207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050" dirty="0"/>
              <a:t>Recolección de datos.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050" dirty="0"/>
              <a:t>Inmersión inicial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050" dirty="0"/>
              <a:t>Ajustar la muestra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91175" y="2276476"/>
            <a:ext cx="1441450" cy="7207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800" dirty="0"/>
              <a:t>Muestra inicial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800" dirty="0"/>
              <a:t>Definir conceptos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800" dirty="0"/>
              <a:t>Lugares para recolectar datos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91175" y="3392489"/>
            <a:ext cx="1441450" cy="720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b="1" dirty="0" err="1"/>
              <a:t>Inmersion</a:t>
            </a:r>
            <a:r>
              <a:rPr lang="es-MX" sz="900" b="1" dirty="0"/>
              <a:t> inicial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900" dirty="0"/>
              <a:t>Explorar contexto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900" dirty="0"/>
              <a:t>Conveniencia y accesibilidad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896226" y="3440113"/>
            <a:ext cx="1439863" cy="720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050" dirty="0"/>
              <a:t>Anotaciones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050" dirty="0"/>
              <a:t>Bitácoras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050" dirty="0"/>
              <a:t>Mapas, </a:t>
            </a:r>
            <a:r>
              <a:rPr lang="es-MX" sz="1050" dirty="0" err="1"/>
              <a:t>fotografias</a:t>
            </a:r>
            <a:endParaRPr lang="es-MX" sz="1050" dirty="0"/>
          </a:p>
        </p:txBody>
      </p:sp>
      <p:sp>
        <p:nvSpPr>
          <p:cNvPr id="10" name="Rectángulo 9"/>
          <p:cNvSpPr/>
          <p:nvPr/>
        </p:nvSpPr>
        <p:spPr>
          <a:xfrm>
            <a:off x="3805238" y="5462589"/>
            <a:ext cx="1439862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solidFill>
                  <a:schemeClr val="tx1"/>
                </a:solidFill>
              </a:rPr>
              <a:t>Proceso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000" dirty="0">
                <a:solidFill>
                  <a:schemeClr val="tx1"/>
                </a:solidFill>
              </a:rPr>
              <a:t>Inductivo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000" dirty="0">
                <a:solidFill>
                  <a:schemeClr val="tx1"/>
                </a:solidFill>
              </a:rPr>
              <a:t>Interpretativo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1000" dirty="0">
                <a:solidFill>
                  <a:schemeClr val="tx1"/>
                </a:solidFill>
              </a:rPr>
              <a:t>Iterativo y recurrente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896226" y="4340226"/>
            <a:ext cx="1439863" cy="1152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b="1" dirty="0">
                <a:solidFill>
                  <a:schemeClr val="tx1"/>
                </a:solidFill>
              </a:rPr>
              <a:t>Resultados</a:t>
            </a:r>
            <a:r>
              <a:rPr lang="es-MX" sz="800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Descripción del ambiente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Revisión PI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Hipótesis emergentes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Primeros análisis: categorías emergentes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619251" y="5013325"/>
            <a:ext cx="1782763" cy="86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800" b="1" dirty="0">
                <a:solidFill>
                  <a:schemeClr val="tx1"/>
                </a:solidFill>
              </a:rPr>
              <a:t>Revisión de la literatura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Propósitos clave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Más ideas de métodos y recolección de datos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Mejorar entendimiento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>
                <a:solidFill>
                  <a:schemeClr val="tx1"/>
                </a:solidFill>
              </a:rPr>
              <a:t>Revisión otras investigaciones</a:t>
            </a:r>
            <a:endParaRPr lang="es-MX" sz="2400" dirty="0">
              <a:solidFill>
                <a:schemeClr val="tx1"/>
              </a:solidFill>
            </a:endParaRPr>
          </a:p>
        </p:txBody>
      </p:sp>
      <p:cxnSp>
        <p:nvCxnSpPr>
          <p:cNvPr id="16" name="Conector recto de flecha 15"/>
          <p:cNvCxnSpPr>
            <a:stCxn id="3" idx="0"/>
            <a:endCxn id="5" idx="1"/>
          </p:cNvCxnSpPr>
          <p:nvPr/>
        </p:nvCxnSpPr>
        <p:spPr>
          <a:xfrm flipV="1">
            <a:off x="2366963" y="2276476"/>
            <a:ext cx="1035050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3" idx="3"/>
          </p:cNvCxnSpPr>
          <p:nvPr/>
        </p:nvCxnSpPr>
        <p:spPr>
          <a:xfrm flipV="1">
            <a:off x="3087689" y="2997200"/>
            <a:ext cx="2503487" cy="215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3087689" y="3573464"/>
            <a:ext cx="2503487" cy="554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5591175" y="4910138"/>
            <a:ext cx="144145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MX" sz="800" dirty="0"/>
          </a:p>
          <a:p>
            <a:pPr algn="ctr">
              <a:defRPr/>
            </a:pPr>
            <a:r>
              <a:rPr lang="es-MX" sz="800" b="1" dirty="0"/>
              <a:t>Hipótesis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/>
              <a:t>Generación en el proceso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/>
              <a:t>Afine en el proceso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 err="1"/>
              <a:t>Modficación</a:t>
            </a:r>
            <a:r>
              <a:rPr lang="es-MX" sz="800" dirty="0"/>
              <a:t> con resultados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MX" sz="800" dirty="0"/>
              <a:t>No hay prueba estadística</a:t>
            </a:r>
          </a:p>
        </p:txBody>
      </p:sp>
      <p:cxnSp>
        <p:nvCxnSpPr>
          <p:cNvPr id="25" name="Conector recto de flecha 24"/>
          <p:cNvCxnSpPr>
            <a:stCxn id="7" idx="3"/>
            <a:endCxn id="6" idx="1"/>
          </p:cNvCxnSpPr>
          <p:nvPr/>
        </p:nvCxnSpPr>
        <p:spPr>
          <a:xfrm flipV="1">
            <a:off x="7032625" y="2627314"/>
            <a:ext cx="8636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8" idx="0"/>
            <a:endCxn id="6" idx="2"/>
          </p:cNvCxnSpPr>
          <p:nvPr/>
        </p:nvCxnSpPr>
        <p:spPr>
          <a:xfrm flipV="1">
            <a:off x="6311900" y="2987676"/>
            <a:ext cx="2305050" cy="404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6" idx="2"/>
            <a:endCxn id="9" idx="0"/>
          </p:cNvCxnSpPr>
          <p:nvPr/>
        </p:nvCxnSpPr>
        <p:spPr>
          <a:xfrm>
            <a:off x="8616158" y="2987676"/>
            <a:ext cx="0" cy="4524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9" idx="2"/>
            <a:endCxn id="12" idx="0"/>
          </p:cNvCxnSpPr>
          <p:nvPr/>
        </p:nvCxnSpPr>
        <p:spPr>
          <a:xfrm>
            <a:off x="8616158" y="4160838"/>
            <a:ext cx="0" cy="179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12" idx="1"/>
            <a:endCxn id="22" idx="3"/>
          </p:cNvCxnSpPr>
          <p:nvPr/>
        </p:nvCxnSpPr>
        <p:spPr>
          <a:xfrm flipH="1">
            <a:off x="7032625" y="4916488"/>
            <a:ext cx="863600" cy="641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3" idx="2"/>
            <a:endCxn id="4" idx="0"/>
          </p:cNvCxnSpPr>
          <p:nvPr/>
        </p:nvCxnSpPr>
        <p:spPr>
          <a:xfrm>
            <a:off x="2366963" y="3573463"/>
            <a:ext cx="2163762" cy="709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4" idx="2"/>
            <a:endCxn id="10" idx="0"/>
          </p:cNvCxnSpPr>
          <p:nvPr/>
        </p:nvCxnSpPr>
        <p:spPr>
          <a:xfrm flipH="1">
            <a:off x="4525963" y="5002214"/>
            <a:ext cx="4762" cy="460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4" idx="1"/>
            <a:endCxn id="14" idx="0"/>
          </p:cNvCxnSpPr>
          <p:nvPr/>
        </p:nvCxnSpPr>
        <p:spPr>
          <a:xfrm flipH="1">
            <a:off x="2509838" y="4643439"/>
            <a:ext cx="1300162" cy="369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94944" y="1825625"/>
            <a:ext cx="10890504" cy="4351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s-MX" dirty="0" smtClean="0"/>
              <a:t>La investigación es abordada como un estudio de caso porque</a:t>
            </a:r>
          </a:p>
          <a:p>
            <a:pPr>
              <a:defRPr/>
            </a:pPr>
            <a:r>
              <a:rPr lang="es-MX" dirty="0" smtClean="0"/>
              <a:t>Es flexible</a:t>
            </a:r>
          </a:p>
          <a:p>
            <a:pPr>
              <a:defRPr/>
            </a:pPr>
            <a:r>
              <a:rPr lang="es-MX" dirty="0" smtClean="0"/>
              <a:t>Es multilateral</a:t>
            </a:r>
          </a:p>
          <a:p>
            <a:pPr>
              <a:defRPr/>
            </a:pPr>
            <a:r>
              <a:rPr lang="es-MX" dirty="0" smtClean="0"/>
              <a:t>En lenguaje accesible</a:t>
            </a:r>
          </a:p>
          <a:p>
            <a:pPr>
              <a:defRPr/>
            </a:pPr>
            <a:r>
              <a:rPr lang="es-MX" dirty="0" smtClean="0"/>
              <a:t>Permite el involucramiento</a:t>
            </a:r>
          </a:p>
          <a:p>
            <a:pPr>
              <a:defRPr/>
            </a:pPr>
            <a:r>
              <a:rPr lang="es-MX" dirty="0" smtClean="0"/>
              <a:t>Es profunda</a:t>
            </a:r>
          </a:p>
          <a:p>
            <a:pPr>
              <a:defRPr/>
            </a:pPr>
            <a:r>
              <a:rPr lang="es-MX" dirty="0" smtClean="0"/>
              <a:t>Es inductiva</a:t>
            </a:r>
          </a:p>
          <a:p>
            <a:pPr>
              <a:defRPr/>
            </a:pPr>
            <a:r>
              <a:rPr lang="es-MX" dirty="0" smtClean="0"/>
              <a:t>Se encuentra acotada para facilitar la comprensión</a:t>
            </a:r>
          </a:p>
          <a:p>
            <a:pPr marL="0" indent="0">
              <a:buNone/>
              <a:defRPr/>
            </a:pPr>
            <a:endParaRPr lang="es-MX" dirty="0" smtClean="0"/>
          </a:p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35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567</Words>
  <Application>Microsoft Office PowerPoint</Application>
  <PresentationFormat>Personalizado</PresentationFormat>
  <Paragraphs>105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Hoja de cálculo</vt:lpstr>
      <vt:lpstr>Identificación de los Factores Físicos y Humanos Desencadenantes de Riesgos de Incendios Industriales. Caso Planta Cuprum Metales Laminados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Anselmo Reyes Martin</dc:creator>
  <cp:lastModifiedBy>equipo</cp:lastModifiedBy>
  <cp:revision>34</cp:revision>
  <dcterms:created xsi:type="dcterms:W3CDTF">2018-08-21T14:45:59Z</dcterms:created>
  <dcterms:modified xsi:type="dcterms:W3CDTF">2018-08-30T12:12:45Z</dcterms:modified>
</cp:coreProperties>
</file>