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2" r:id="rId4"/>
    <p:sldId id="260" r:id="rId5"/>
    <p:sldId id="274" r:id="rId6"/>
    <p:sldId id="261" r:id="rId7"/>
    <p:sldId id="275" r:id="rId8"/>
    <p:sldId id="264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D682C1-1383-4FF6-8539-A55385FF39BC}" type="datetimeFigureOut">
              <a:rPr lang="es-ES" smtClean="0"/>
              <a:t>30/08/2018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316951-CBA4-42D3-B82B-7CA161FF12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Documento_de_Microsoft_Word1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20" y="1268760"/>
            <a:ext cx="10555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988840"/>
            <a:ext cx="720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ESCUELA NACIONAL DE PROTECCIÓN CIVIL CAMPUS CHIAPAS</a:t>
            </a:r>
          </a:p>
          <a:p>
            <a:pPr algn="ctr"/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MAESTRÍA EN GESTIÓN INTEGRAL DE RIESGOS Y PROTECCIÓN CIVIL</a:t>
            </a:r>
          </a:p>
          <a:p>
            <a:pPr algn="ctr"/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«PRESENTACIÓN DE AVANCES DE TESIS»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Riesgo Sanitario en el Fraccionamiento Real del Bosque y Bonanza, por Aguas Residuales NO Tratadas.</a:t>
            </a: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Presenta: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Susana Baños Acevedo.</a:t>
            </a: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Director de Tesis.</a:t>
            </a:r>
          </a:p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Dr. Gontrán Villalobos Sánchez.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C:\Users\Nestor\Desktop\Logotipos Gobierno del Estado\1.2 logoPoliticaSocial_cmyk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340768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26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55576" y="1484784"/>
            <a:ext cx="41044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u="sng" dirty="0" smtClean="0">
                <a:latin typeface="Arial" pitchFamily="34" charset="0"/>
                <a:cs typeface="Arial" pitchFamily="34" charset="0"/>
              </a:rPr>
              <a:t>Consecuencias del problema a resolver INSTITUCIONALES:</a:t>
            </a:r>
          </a:p>
          <a:p>
            <a:pPr algn="just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Sistema de Agua Potable y Alcantarillado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Sanitario, tienen 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muchas necesidades en infraestructura que satisfacer, los recursos materiales que se tienen son insuficientes para poder realizar todos los proyectos de infraestructura, no cuentan con una herramienta sistemática y amigable que les permita a los tomadores de decisiones emitir juicios más certeros en el momento de decidir en la realización de  proyectos nuevos de conjuntos habitacionales y ejecución de las obras de infraestructuras correspondientes al tratamiento de aguas negras, bajo un punto de vista social, cuidando las finanzas del sistema operador de agua potable y alcantarillado sanitario de Tuxtla Gutierrez, así como también de la ciudadanía.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58" y="697247"/>
            <a:ext cx="1252364" cy="7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Resultado de imagen para imagenes de toma de decis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6" y="1916832"/>
            <a:ext cx="30384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Resultado de imagen para imagenes de tomas de decisi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20" y="4077072"/>
            <a:ext cx="2044452" cy="19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lecha curvada hacia abajo"/>
          <p:cNvSpPr/>
          <p:nvPr/>
        </p:nvSpPr>
        <p:spPr>
          <a:xfrm rot="5043997">
            <a:off x="6529492" y="3805270"/>
            <a:ext cx="2184408" cy="1436347"/>
          </a:xfrm>
          <a:prstGeom prst="curved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Flecha izquierda y arriba"/>
          <p:cNvSpPr/>
          <p:nvPr/>
        </p:nvSpPr>
        <p:spPr>
          <a:xfrm rot="10800000">
            <a:off x="5464591" y="926819"/>
            <a:ext cx="785581" cy="986151"/>
          </a:xfrm>
          <a:prstGeom prst="lef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0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3" y="731452"/>
            <a:ext cx="72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OBJETIVO PRINCIPAL.</a:t>
            </a:r>
            <a:endParaRPr lang="es-E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57235" y="1973077"/>
            <a:ext cx="714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2000" b="1" dirty="0">
                <a:latin typeface="Arial" pitchFamily="34" charset="0"/>
                <a:cs typeface="Arial" pitchFamily="34" charset="0"/>
              </a:rPr>
              <a:t>Describir y Evaluar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el R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iesgo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anitario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que prevalece en el Fraccionamiento Real del Bosque y Bonanza, por la descarga de aguas negras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a cielo abierto.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11098" y="3573016"/>
            <a:ext cx="7143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En la evaluación del Riesgo, se unificaran criterios en la selección de las descripciones para determinar el riesgo  con un método CUALITATIVO.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Método CUALITATIVO: Estudia la realidad de su contexto natural y como sucede, sacando e interpretando la descripción y evaluación de los daños de acuerdo con los personajes implicados.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2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3" y="731452"/>
            <a:ext cx="72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OBJETIVO ESPECIFICO.</a:t>
            </a:r>
            <a:endParaRPr lang="es-E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1600" y="1772816"/>
            <a:ext cx="688923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Analizar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la problemática que se tiene en el fraccionamiento Real del Bosque y Bonanza derivado a la descarga de las aguas  negras  a cielo abierto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Registrar las acciones que han emprendido los habitantes y las dependencias gubernamentales del Fraccionamiento Real del Bosque y Bonanza.</a:t>
            </a:r>
          </a:p>
        </p:txBody>
      </p:sp>
    </p:spTree>
    <p:extLst>
      <p:ext uri="{BB962C8B-B14F-4D97-AF65-F5344CB8AC3E}">
        <p14:creationId xmlns:p14="http://schemas.microsoft.com/office/powerpoint/2010/main" val="347622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3" y="731452"/>
            <a:ext cx="7235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s-ES" sz="2000" b="1" u="sng" dirty="0" smtClean="0">
                <a:latin typeface="Arial" pitchFamily="34" charset="0"/>
                <a:cs typeface="Arial" pitchFamily="34" charset="0"/>
              </a:rPr>
              <a:t>METODOLOGÍA.</a:t>
            </a:r>
            <a:endParaRPr lang="es-E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91472" y="1268760"/>
            <a:ext cx="7396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Para lograr los objetivos de esta investigación se decidió utilizar un enfoque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cualitativo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con un diseño descriptivo. Se eligió este tipo de investigación debido a que permite tener mayor control y exactitud sobre los resultados, de una manera deductiva.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00871" y="2492896"/>
            <a:ext cx="76328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MX" b="1" u="sng" dirty="0" smtClean="0">
                <a:latin typeface="Arial" pitchFamily="34" charset="0"/>
                <a:cs typeface="Arial" pitchFamily="34" charset="0"/>
              </a:rPr>
              <a:t>Diseño de la Investigación: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 través de un estudio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descriptivo, en dónde existen  una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serie de variables y conceptos relacionados con las dimensiones de los servicios públicos que determinan la satisfacción ciudadana en la gestión municipal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MX" sz="14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b="1" dirty="0">
                <a:latin typeface="Arial" pitchFamily="34" charset="0"/>
                <a:cs typeface="Arial" pitchFamily="34" charset="0"/>
              </a:rPr>
              <a:t>El nivel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riesgo sanitario,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se basa en la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amenaza,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la posible exposición y el contexto en el cual ocurre el evento, en la evaluación se incluyeron tres componentes: evaluación de la amenaza, la exposición y el contexto, el resultado de las evaluaciones se utilizara para caracterizar cuál es el riesgo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.(Riesgo Muy Alto, Riesgo Alto, Riesgo Medio, Riesgo Bajo y Sin Riesgo)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31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55576" y="83671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u="sng" dirty="0">
                <a:latin typeface="Arial" pitchFamily="34" charset="0"/>
                <a:cs typeface="Arial" pitchFamily="34" charset="0"/>
              </a:rPr>
              <a:t>La evaluación de la percepción de la amenaza: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es la de identificación de un factor (o de un número de potenciales factores) que causa el evento y de los efectos nocivos para la salud asociados.</a:t>
            </a:r>
          </a:p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1.- Identificación del factor o factores que podrían estar causando el evento.</a:t>
            </a:r>
          </a:p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2.- Caracterización de la amenaza.</a:t>
            </a:r>
          </a:p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3.- Clasificación de los posibles factores de riesgo cuando se considera que hay más de una causa posible para el evento.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4101" y="3420917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u="sng" dirty="0">
                <a:latin typeface="Arial" pitchFamily="34" charset="0"/>
                <a:cs typeface="Arial" pitchFamily="34" charset="0"/>
              </a:rPr>
              <a:t>La identificación de la  exposición: 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los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individuos, poblacional, contexto.</a:t>
            </a:r>
          </a:p>
          <a:p>
            <a:pPr algn="just"/>
            <a:r>
              <a:rPr lang="es-MX" b="1" u="sng" dirty="0">
                <a:latin typeface="Arial" pitchFamily="34" charset="0"/>
                <a:cs typeface="Arial" pitchFamily="34" charset="0"/>
              </a:rPr>
              <a:t>Descripción del contexto: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la cual se produce el evento. Donde se puede incluir personas o grupos que se encuentren expuestos, daños a la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salud, tipología, servicios, comunicación.</a:t>
            </a:r>
          </a:p>
          <a:p>
            <a:pPr algn="just"/>
            <a:r>
              <a:rPr lang="es-MX" b="1" u="sng" dirty="0" smtClean="0">
                <a:latin typeface="Arial" pitchFamily="34" charset="0"/>
                <a:cs typeface="Arial" pitchFamily="34" charset="0"/>
              </a:rPr>
              <a:t>Descripción del objeto de estudio: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Fraccionamiento Real del Bosque y Bonanza.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Diseño y descripción del instrumento de medición. (cuestionario)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4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76470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u="sng" dirty="0">
                <a:latin typeface="Arial" pitchFamily="34" charset="0"/>
                <a:cs typeface="Arial" pitchFamily="34" charset="0"/>
              </a:rPr>
              <a:t>Diseño y descripción del instrumento de medición. (cuestionario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152978"/>
            <a:ext cx="43204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u="sng" dirty="0">
                <a:latin typeface="Arial" pitchFamily="34" charset="0"/>
                <a:cs typeface="Arial" pitchFamily="34" charset="0"/>
              </a:rPr>
              <a:t>El instrumento de la medición se realizara en dos bloques: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MX" sz="1500" b="1" dirty="0">
                <a:latin typeface="Arial" pitchFamily="34" charset="0"/>
                <a:cs typeface="Arial" pitchFamily="34" charset="0"/>
              </a:rPr>
              <a:t>El primer bloque de preguntas está destinado a la obtención de datos de carácter general sobre el encuestado.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MX" sz="1500" b="1" dirty="0">
                <a:latin typeface="Arial" pitchFamily="34" charset="0"/>
                <a:cs typeface="Arial" pitchFamily="34" charset="0"/>
              </a:rPr>
              <a:t>El segundo bloque está destinado a la obtención de datos que nos permitirán explorar entre dos aspectos la percepción del funcionamiento de los servicios públicos en general, la existencia e identificación de dificultades en las relaciones de los ciudadanos con el sistema que se encarga de regular los servicios públicos municipales, la utilización y valoración de servicios mediante diversos canales de prestación, el impacto de algunas medidas que pueden afectar la prestación de los servicios públicos.</a:t>
            </a:r>
          </a:p>
        </p:txBody>
      </p:sp>
      <p:pic>
        <p:nvPicPr>
          <p:cNvPr id="9218" name="Picture 2" descr="Resultado de imagen para imagenes de encue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80438"/>
            <a:ext cx="3337444" cy="39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0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76470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Organización de las variables.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09784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dirty="0">
                <a:latin typeface="Arial" pitchFamily="34" charset="0"/>
                <a:cs typeface="Arial" pitchFamily="34" charset="0"/>
              </a:rPr>
              <a:t>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cuestionario se construirá luego de haber organizado las variables y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como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producto del análisis del objetivo de la investigación. </a:t>
            </a: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69397"/>
              </p:ext>
            </p:extLst>
          </p:nvPr>
        </p:nvGraphicFramePr>
        <p:xfrm>
          <a:off x="899592" y="2048005"/>
          <a:ext cx="4464496" cy="412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Documento" r:id="rId4" imgW="5753147" imgH="5681457" progId="Word.Document.12">
                  <p:embed/>
                </p:oleObj>
              </mc:Choice>
              <mc:Fallback>
                <p:oleObj name="Documento" r:id="rId4" imgW="5753147" imgH="568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048005"/>
                        <a:ext cx="4464496" cy="4124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5310225" y="2104693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uso de las escalas; en dónde se utilizara la escala de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LIKERT.</a:t>
            </a:r>
          </a:p>
          <a:p>
            <a:pPr algn="just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5=Totalmente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de acuerdo.</a:t>
            </a:r>
          </a:p>
          <a:p>
            <a:pPr lvl="0" algn="just"/>
            <a:r>
              <a:rPr lang="es-MX" sz="1600" b="1" dirty="0">
                <a:latin typeface="Arial" pitchFamily="34" charset="0"/>
                <a:cs typeface="Arial" pitchFamily="34" charset="0"/>
              </a:rPr>
              <a:t>4=De acuerdo.</a:t>
            </a:r>
          </a:p>
          <a:p>
            <a:pPr lvl="0" algn="just"/>
            <a:r>
              <a:rPr lang="es-MX" sz="1600" b="1" dirty="0">
                <a:latin typeface="Arial" pitchFamily="34" charset="0"/>
                <a:cs typeface="Arial" pitchFamily="34" charset="0"/>
              </a:rPr>
              <a:t>3= Ni de acuerdo ni un desacuerdo.</a:t>
            </a:r>
          </a:p>
          <a:p>
            <a:pPr lvl="0" algn="just"/>
            <a:r>
              <a:rPr lang="es-MX" sz="1600" b="1" dirty="0">
                <a:latin typeface="Arial" pitchFamily="34" charset="0"/>
                <a:cs typeface="Arial" pitchFamily="34" charset="0"/>
              </a:rPr>
              <a:t>2= En desacuerdo.</a:t>
            </a:r>
          </a:p>
          <a:p>
            <a:pPr lvl="0" algn="just"/>
            <a:r>
              <a:rPr lang="es-MX" sz="1600" b="1" dirty="0">
                <a:latin typeface="Arial" pitchFamily="34" charset="0"/>
                <a:cs typeface="Arial" pitchFamily="34" charset="0"/>
              </a:rPr>
              <a:t>1=Totalmente desacuerdo.</a:t>
            </a:r>
          </a:p>
        </p:txBody>
      </p:sp>
    </p:spTree>
    <p:extLst>
      <p:ext uri="{BB962C8B-B14F-4D97-AF65-F5344CB8AC3E}">
        <p14:creationId xmlns:p14="http://schemas.microsoft.com/office/powerpoint/2010/main" val="231706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556792"/>
            <a:ext cx="712879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Evaluación Descriptiva de los impactos (positivos y negativos) generado por el sistema integrado de tratamiento y uso residuales, para estimar el beneficio costo.</a:t>
            </a:r>
            <a:endParaRPr lang="es-MX" sz="2000" b="1" u="sng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s-MX" b="1" dirty="0">
                <a:latin typeface="Arial" pitchFamily="34" charset="0"/>
                <a:cs typeface="Arial" pitchFamily="34" charset="0"/>
              </a:rPr>
              <a:t>Impacto social.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MX" b="1" dirty="0">
                <a:latin typeface="Arial" pitchFamily="34" charset="0"/>
                <a:cs typeface="Arial" pitchFamily="34" charset="0"/>
              </a:rPr>
              <a:t>Impacto económico.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MX" b="1" dirty="0">
                <a:latin typeface="Arial" pitchFamily="34" charset="0"/>
                <a:cs typeface="Arial" pitchFamily="34" charset="0"/>
              </a:rPr>
              <a:t>Impacto ambiental.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MX" b="1" dirty="0">
                <a:latin typeface="Arial" pitchFamily="34" charset="0"/>
                <a:cs typeface="Arial" pitchFamily="34" charset="0"/>
              </a:rPr>
              <a:t>Impacto en la ecología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MX" b="1" dirty="0">
                <a:latin typeface="Arial" pitchFamily="34" charset="0"/>
                <a:cs typeface="Arial" pitchFamily="34" charset="0"/>
              </a:rPr>
              <a:t>Impacto en la estética. (Hábitat y Entorno)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s-MX" b="1" dirty="0">
                <a:latin typeface="Arial" pitchFamily="34" charset="0"/>
                <a:cs typeface="Arial" pitchFamily="34" charset="0"/>
              </a:rPr>
              <a:t>Impacto en los intereses humanos.</a:t>
            </a:r>
          </a:p>
        </p:txBody>
      </p:sp>
    </p:spTree>
    <p:extLst>
      <p:ext uri="{BB962C8B-B14F-4D97-AF65-F5344CB8AC3E}">
        <p14:creationId xmlns:p14="http://schemas.microsoft.com/office/powerpoint/2010/main" val="2282300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5736" y="620688"/>
            <a:ext cx="474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CRONOGRAMA DE ACTIVIDADES.</a:t>
            </a:r>
            <a:endParaRPr lang="es-MX" sz="20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42056"/>
              </p:ext>
            </p:extLst>
          </p:nvPr>
        </p:nvGraphicFramePr>
        <p:xfrm>
          <a:off x="755576" y="1268760"/>
          <a:ext cx="7632853" cy="4334370"/>
        </p:xfrm>
        <a:graphic>
          <a:graphicData uri="http://schemas.openxmlformats.org/drawingml/2006/table">
            <a:tbl>
              <a:tblPr/>
              <a:tblGrid>
                <a:gridCol w="2394900"/>
                <a:gridCol w="62901"/>
                <a:gridCol w="177267"/>
                <a:gridCol w="177267"/>
                <a:gridCol w="177267"/>
                <a:gridCol w="177267"/>
                <a:gridCol w="57182"/>
                <a:gridCol w="154394"/>
                <a:gridCol w="194421"/>
                <a:gridCol w="165830"/>
                <a:gridCol w="148675"/>
                <a:gridCol w="62901"/>
                <a:gridCol w="177267"/>
                <a:gridCol w="171549"/>
                <a:gridCol w="154394"/>
                <a:gridCol w="142958"/>
                <a:gridCol w="45747"/>
                <a:gridCol w="177267"/>
                <a:gridCol w="177267"/>
                <a:gridCol w="177267"/>
                <a:gridCol w="177267"/>
                <a:gridCol w="51465"/>
                <a:gridCol w="177267"/>
                <a:gridCol w="177267"/>
                <a:gridCol w="177267"/>
                <a:gridCol w="177267"/>
                <a:gridCol w="57182"/>
                <a:gridCol w="177267"/>
                <a:gridCol w="177267"/>
                <a:gridCol w="177267"/>
                <a:gridCol w="177267"/>
                <a:gridCol w="45747"/>
                <a:gridCol w="177267"/>
                <a:gridCol w="177267"/>
                <a:gridCol w="177267"/>
                <a:gridCol w="177267"/>
              </a:tblGrid>
              <a:tr h="99721">
                <a:tc gridSpan="36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CRONOGRAMA DE ACTIVIDADES.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2741"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MESES 2018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MESES 2019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27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NOVIEMBRE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DICIEMBRE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2741"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35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DISEÑO Y DESCRIPCION DEL INSTRUMENTO DE MEDICIÓN (ENCUESTAS)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7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LLENADO DE LAS ENCUESTAS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7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RESULTADOS DE LAS ENCUESTAS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4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EVALUACIÓN Y DESCRIPCIÓN DEL IMPACTO SOCIAL.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4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EVALUACIÓN Y DESCRIPCIÓN DEL IMPACTO ECONOMICO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45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EVALUACIÓN Y DESCRIPCIÓN DEL IMPACTO AMBIENTAL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3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RESULTADOS DE LAS EVALUACIONES Y DESCRIPCIONES DE LOS IMPACTOS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10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 DE PREVENCIÓN PARA EL ALCANTARILLADO SANITARIO (TRATAMIENTO DE AGUAS RESIDUALES)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2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EVALUACION DEL RIESGO PARA CUANTIFICAR ANTICIPADAMENTE LOS DAÑOS Y PERDIDAS, SOCIALES Y SALUD DE MANERA DESCRIPTIVA</a:t>
                      </a:r>
                    </a:p>
                  </a:txBody>
                  <a:tcPr marL="4986" marR="4986" marT="4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6" marR="4986" marT="4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86" marR="4986" marT="4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7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77133" y="620688"/>
            <a:ext cx="7235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sz="2200" b="1" u="sng" dirty="0" smtClean="0">
                <a:latin typeface="Arial" pitchFamily="34" charset="0"/>
                <a:cs typeface="Arial" pitchFamily="34" charset="0"/>
              </a:rPr>
              <a:t>MARCO REFERENCIAL DE LA INVESTIGACIÓN.</a:t>
            </a:r>
            <a:endParaRPr lang="es-ES" sz="22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07114" y="1340768"/>
            <a:ext cx="763284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es-ES" b="1" dirty="0">
                <a:latin typeface="Arial" pitchFamily="34" charset="0"/>
                <a:cs typeface="Arial" pitchFamily="34" charset="0"/>
              </a:rPr>
              <a:t>La sociedad del riesgo de Ulrich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Beck.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es-ES" b="1" dirty="0">
                <a:latin typeface="Arial" pitchFamily="34" charset="0"/>
                <a:cs typeface="Arial" pitchFamily="34" charset="0"/>
              </a:rPr>
              <a:t>Administración del Desarrollo Urbano y Servicios Públicos Municipales de Rodolfo García del Castillo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b="1" dirty="0">
                <a:latin typeface="Arial" pitchFamily="34" charset="0"/>
                <a:cs typeface="Arial" pitchFamily="34" charset="0"/>
              </a:rPr>
              <a:t>Gestión del Riesgo en los Sistemas de Agua potable, Alcantarillado y Saneamiento de Cesar Manzur  Salomón.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6" y="3356992"/>
            <a:ext cx="4669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sz="2400" b="1" u="sng" dirty="0">
                <a:latin typeface="Arial" pitchFamily="34" charset="0"/>
                <a:cs typeface="Arial" pitchFamily="34" charset="0"/>
              </a:rPr>
              <a:t>Marco legal y </a:t>
            </a: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normativo.</a:t>
            </a:r>
            <a:endParaRPr lang="es-MX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90175" y="3789040"/>
            <a:ext cx="76093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L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definiremos como los decretos, normas y reglamentos que forman las leyes que rigen aun estado y a sus habitantes.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b="1" dirty="0">
                <a:latin typeface="Arial" pitchFamily="34" charset="0"/>
                <a:cs typeface="Arial" pitchFamily="34" charset="0"/>
              </a:rPr>
              <a:t>Son los conjuntos de disposiciones, leyes, reglamentos y acuerdos, a los cuales las entidades o dependencias deben apegarse ejerciéndolas</a:t>
            </a:r>
            <a:r>
              <a:rPr lang="es-MX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62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764704"/>
            <a:ext cx="7830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buFont typeface="Arial" pitchFamily="34" charset="0"/>
              <a:buChar char="•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La Constitución Política de los Estados Unidos Mexicanos.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Ley de Aguas Nacionales.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Ley General del Equilibrio Ecológico y la Protección al Ambiente.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	Reglamento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de la Ley General del Equilibrio Ecológico y la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	Protección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al Ambiente.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Ley de Salud.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Manual de Agua Potable, Alcantarillado y Saneamiento.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La Constitución Política del Estado de Chiapas.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Ley de Asentamientos Humanos, Ordenamiento Territorial y Desarrollo Urbano del Estado de Chiapas.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Programa de Ordenamiento de la Zona Metropolitana de Tuxtla Gutierrez, Chiapas.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Plan de Desarrollo Urbano de la Ciudad de Tuxtla Gutierrez, 2015 – 2040. 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Ley de Fraccionamiento del estado de Chiapas.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 La ley Orgánica Municipal.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Ley Orgánica del Sistema Municipal de Agua Potable y  Alcantarillado.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s-MX" sz="1600" b="1" dirty="0">
                <a:latin typeface="Arial" pitchFamily="34" charset="0"/>
                <a:cs typeface="Arial" pitchFamily="34" charset="0"/>
              </a:rPr>
              <a:t>Reglamentos de los Servicios Públicos Municipales de Tuxtla Gutiérrez</a:t>
            </a:r>
          </a:p>
        </p:txBody>
      </p:sp>
    </p:spTree>
    <p:extLst>
      <p:ext uri="{BB962C8B-B14F-4D97-AF65-F5344CB8AC3E}">
        <p14:creationId xmlns:p14="http://schemas.microsoft.com/office/powerpoint/2010/main" val="405520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9593" y="731452"/>
            <a:ext cx="72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PROBLEMA ESPECIFICO A RESOLVER.</a:t>
            </a:r>
            <a:endParaRPr lang="es-E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6461" r="14932" b="3732"/>
          <a:stretch/>
        </p:blipFill>
        <p:spPr bwMode="auto">
          <a:xfrm>
            <a:off x="6052093" y="1367564"/>
            <a:ext cx="2048712" cy="134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11" y="3113870"/>
            <a:ext cx="2062848" cy="139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5986925" y="1789610"/>
            <a:ext cx="995531" cy="9193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lecha derecha"/>
          <p:cNvSpPr/>
          <p:nvPr/>
        </p:nvSpPr>
        <p:spPr>
          <a:xfrm rot="5400000">
            <a:off x="6370435" y="2321782"/>
            <a:ext cx="360040" cy="1224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1549240" cy="12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Elipse"/>
          <p:cNvSpPr/>
          <p:nvPr/>
        </p:nvSpPr>
        <p:spPr>
          <a:xfrm>
            <a:off x="6838636" y="3780790"/>
            <a:ext cx="654006" cy="5817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izquierda y arriba"/>
          <p:cNvSpPr/>
          <p:nvPr/>
        </p:nvSpPr>
        <p:spPr>
          <a:xfrm>
            <a:off x="6985336" y="4249069"/>
            <a:ext cx="645605" cy="1556195"/>
          </a:xfrm>
          <a:prstGeom prst="lef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899593" y="1481611"/>
            <a:ext cx="489654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Tratamiento de Aguas Residuales domésticas o negras, en el Fraccionamiento: Real del Bosque y Bonanza.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Ausencia de Servicios:</a:t>
            </a:r>
          </a:p>
          <a:p>
            <a:pPr algn="just"/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3107"/>
            <a:ext cx="1598070" cy="12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>
            <a:off x="4716016" y="5445224"/>
            <a:ext cx="1222371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AutoShape 9" descr="Resultado de imagen para IMAGENES DE SERVICIOS DE AGUAS PO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AutoShape 11" descr="Resultado de imagen para IMAGENES DE SERVICIOS DE AGUAS POTA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755576" y="2558829"/>
            <a:ext cx="5182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ES" sz="1600" b="1" dirty="0">
                <a:latin typeface="Arial" pitchFamily="34" charset="0"/>
                <a:cs typeface="Arial" pitchFamily="34" charset="0"/>
              </a:rPr>
              <a:t>Red de Agua Potable Municipal que de servicios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al conjunto </a:t>
            </a:r>
            <a:r>
              <a:rPr lang="es-ES" sz="1600" b="1" dirty="0">
                <a:latin typeface="Arial" pitchFamily="34" charset="0"/>
                <a:cs typeface="Arial" pitchFamily="34" charset="0"/>
              </a:rPr>
              <a:t>habitacional Real del Bosque y Bonanza.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013107" y="4240066"/>
            <a:ext cx="4536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Planta 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Tratamiento de 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Aguas Residuales Municipal </a:t>
            </a:r>
            <a:endParaRPr lang="es-MX" sz="2000" dirty="0"/>
          </a:p>
        </p:txBody>
      </p:sp>
      <p:sp>
        <p:nvSpPr>
          <p:cNvPr id="22" name="21 Rectángulo"/>
          <p:cNvSpPr/>
          <p:nvPr/>
        </p:nvSpPr>
        <p:spPr>
          <a:xfrm>
            <a:off x="1013107" y="3333011"/>
            <a:ext cx="4536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 de Alcantarillado Sanitario Municipal quede servicios al conjunto Habitacional Real del </a:t>
            </a:r>
            <a:r>
              <a:rPr lang="es-E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Bosque y Bonanza.</a:t>
            </a:r>
            <a:endParaRPr lang="es-E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2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751343"/>
            <a:ext cx="35283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" pitchFamily="34" charset="0"/>
                <a:cs typeface="Arial" pitchFamily="34" charset="0"/>
              </a:rPr>
              <a:t>En la actualidad los nuevos asentamientos poblacionales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denominados: se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han desarrollado fuera de los límites de la mancha urbana, por lo que se han generado una serie de contaminaciones una de ellas y la principal es la carencia de infraestructura sanitaria por consecuencia la ausencia de tratamiento de aguas negras, que son vertidas a escurrimientos naturales  a cielo abierto, ocasionando con ello un alto grado de contaminación de tipo ambiental, al suelo, sub-suelo, originando daños a la salud y generando diferentes clases de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enfermedades. 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t="10271" r="5489" b="9698"/>
          <a:stretch/>
        </p:blipFill>
        <p:spPr bwMode="auto">
          <a:xfrm>
            <a:off x="5148064" y="721444"/>
            <a:ext cx="2597420" cy="15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9896" r="6516" b="9114"/>
          <a:stretch/>
        </p:blipFill>
        <p:spPr bwMode="auto">
          <a:xfrm>
            <a:off x="4211960" y="2420888"/>
            <a:ext cx="2777530" cy="16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9896" r="7540" b="10156"/>
          <a:stretch/>
        </p:blipFill>
        <p:spPr bwMode="auto">
          <a:xfrm>
            <a:off x="4716016" y="4221088"/>
            <a:ext cx="37444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lecha izquierda y arriba"/>
          <p:cNvSpPr/>
          <p:nvPr/>
        </p:nvSpPr>
        <p:spPr>
          <a:xfrm>
            <a:off x="6973600" y="2279542"/>
            <a:ext cx="645605" cy="1067991"/>
          </a:xfrm>
          <a:prstGeom prst="left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izquierda y arriba"/>
          <p:cNvSpPr/>
          <p:nvPr/>
        </p:nvSpPr>
        <p:spPr>
          <a:xfrm rot="6972147">
            <a:off x="4238655" y="4189175"/>
            <a:ext cx="631448" cy="613037"/>
          </a:xfrm>
          <a:prstGeom prst="leftUpArrow">
            <a:avLst>
              <a:gd name="adj1" fmla="val 25000"/>
              <a:gd name="adj2" fmla="val 16765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72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99593" y="731452"/>
            <a:ext cx="72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PROBLEMA ESPECIFICO A RESOLVER.</a:t>
            </a:r>
            <a:endParaRPr lang="es-ES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Resultado de imagen para alteraciones al medio ambiente por aguas de drena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86688"/>
            <a:ext cx="1916035" cy="13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99593" y="1777132"/>
            <a:ext cx="53110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b="1" u="sng" dirty="0" smtClean="0">
                <a:latin typeface="Arial" pitchFamily="34" charset="0"/>
                <a:cs typeface="Arial" pitchFamily="34" charset="0"/>
              </a:rPr>
              <a:t>Consecuencia del Problema a resolver del sitio: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La falta de tratamiento de Aguas Residuales  domesticas o negras: trae severas consecuencias: ambientales, daños a la salud, proliferación de vectores (larvas de sancudos, mosquitos).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Suelen contener gran cantidad de materia orgánica y microorganismos, restos de jabones, detergentes y grasas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ES" sz="1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60" y="1366131"/>
            <a:ext cx="1983121" cy="15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>
            <a:off x="6948264" y="2366608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Susy Baños\Desktop\b16847a5-51fd-4e3d-8121-4ed29d6054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03469"/>
            <a:ext cx="2053445" cy="11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 de flecha"/>
          <p:cNvCxnSpPr/>
          <p:nvPr/>
        </p:nvCxnSpPr>
        <p:spPr>
          <a:xfrm>
            <a:off x="7308304" y="4241898"/>
            <a:ext cx="0" cy="549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Resultado de imagen para imagenes de daÃ±os ambientales por descarga de aguas negr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0998"/>
            <a:ext cx="1760564" cy="11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 flipH="1">
            <a:off x="5952473" y="5714298"/>
            <a:ext cx="516377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15" descr="Resultado de imagen para imagenes de terrenos ar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AutoShape 17" descr="Resultado de imagen para imagenes de terrenos arid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AutoShape 19" descr="Resultado de imagen para imagenes de terrenos arid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47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3" y="731452"/>
            <a:ext cx="7235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CONCECUENCIAS  A RESOLVER</a:t>
            </a:r>
            <a:r>
              <a:rPr lang="es-ES" sz="2000" b="1" u="sng" dirty="0" smtClean="0">
                <a:latin typeface="Arial" pitchFamily="34" charset="0"/>
                <a:cs typeface="Arial" pitchFamily="34" charset="0"/>
              </a:rPr>
              <a:t>, CONFORME AL PROBLEMA ESPECIFICO.</a:t>
            </a:r>
            <a:endParaRPr lang="es-ES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55679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u="sng" dirty="0">
                <a:latin typeface="Arial" pitchFamily="34" charset="0"/>
                <a:cs typeface="Arial" pitchFamily="34" charset="0"/>
              </a:rPr>
              <a:t>Consecuencias del problema  social del Fraccionamiento Real del Bosque y Bonanza.</a:t>
            </a:r>
            <a:endParaRPr lang="es-MX" dirty="0"/>
          </a:p>
        </p:txBody>
      </p:sp>
      <p:pic>
        <p:nvPicPr>
          <p:cNvPr id="13314" name="Picture 2" descr="Resultado de imagen para imagenes de problemas a resol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1436" y="2888069"/>
            <a:ext cx="4140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b="1" u="sng" dirty="0">
                <a:latin typeface="Arial" pitchFamily="34" charset="0"/>
                <a:cs typeface="Arial" pitchFamily="34" charset="0"/>
              </a:rPr>
              <a:t>Consecuencia del Problema a resolver en el entorno: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06638" y="4221088"/>
            <a:ext cx="4169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b="1" u="sng" dirty="0">
                <a:latin typeface="Arial" pitchFamily="34" charset="0"/>
                <a:cs typeface="Arial" pitchFamily="34" charset="0"/>
              </a:rPr>
              <a:t>Consecuencias del problema a resolver INSTITUCIONALES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b="1" u="sng" dirty="0" smtClean="0">
                <a:latin typeface="Arial" pitchFamily="34" charset="0"/>
                <a:cs typeface="Arial" pitchFamily="34" charset="0"/>
              </a:rPr>
              <a:t>SMAPA.</a:t>
            </a:r>
            <a:endParaRPr lang="es-MX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4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89138" y="1052736"/>
            <a:ext cx="6991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2000" b="1" u="sng" dirty="0">
                <a:latin typeface="Arial" pitchFamily="34" charset="0"/>
                <a:cs typeface="Arial" pitchFamily="34" charset="0"/>
              </a:rPr>
              <a:t>Consecuencias del problema </a:t>
            </a: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 social del Fraccionamiento Real del Bosque y Bonanza.</a:t>
            </a:r>
            <a:endParaRPr lang="es-MX" sz="2000" dirty="0"/>
          </a:p>
        </p:txBody>
      </p:sp>
      <p:sp>
        <p:nvSpPr>
          <p:cNvPr id="7" name="6 Rectángulo"/>
          <p:cNvSpPr/>
          <p:nvPr/>
        </p:nvSpPr>
        <p:spPr>
          <a:xfrm>
            <a:off x="1052190" y="2160404"/>
            <a:ext cx="2871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La primera prioridad que demanda la comunidad es el suministro del agua, con calidad adecuada y cantidad suficiente. </a:t>
            </a:r>
          </a:p>
        </p:txBody>
      </p:sp>
      <p:pic>
        <p:nvPicPr>
          <p:cNvPr id="5122" name="Picture 2" descr="Resultado de imagen para imagenes de enfermedades por contaminacion de aguas residu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549905"/>
            <a:ext cx="3202957" cy="161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03341" y="3893121"/>
            <a:ext cx="2588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MX" b="1" dirty="0">
                <a:latin typeface="Arial" pitchFamily="34" charset="0"/>
                <a:cs typeface="Arial" pitchFamily="34" charset="0"/>
              </a:rPr>
              <a:t>Tratamiento de aguas negras, derivado a que se convierten en un potencial vehículo de muchas enfermedades.</a:t>
            </a:r>
          </a:p>
        </p:txBody>
      </p:sp>
      <p:pic>
        <p:nvPicPr>
          <p:cNvPr id="5124" name="Picture 4" descr="Resultado de imagen para imagenes de planta de tratamiento de  aguas residuales sin oper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22019"/>
            <a:ext cx="2149538" cy="12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recto de flecha"/>
          <p:cNvCxnSpPr/>
          <p:nvPr/>
        </p:nvCxnSpPr>
        <p:spPr>
          <a:xfrm flipV="1">
            <a:off x="3491880" y="3789040"/>
            <a:ext cx="1069433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491880" y="5229199"/>
            <a:ext cx="906186" cy="1945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2735"/>
            <a:ext cx="23440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>
            <a:off x="3893266" y="2742275"/>
            <a:ext cx="118279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6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 descr="Resultado de imagen para imagenes de terrenos ar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2086676" cy="1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66303" y="1124744"/>
            <a:ext cx="69127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sz="2000" b="1" u="sng" dirty="0" smtClean="0">
                <a:latin typeface="Arial" pitchFamily="34" charset="0"/>
                <a:cs typeface="Arial" pitchFamily="34" charset="0"/>
              </a:rPr>
              <a:t>Consecuencia del Problema a resolver en el entorno:</a:t>
            </a: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ausencia de tratamiento de aguas negras, que son vertidas a escurrimientos naturales  a cielo abierto, ocasionando con ello un alto grado de contaminación de tipo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ambiental: afectando la flora y la fauna, al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suelo,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sub-suelo, por consecuencia daños económicos al valor de las propiedad y en aquellos terrenos que se dedican a la producción ganadera, agricultura y terrenos baldíos.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Resultado de imagen para imagenes de daÃ±os ambientales por descarga de aguas neg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36104"/>
            <a:ext cx="1720836" cy="12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curvada hacia abajo"/>
          <p:cNvSpPr/>
          <p:nvPr/>
        </p:nvSpPr>
        <p:spPr>
          <a:xfrm rot="8750701">
            <a:off x="6110458" y="4845846"/>
            <a:ext cx="1322500" cy="1525998"/>
          </a:xfrm>
          <a:prstGeom prst="curved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4100" name="Picture 4" descr="Resultado de imagen para imagenes de daÃ±os ambient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54" y="3501008"/>
            <a:ext cx="2242710" cy="12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curvada hacia abajo"/>
          <p:cNvSpPr/>
          <p:nvPr/>
        </p:nvSpPr>
        <p:spPr>
          <a:xfrm rot="13314795">
            <a:off x="1694831" y="4940674"/>
            <a:ext cx="1788892" cy="1230766"/>
          </a:xfrm>
          <a:prstGeom prst="curved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67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5149</TotalTime>
  <Words>1477</Words>
  <Application>Microsoft Office PowerPoint</Application>
  <PresentationFormat>Presentación en pantalla (4:3)</PresentationFormat>
  <Paragraphs>144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Chincheta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77</cp:revision>
  <dcterms:created xsi:type="dcterms:W3CDTF">2018-08-10T13:57:15Z</dcterms:created>
  <dcterms:modified xsi:type="dcterms:W3CDTF">2018-08-30T17:12:00Z</dcterms:modified>
</cp:coreProperties>
</file>