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5"/>
  </p:notesMasterIdLst>
  <p:sldIdLst>
    <p:sldId id="256" r:id="rId2"/>
    <p:sldId id="259" r:id="rId3"/>
    <p:sldId id="272" r:id="rId4"/>
    <p:sldId id="261" r:id="rId5"/>
    <p:sldId id="262" r:id="rId6"/>
    <p:sldId id="270" r:id="rId7"/>
    <p:sldId id="263" r:id="rId8"/>
    <p:sldId id="264" r:id="rId9"/>
    <p:sldId id="266" r:id="rId10"/>
    <p:sldId id="269" r:id="rId11"/>
    <p:sldId id="267" r:id="rId12"/>
    <p:sldId id="268" r:id="rId13"/>
    <p:sldId id="273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B9489-0CBA-4337-B216-B04AA2E5E46B}" type="datetimeFigureOut">
              <a:rPr lang="en-AU" smtClean="0"/>
              <a:t>31/08/2018</a:t>
            </a:fld>
            <a:endParaRPr lang="en-A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D1126-AA4A-421B-B760-8155FA67F761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212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D1126-AA4A-421B-B760-8155FA67F76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8281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D1126-AA4A-421B-B760-8155FA67F76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082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D1126-AA4A-421B-B760-8155FA67F76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32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5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7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478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92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830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437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534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13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33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5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07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0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86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65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18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40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D682C1-1383-4FF6-8539-A55385FF39BC}" type="datetimeFigureOut">
              <a:rPr lang="es-ES" smtClean="0"/>
              <a:t>31/08/2018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5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64" y="138267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5 Imagen" descr="C:\Users\Nestor\Desktop\Logotipos Gobierno del Estado\1.2 logoPoliticaSocial_cmyk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67996" y="246279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639616" y="2429343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/>
              <a:t>Evaluación de riesgos de incendios en la zona periurbana de Tuxtla Gutiérrez, Chiapas y las medidas de acción implementadas por la Secretaría Municipal de Protección Civil.</a:t>
            </a:r>
            <a:endParaRPr lang="en-AU" b="1" i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3647728" y="362513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Alumna:</a:t>
            </a:r>
          </a:p>
          <a:p>
            <a:pPr algn="ctr"/>
            <a:r>
              <a:rPr lang="es-MX" dirty="0" smtClean="0"/>
              <a:t> L.S.C. Rocío Selene Zorrilla Castellanos</a:t>
            </a:r>
            <a:endParaRPr lang="en-AU" dirty="0"/>
          </a:p>
        </p:txBody>
      </p:sp>
      <p:sp>
        <p:nvSpPr>
          <p:cNvPr id="8" name="CuadroTexto 7"/>
          <p:cNvSpPr txBox="1"/>
          <p:nvPr/>
        </p:nvSpPr>
        <p:spPr>
          <a:xfrm>
            <a:off x="1523492" y="138267"/>
            <a:ext cx="9721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SECRETARÍA ESTATAL DE PROTECCIÓN CIVIL</a:t>
            </a:r>
          </a:p>
          <a:p>
            <a:pPr algn="ctr"/>
            <a:r>
              <a:rPr lang="es-MX" b="1" dirty="0" smtClean="0"/>
              <a:t>INSTITUTO PARA LA GESTIÓN INTEGRAL DE RIESGOS DE DESASTRES</a:t>
            </a:r>
          </a:p>
          <a:p>
            <a:pPr algn="ctr"/>
            <a:r>
              <a:rPr lang="es-MX" b="1" dirty="0" smtClean="0"/>
              <a:t>ESCUELA NACIONAL DE PROTECCIÓN CIVIL CAMPUS CHIPAS</a:t>
            </a:r>
            <a:endParaRPr lang="en-AU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2999656" y="155679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MAESTRIA EN GESTIÓN DE RIESGOS Y PROTECCIÓN CIVIL</a:t>
            </a:r>
            <a:endParaRPr lang="en-AU" dirty="0"/>
          </a:p>
        </p:txBody>
      </p:sp>
      <p:sp>
        <p:nvSpPr>
          <p:cNvPr id="10" name="CuadroTexto 9"/>
          <p:cNvSpPr txBox="1"/>
          <p:nvPr/>
        </p:nvSpPr>
        <p:spPr>
          <a:xfrm>
            <a:off x="3215680" y="4417298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Director de tesis: </a:t>
            </a:r>
          </a:p>
          <a:p>
            <a:pPr algn="ctr"/>
            <a:r>
              <a:rPr lang="es-MX" dirty="0" smtClean="0"/>
              <a:t>Doctor en Ciencias y Tecnologías del Agua</a:t>
            </a:r>
          </a:p>
          <a:p>
            <a:pPr algn="ctr"/>
            <a:r>
              <a:rPr lang="es-MX" dirty="0" smtClean="0"/>
              <a:t>José Luis Leobardo Arellano Monterrosa.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22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631504" y="1139002"/>
            <a:ext cx="92170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 smtClean="0"/>
          </a:p>
          <a:p>
            <a:endParaRPr lang="es-MX" sz="2000" b="1" dirty="0" smtClean="0"/>
          </a:p>
          <a:p>
            <a:endParaRPr lang="es-MX" sz="2000" b="1" dirty="0" smtClean="0"/>
          </a:p>
          <a:p>
            <a:r>
              <a:rPr lang="es-MX" sz="2000" b="1" dirty="0" smtClean="0"/>
              <a:t>Marco Conceptual.</a:t>
            </a:r>
          </a:p>
          <a:p>
            <a:endParaRPr lang="es-MX" sz="2000" b="1" dirty="0" smtClean="0"/>
          </a:p>
          <a:p>
            <a:endParaRPr lang="es-MX" sz="2000" b="1" dirty="0"/>
          </a:p>
          <a:p>
            <a:r>
              <a:rPr lang="es-MX" sz="2000" dirty="0"/>
              <a:t>1..1. </a:t>
            </a:r>
            <a:r>
              <a:rPr lang="es-MX" sz="2000" dirty="0" smtClean="0"/>
              <a:t>Los incendios forestales.</a:t>
            </a:r>
          </a:p>
          <a:p>
            <a:r>
              <a:rPr lang="es-MX" sz="2000" dirty="0" smtClean="0"/>
              <a:t>1.2. Factores de los incendios forestales</a:t>
            </a:r>
          </a:p>
          <a:p>
            <a:r>
              <a:rPr lang="es-MX" sz="2000" dirty="0" smtClean="0"/>
              <a:t>1.3.Tipos de incendios forestales</a:t>
            </a:r>
          </a:p>
          <a:p>
            <a:r>
              <a:rPr lang="es-MX" sz="2000" dirty="0" smtClean="0"/>
              <a:t>1.4. Causas de los incendios forestales en México</a:t>
            </a:r>
          </a:p>
          <a:p>
            <a:r>
              <a:rPr lang="es-MX" sz="2000" dirty="0" smtClean="0"/>
              <a:t>1.5.Impacto de los incendios forestales en los ecosistemas.</a:t>
            </a:r>
          </a:p>
          <a:p>
            <a:r>
              <a:rPr lang="es-MX" sz="2000" dirty="0" smtClean="0"/>
              <a:t>1.6.Rol del fuego en los ecosistemas</a:t>
            </a:r>
          </a:p>
          <a:p>
            <a:r>
              <a:rPr lang="es-MX" sz="2000" dirty="0" smtClean="0"/>
              <a:t>1.7. Áreas Naturales Protegidas de México.</a:t>
            </a:r>
          </a:p>
          <a:p>
            <a:r>
              <a:rPr lang="es-MX" sz="2000" dirty="0" smtClean="0"/>
              <a:t>1.8.Areas Naturales Protegidas del municipio de Tuxtla Gutiérrez, Chiapas.</a:t>
            </a:r>
          </a:p>
          <a:p>
            <a:endParaRPr lang="es-MX" sz="2000" dirty="0" smtClean="0"/>
          </a:p>
          <a:p>
            <a:endParaRPr lang="es-MX" sz="2000" dirty="0"/>
          </a:p>
          <a:p>
            <a:endParaRPr lang="es-MX" sz="2000" dirty="0" smtClean="0"/>
          </a:p>
          <a:p>
            <a:endParaRPr lang="en-AU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MARCO TEÓRICO.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01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58771" y="1484784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Recolección de datos mediante entrevistas.</a:t>
            </a:r>
          </a:p>
          <a:p>
            <a:endParaRPr lang="es-MX" sz="2000" dirty="0" smtClean="0"/>
          </a:p>
          <a:p>
            <a:endParaRPr lang="es-MX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Información general del programa para la reducción de incendios forestales proporcionada por el Lic. René Fabián Arévalo Pérez. Director de Admiración de Emergencias y Capacitación de la SMPCTG</a:t>
            </a:r>
          </a:p>
          <a:p>
            <a:endParaRPr lang="es-MX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Descripción del proceso de recorridos para la detección de incendios proporcionada por </a:t>
            </a:r>
            <a:r>
              <a:rPr lang="es-MX" sz="2000" dirty="0"/>
              <a:t>Lic. José Luis Ramírez de la Cruz, Jefe de Departamento y Vigilancia de la Secretaría de Medio Ambiente y </a:t>
            </a:r>
            <a:r>
              <a:rPr lang="es-MX" sz="2000" dirty="0" smtClean="0"/>
              <a:t>Movilidad Urbana.</a:t>
            </a:r>
          </a:p>
          <a:p>
            <a:pPr algn="just"/>
            <a:endParaRPr lang="es-MX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Descripción del proceso de quemas controladas proporcionado por personal de la Secretaría Municipal de Protección Civil (4 personas).</a:t>
            </a:r>
            <a:endParaRPr lang="es-MX" sz="2000" dirty="0"/>
          </a:p>
          <a:p>
            <a:endParaRPr lang="es-MX" sz="2000" dirty="0" smtClean="0"/>
          </a:p>
          <a:p>
            <a:endParaRPr lang="es-MX" sz="2000" dirty="0"/>
          </a:p>
          <a:p>
            <a:endParaRPr lang="en-AU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AVANCES.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73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343472" y="1988840"/>
            <a:ext cx="100091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1. Observación Participante.</a:t>
            </a:r>
          </a:p>
          <a:p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Participación como observadora el día 24 de enero del 2018 en  una asamblea ejidal  de coordinación con ejidatarios para llevar a cabo el proceso de control de quemas,  en el Ejido Cerro Hueco.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Participación como observadora el día 6 de abril del 2018 en recorrido para detección de incendios .</a:t>
            </a:r>
          </a:p>
          <a:p>
            <a:endParaRPr lang="es-MX" dirty="0"/>
          </a:p>
          <a:p>
            <a:r>
              <a:rPr lang="es-MX" b="1" dirty="0" smtClean="0"/>
              <a:t>2. Revisión </a:t>
            </a:r>
            <a:r>
              <a:rPr lang="es-MX" b="1" dirty="0"/>
              <a:t>de Documentos:</a:t>
            </a:r>
          </a:p>
          <a:p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Estadísticas </a:t>
            </a:r>
            <a:r>
              <a:rPr lang="es-MX" dirty="0"/>
              <a:t>de Incendios en Áreas Naturales Protegidas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Causas Principales de Incendios Forestales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Estadísticas de los años con mayor incidencia de incendios forestales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Causas principales de Incendios Forestales en cada una de las ANP´S.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Estadísticas de permisos de quemas de ejidatarios.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Generación de mapas de incendios forestales.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n-AU" dirty="0"/>
          </a:p>
        </p:txBody>
      </p:sp>
      <p:sp>
        <p:nvSpPr>
          <p:cNvPr id="6" name="CuadroTexto 5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AVANCES.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0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343472" y="856766"/>
            <a:ext cx="9526601" cy="5289806"/>
            <a:chOff x="1276052" y="714374"/>
            <a:chExt cx="10662091" cy="6404872"/>
          </a:xfrm>
        </p:grpSpPr>
        <p:sp>
          <p:nvSpPr>
            <p:cNvPr id="7" name="CuadroTexto 6"/>
            <p:cNvSpPr txBox="1"/>
            <p:nvPr/>
          </p:nvSpPr>
          <p:spPr>
            <a:xfrm>
              <a:off x="1328738" y="714374"/>
              <a:ext cx="10609405" cy="55898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+mj-lt"/>
                  <a:sym typeface="Merriweather"/>
                </a:rPr>
                <a:t>CRONOGRAMA DE ACTIVIDADES </a:t>
              </a:r>
              <a:endParaRPr lang="en-AU" sz="2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sym typeface="Merriweather"/>
              </a:endParaRPr>
            </a:p>
          </p:txBody>
        </p:sp>
        <p:graphicFrame>
          <p:nvGraphicFramePr>
            <p:cNvPr id="8" name="Shape 154"/>
            <p:cNvGraphicFramePr/>
            <p:nvPr>
              <p:extLst>
                <p:ext uri="{D42A27DB-BD31-4B8C-83A1-F6EECF244321}">
                  <p14:modId xmlns:p14="http://schemas.microsoft.com/office/powerpoint/2010/main" val="1392845756"/>
                </p:ext>
              </p:extLst>
            </p:nvPr>
          </p:nvGraphicFramePr>
          <p:xfrm>
            <a:off x="1276052" y="1371485"/>
            <a:ext cx="10662091" cy="5747761"/>
          </p:xfrm>
          <a:graphic>
            <a:graphicData uri="http://schemas.openxmlformats.org/drawingml/2006/table">
              <a:tbl>
                <a:tblPr>
                  <a:tableStyleId>{3C2FFA5D-87B4-456A-9821-1D502468CF0F}</a:tableStyleId>
                </a:tblPr>
                <a:tblGrid>
                  <a:gridCol w="3739236"/>
                  <a:gridCol w="1089829"/>
                  <a:gridCol w="1183780"/>
                  <a:gridCol w="845556"/>
                  <a:gridCol w="958298"/>
                  <a:gridCol w="917814"/>
                  <a:gridCol w="792088"/>
                </a:tblGrid>
                <a:tr h="1582774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s-MX" sz="1400" b="1" u="none" strike="noStrike" cap="none" dirty="0" smtClean="0">
                            <a:sym typeface="Merriweather"/>
                          </a:rPr>
                          <a:t>ACTIVIDADES</a:t>
                        </a:r>
                        <a:endParaRPr sz="1400" b="1" i="0" u="none" strike="noStrike" cap="none" dirty="0">
                          <a:solidFill>
                            <a:schemeClr val="dk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  <a:sym typeface="Merriweather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" sz="1050" b="1" dirty="0" smtClean="0">
                            <a:sym typeface="Merriweather"/>
                          </a:rPr>
                          <a:t>SEPT.</a:t>
                        </a:r>
                        <a:endParaRPr sz="1050" b="1" dirty="0">
                          <a:solidFill>
                            <a:schemeClr val="tx1"/>
                          </a:solidFill>
                          <a:latin typeface="Copperplate Gothic Bold" panose="020E0705020206020404" pitchFamily="34" charset="0"/>
                          <a:ea typeface="Merriweather"/>
                          <a:cs typeface="Merriweather"/>
                          <a:sym typeface="Merriweather"/>
                        </a:endParaRPr>
                      </a:p>
                    </a:txBody>
                    <a:tcPr marL="91425" marR="91425" marT="91425" marB="91425" vert="wordArtVert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" sz="1050" b="1" dirty="0" smtClean="0">
                            <a:sym typeface="Merriweather"/>
                          </a:rPr>
                          <a:t>0CT.</a:t>
                        </a:r>
                        <a:endParaRPr sz="1050" b="1" dirty="0">
                          <a:solidFill>
                            <a:schemeClr val="tx1"/>
                          </a:solidFill>
                          <a:latin typeface="Copperplate Gothic Bold" panose="020E0705020206020404" pitchFamily="34" charset="0"/>
                          <a:ea typeface="Merriweather"/>
                          <a:cs typeface="Merriweather"/>
                          <a:sym typeface="Merriweather"/>
                        </a:endParaRPr>
                      </a:p>
                    </a:txBody>
                    <a:tcPr marL="91425" marR="91425" marT="91425" marB="91425" vert="wordArtVert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" sz="1050" b="1" dirty="0" smtClean="0">
                            <a:sym typeface="Merriweather"/>
                          </a:rPr>
                          <a:t>NOV.</a:t>
                        </a:r>
                        <a:endParaRPr sz="1050" b="1" dirty="0">
                          <a:solidFill>
                            <a:schemeClr val="tx1"/>
                          </a:solidFill>
                          <a:latin typeface="Copperplate Gothic Bold" panose="020E0705020206020404" pitchFamily="34" charset="0"/>
                          <a:ea typeface="Merriweather"/>
                          <a:cs typeface="Merriweather"/>
                          <a:sym typeface="Merriweather"/>
                        </a:endParaRPr>
                      </a:p>
                    </a:txBody>
                    <a:tcPr marL="91425" marR="91425" marT="91425" marB="91425" vert="wordArtVert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s-MX" sz="1050" b="1" dirty="0" smtClean="0">
                            <a:sym typeface="Merriweather"/>
                          </a:rPr>
                          <a:t>DIC.</a:t>
                        </a:r>
                        <a:endParaRPr sz="1050" b="1" dirty="0">
                          <a:solidFill>
                            <a:schemeClr val="tx1"/>
                          </a:solidFill>
                          <a:latin typeface="Copperplate Gothic Bold" panose="020E0705020206020404" pitchFamily="34" charset="0"/>
                          <a:ea typeface="Merriweather"/>
                          <a:cs typeface="Merriweather"/>
                          <a:sym typeface="Merriweather"/>
                        </a:endParaRPr>
                      </a:p>
                    </a:txBody>
                    <a:tcPr marL="91425" marR="91425" marT="91425" marB="91425" vert="wordArtVert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s-MX" sz="1050" b="1" dirty="0" smtClean="0">
                            <a:sym typeface="Merriweather"/>
                          </a:rPr>
                          <a:t>ENE.</a:t>
                        </a:r>
                        <a:endParaRPr sz="1050" b="1" dirty="0">
                          <a:solidFill>
                            <a:schemeClr val="tx1"/>
                          </a:solidFill>
                          <a:latin typeface="Copperplate Gothic Bold" panose="020E0705020206020404" pitchFamily="34" charset="0"/>
                          <a:ea typeface="Merriweather"/>
                          <a:cs typeface="Merriweather"/>
                          <a:sym typeface="Merriweather"/>
                        </a:endParaRPr>
                      </a:p>
                    </a:txBody>
                    <a:tcPr marL="91425" marR="91425" marT="91425" marB="91425" vert="wordArtVert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s-MX" sz="1050" b="1" dirty="0" smtClean="0">
                            <a:sym typeface="Merriweather"/>
                          </a:rPr>
                          <a:t>FEB.</a:t>
                        </a:r>
                        <a:endParaRPr sz="1050" b="1" dirty="0">
                          <a:solidFill>
                            <a:schemeClr val="tx1"/>
                          </a:solidFill>
                          <a:latin typeface="Copperplate Gothic Bold" panose="020E0705020206020404" pitchFamily="34" charset="0"/>
                          <a:ea typeface="Merriweather"/>
                          <a:cs typeface="Merriweather"/>
                          <a:sym typeface="Merriweather"/>
                        </a:endParaRPr>
                      </a:p>
                    </a:txBody>
                    <a:tcPr marL="91425" marR="91425" marT="91425" marB="91425" vert="wordArtVert" anchor="ctr"/>
                  </a:tc>
                </a:tr>
                <a:tr h="607752">
                  <a:tc>
                    <a:txBody>
                      <a:bodyPr/>
                      <a:lstStyle/>
                      <a:p>
                        <a:pPr marL="0" lvl="0" indent="0" algn="l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" b="1" baseline="0" dirty="0" smtClean="0">
                            <a:sym typeface="Merriweather"/>
                          </a:rPr>
                          <a:t>Procesamiento  </a:t>
                        </a:r>
                        <a:r>
                          <a:rPr lang="en" b="1" dirty="0" smtClean="0">
                            <a:sym typeface="Merriweather"/>
                          </a:rPr>
                          <a:t> de la información</a:t>
                        </a:r>
                        <a:endParaRPr b="1" dirty="0">
                          <a:solidFill>
                            <a:srgbClr val="22222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  <a:sym typeface="Merriweather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</a:tr>
                <a:tr h="607752">
                  <a:tc>
                    <a:txBody>
                      <a:bodyPr/>
                      <a:lstStyle/>
                      <a:p>
                        <a:pPr marL="0" lvl="0" indent="0" algn="l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s-MX" sz="1800" b="1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  <a:sym typeface="Merriweather"/>
                          </a:rPr>
                          <a:t>Análisis de la información </a:t>
                        </a:r>
                        <a:endParaRPr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Merriweather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</a:tr>
                <a:tr h="608664">
                  <a:tc>
                    <a:txBody>
                      <a:bodyPr/>
                      <a:lstStyle/>
                      <a:p>
                        <a:pPr marL="0" lvl="0" indent="0" algn="l" defTabSz="457200" rtl="0" eaLnBrk="1" latinLnBrk="0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s-MX" sz="1800" b="1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  <a:sym typeface="Merriweather"/>
                          </a:rPr>
                          <a:t>Generación de Resultados y Conclusiones.</a:t>
                        </a:r>
                        <a:endParaRPr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Merriweather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</a:tr>
                <a:tr h="608664">
                  <a:tc>
                    <a:txBody>
                      <a:bodyPr/>
                      <a:lstStyle/>
                      <a:p>
                        <a:pPr marL="0" lvl="0" indent="0" algn="l" defTabSz="457200" rtl="0" eaLnBrk="1" latinLnBrk="0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s-MX" sz="1800" b="1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  <a:sym typeface="Merriweather"/>
                          </a:rPr>
                          <a:t>Revisión</a:t>
                        </a:r>
                        <a:endParaRPr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Merriweather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</a:tr>
                <a:tr h="608664">
                  <a:tc>
                    <a:txBody>
                      <a:bodyPr/>
                      <a:lstStyle/>
                      <a:p>
                        <a:pPr marL="0" marR="0" lvl="0" indent="0" algn="l" defTabSz="457200" rtl="0" eaLnBrk="1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s-MX" sz="1800" b="1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  <a:sym typeface="Merriweather"/>
                          </a:rPr>
                          <a:t>Entrega  Final.</a:t>
                        </a:r>
                        <a:endParaRPr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Merriweather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  <a:tc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2400" b="1" dirty="0">
                          <a:solidFill>
                            <a:srgbClr val="22222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endParaRPr>
                      </a:p>
                    </a:txBody>
                    <a:tcPr marL="91425" marR="91425" marT="91425" marB="91425" anchor="ctr"/>
                  </a:tc>
                </a:tr>
              </a:tbl>
            </a:graphicData>
          </a:graphic>
        </p:graphicFrame>
        <p:sp>
          <p:nvSpPr>
            <p:cNvPr id="13" name="Rectángulo 12"/>
            <p:cNvSpPr/>
            <p:nvPr/>
          </p:nvSpPr>
          <p:spPr>
            <a:xfrm>
              <a:off x="5514875" y="3462627"/>
              <a:ext cx="2417721" cy="471489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b="1"/>
            </a:p>
          </p:txBody>
        </p:sp>
      </p:grpSp>
      <p:sp>
        <p:nvSpPr>
          <p:cNvPr id="14" name="Rectángulo 13"/>
          <p:cNvSpPr/>
          <p:nvPr/>
        </p:nvSpPr>
        <p:spPr>
          <a:xfrm>
            <a:off x="7355522" y="3789040"/>
            <a:ext cx="720080" cy="3894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/>
          </a:p>
        </p:txBody>
      </p:sp>
      <p:sp>
        <p:nvSpPr>
          <p:cNvPr id="15" name="Rectángulo 14"/>
          <p:cNvSpPr/>
          <p:nvPr/>
        </p:nvSpPr>
        <p:spPr>
          <a:xfrm>
            <a:off x="8256240" y="4509120"/>
            <a:ext cx="828575" cy="3894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/>
          </a:p>
        </p:txBody>
      </p:sp>
      <p:sp>
        <p:nvSpPr>
          <p:cNvPr id="16" name="Rectángulo 15"/>
          <p:cNvSpPr/>
          <p:nvPr/>
        </p:nvSpPr>
        <p:spPr>
          <a:xfrm>
            <a:off x="9192344" y="5085184"/>
            <a:ext cx="864095" cy="3894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/>
          </a:p>
        </p:txBody>
      </p:sp>
      <p:sp>
        <p:nvSpPr>
          <p:cNvPr id="17" name="Rectángulo 16"/>
          <p:cNvSpPr/>
          <p:nvPr/>
        </p:nvSpPr>
        <p:spPr>
          <a:xfrm>
            <a:off x="10101109" y="5733256"/>
            <a:ext cx="792089" cy="3894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/>
          </a:p>
        </p:txBody>
      </p:sp>
    </p:spTree>
    <p:extLst>
      <p:ext uri="{BB962C8B-B14F-4D97-AF65-F5344CB8AC3E}">
        <p14:creationId xmlns:p14="http://schemas.microsoft.com/office/powerpoint/2010/main" val="665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SÍNTESIS DE LOS ANTECEDENTES ANALIZADOS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99456" y="1556792"/>
            <a:ext cx="10009112" cy="34778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s-MX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Tesis “ Análisis estadístico del índice de incendio local a incendios forestales en el estado de Chiapas. Universidad de Ciencias y Artes de Chiapas. 2014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Tesis. Los Patrones de distribución espacial y temporal de los incendios forestales en Almoloya de Juárez (2005-2015). Universidad Autónoma del Estado de México.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Tesis. Programa de prevención de incendios forestales para la zona protectora del bosque “La Primavera”. Universidad de Guadalajara. 1995.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6776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REFERENTE</a:t>
            </a:r>
            <a:r>
              <a:rPr lang="es-MX" sz="2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endParaRPr lang="en-AU" sz="24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775520" y="119675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AGENDA 2030 Y LOS OBJETIVOS DEL DESARROLLO SOSTENIBLE.</a:t>
            </a:r>
          </a:p>
          <a:p>
            <a:pPr algn="ctr"/>
            <a:endParaRPr lang="es-MX" sz="2000" b="1" dirty="0" smtClean="0"/>
          </a:p>
          <a:p>
            <a:pPr algn="ctr"/>
            <a:r>
              <a:rPr lang="es-MX" sz="2000" b="1" dirty="0" smtClean="0"/>
              <a:t>OBJETIVO 15.  VIDA DE ECOSISTEMAS TERRESTRES</a:t>
            </a:r>
            <a:endParaRPr lang="en-AU" sz="2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343472" y="2852936"/>
            <a:ext cx="9433048" cy="27699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METAS:</a:t>
            </a:r>
          </a:p>
          <a:p>
            <a:endParaRPr lang="es-MX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15.1. Asegurar la conservación, el restablecimiento y usos sostenible de los ecosistemas terrestres.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15.4. Asegurar la conservación de los sistemas montañosos, incluida su diversidad biológica, a fin de mejorar su capacidad de proporcionar beneficios esenciales para el desarrollo sostenible.</a:t>
            </a:r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077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44613" y="1412776"/>
            <a:ext cx="9718798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s-MX" sz="2000" dirty="0" smtClean="0"/>
          </a:p>
          <a:p>
            <a:pPr algn="just"/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L</a:t>
            </a:r>
            <a:r>
              <a:rPr lang="es-MX" sz="2000" dirty="0" smtClean="0"/>
              <a:t>os incendios forestales en las áreas naturales protegidas del municipio de Tuxtla Gutiérrez, Chiapas.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Los incendios pastizales en lotes baldíos en  la zona periurbana de Tuxtla Gutiérrez, Chipas.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Las quemas agrícolas no controladas.</a:t>
            </a:r>
            <a:endParaRPr lang="es-MX" sz="2000" dirty="0"/>
          </a:p>
          <a:p>
            <a:pPr algn="just"/>
            <a:endParaRPr lang="en-AU" sz="2000" dirty="0" smtClean="0"/>
          </a:p>
          <a:p>
            <a:pPr algn="just"/>
            <a:endParaRPr lang="en-AU" sz="2000" dirty="0" smtClean="0"/>
          </a:p>
          <a:p>
            <a:pPr algn="just"/>
            <a:r>
              <a:rPr lang="es-MX" sz="2000" dirty="0"/>
              <a:t> </a:t>
            </a:r>
            <a:endParaRPr lang="en-AU" sz="2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PROBLEMA A RESOLVER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39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271464" y="1916832"/>
            <a:ext cx="9937104" cy="240065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MX" sz="2000" dirty="0" smtClean="0"/>
          </a:p>
          <a:p>
            <a:pPr algn="ctr">
              <a:lnSpc>
                <a:spcPct val="150000"/>
              </a:lnSpc>
            </a:pPr>
            <a:r>
              <a:rPr lang="es-MX" sz="2000" b="1" dirty="0" smtClean="0"/>
              <a:t>Evaluar los riesgos de incendios en la zona periurbana de Tuxtla Gutiérrez, Chiapas y las medidas de acción para su reducción implementada por la Secretaría Municipal de Protección Civil.</a:t>
            </a:r>
          </a:p>
          <a:p>
            <a:pPr algn="ctr">
              <a:lnSpc>
                <a:spcPct val="150000"/>
              </a:lnSpc>
            </a:pPr>
            <a:endParaRPr lang="en-AU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OBJETIVO GENERAL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8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271464" y="1556792"/>
            <a:ext cx="9898904" cy="37422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sz="2000" dirty="0" smtClean="0"/>
              <a:t>Conocer los principales factores de riesgos de incendios forestales  en el municipio de Tuxtla Gutiérrez, Chiapas.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sz="2000" dirty="0" smtClean="0"/>
              <a:t>Sistematizar las acciones para la reducción de incendios forestales  implementada por la Secretaría Municipal  de </a:t>
            </a:r>
            <a:r>
              <a:rPr lang="es-MX" sz="2000" dirty="0"/>
              <a:t>Tuxtla Gutiérrez, Chiapas </a:t>
            </a:r>
            <a:r>
              <a:rPr lang="es-MX" sz="2000" dirty="0" smtClean="0"/>
              <a:t>en la administración 2015 </a:t>
            </a:r>
            <a:r>
              <a:rPr lang="es-MX" sz="2000" dirty="0"/>
              <a:t>-</a:t>
            </a:r>
            <a:r>
              <a:rPr lang="es-MX" sz="2000" dirty="0" smtClean="0"/>
              <a:t>2018.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sz="2000" dirty="0" smtClean="0"/>
              <a:t>Revisar las acciones para </a:t>
            </a:r>
            <a:r>
              <a:rPr lang="es-MX" sz="2000" dirty="0"/>
              <a:t>la reducción de </a:t>
            </a:r>
            <a:r>
              <a:rPr lang="es-MX" sz="2000" dirty="0" smtClean="0"/>
              <a:t>incendios forestales </a:t>
            </a:r>
            <a:r>
              <a:rPr lang="es-MX" sz="2000" dirty="0"/>
              <a:t>implementada por la Secretaría Municipal  de Tuxtla Gutiérrez, Chiapas en la administración 2015 -</a:t>
            </a:r>
            <a:r>
              <a:rPr lang="es-MX" sz="2000" dirty="0" smtClean="0"/>
              <a:t>2018.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sz="2000" dirty="0" smtClean="0"/>
              <a:t>Diseñar </a:t>
            </a:r>
            <a:r>
              <a:rPr lang="es-MX" sz="2000" dirty="0"/>
              <a:t>estrategias para la reducción de incendios </a:t>
            </a:r>
            <a:r>
              <a:rPr lang="es-MX" sz="2000" dirty="0" smtClean="0"/>
              <a:t>y búsqueda de la resiliencia en los sujetos</a:t>
            </a:r>
            <a:r>
              <a:rPr lang="es-MX" sz="2000" dirty="0"/>
              <a:t>  </a:t>
            </a:r>
            <a:r>
              <a:rPr lang="es-MX" sz="2000" dirty="0" smtClean="0"/>
              <a:t>y las comunidades.</a:t>
            </a:r>
            <a:endParaRPr lang="en-AU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OBJETIVOS ESPECÍFICOS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37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43472" y="1988840"/>
            <a:ext cx="9721080" cy="14773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Las quemas agrícolas y los cambios de uso de suelo son factor de riesgo que inciden en los incendios forestales y que </a:t>
            </a:r>
            <a:r>
              <a:rPr lang="es-MX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la </a:t>
            </a:r>
            <a:r>
              <a:rPr lang="es-MX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Secretaría Municipal de Protección Civil 2016 – 2018 atiende de manera </a:t>
            </a:r>
            <a:r>
              <a:rPr lang="es-MX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eficiente.</a:t>
            </a:r>
            <a:endParaRPr lang="en-AU" sz="2000" dirty="0"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HIPÓTESIS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43472" y="4221088"/>
            <a:ext cx="9721080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El crecimiento de la mancha urbana aumenta el riesgo de incendios en lotes baldíos en la zona periurbana de Tuxtla Gutiérrez, Chiapas.</a:t>
            </a:r>
            <a:endParaRPr lang="en-AU" sz="2000" dirty="0">
              <a:latin typeface="+mj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02250" y="1673456"/>
            <a:ext cx="209740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HIPOTESIS 1.</a:t>
            </a:r>
            <a:endParaRPr lang="en-AU" dirty="0"/>
          </a:p>
        </p:txBody>
      </p:sp>
      <p:sp>
        <p:nvSpPr>
          <p:cNvPr id="8" name="CuadroTexto 7"/>
          <p:cNvSpPr txBox="1"/>
          <p:nvPr/>
        </p:nvSpPr>
        <p:spPr>
          <a:xfrm>
            <a:off x="902250" y="3905702"/>
            <a:ext cx="209740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HIPOTESIS 2.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90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67408" y="1272367"/>
            <a:ext cx="1944216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RELATIVISTA </a:t>
            </a:r>
            <a:endParaRPr lang="en-AU" dirty="0"/>
          </a:p>
        </p:txBody>
      </p:sp>
      <p:sp>
        <p:nvSpPr>
          <p:cNvPr id="8" name="Rectángulo 7"/>
          <p:cNvSpPr/>
          <p:nvPr/>
        </p:nvSpPr>
        <p:spPr>
          <a:xfrm>
            <a:off x="767408" y="3140968"/>
            <a:ext cx="1944216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lt1"/>
                </a:solidFill>
              </a:rPr>
              <a:t>ESTUDIO DE CASO</a:t>
            </a:r>
            <a:endParaRPr lang="en-AU" dirty="0">
              <a:solidFill>
                <a:schemeClr val="lt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03412" y="5157192"/>
            <a:ext cx="1944216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lt1"/>
                </a:solidFill>
              </a:rPr>
              <a:t>CUALITATIVA</a:t>
            </a:r>
            <a:endParaRPr lang="en-AU" dirty="0">
              <a:solidFill>
                <a:schemeClr val="lt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63752" y="1679612"/>
            <a:ext cx="6704362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RECOLECCIÓN DE DATOS</a:t>
            </a:r>
            <a:endParaRPr lang="en-AU" dirty="0"/>
          </a:p>
        </p:txBody>
      </p:sp>
      <p:sp>
        <p:nvSpPr>
          <p:cNvPr id="18" name="Rectángulo 17"/>
          <p:cNvSpPr/>
          <p:nvPr/>
        </p:nvSpPr>
        <p:spPr>
          <a:xfrm>
            <a:off x="3215680" y="2523513"/>
            <a:ext cx="3816424" cy="3744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r>
              <a:rPr lang="es-MX" b="1" u="sng" dirty="0" smtClean="0">
                <a:solidFill>
                  <a:schemeClr val="tx1"/>
                </a:solidFill>
              </a:rPr>
              <a:t>Fuentes Primarias</a:t>
            </a:r>
            <a:r>
              <a:rPr lang="es-MX" b="1" dirty="0" smtClean="0">
                <a:solidFill>
                  <a:schemeClr val="tx1"/>
                </a:solidFill>
              </a:rPr>
              <a:t>:</a:t>
            </a:r>
          </a:p>
          <a:p>
            <a:endParaRPr lang="es-MX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CECIF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CONANP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CONAGUA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SEMAHN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Secretarías Municipales de Tuxtla Gtz: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Protección Civil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Medio Ambiente y Movilidad Urbana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Desarrollo Urbano</a:t>
            </a:r>
          </a:p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algn="ctr"/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500156" y="2552676"/>
            <a:ext cx="3780420" cy="3720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endParaRPr lang="es-MX" b="1" u="sng" dirty="0" smtClean="0">
              <a:solidFill>
                <a:schemeClr val="tx1"/>
              </a:solidFill>
            </a:endParaRPr>
          </a:p>
          <a:p>
            <a:pPr algn="ctr"/>
            <a:endParaRPr lang="es-MX" b="1" u="sng" dirty="0">
              <a:solidFill>
                <a:schemeClr val="tx1"/>
              </a:solidFill>
            </a:endParaRPr>
          </a:p>
          <a:p>
            <a:pPr algn="ctr"/>
            <a:r>
              <a:rPr lang="es-MX" b="1" u="sng" dirty="0" smtClean="0">
                <a:solidFill>
                  <a:schemeClr val="tx1"/>
                </a:solidFill>
              </a:rPr>
              <a:t>Técnicas de recolección:</a:t>
            </a:r>
          </a:p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Entrevista en Profundidad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Observación Participante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Revisión de Documentos.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MX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MX" dirty="0" smtClean="0"/>
          </a:p>
          <a:p>
            <a:pPr algn="ctr"/>
            <a:endParaRPr lang="es-MX" dirty="0" smtClean="0"/>
          </a:p>
        </p:txBody>
      </p:sp>
      <p:sp>
        <p:nvSpPr>
          <p:cNvPr id="21" name="CuadroTexto 20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METODOLOGÍA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14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631504" y="1484784"/>
            <a:ext cx="92170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b="1" dirty="0"/>
          </a:p>
          <a:p>
            <a:endParaRPr lang="es-MX" sz="2000" b="1" dirty="0" smtClean="0"/>
          </a:p>
          <a:p>
            <a:r>
              <a:rPr lang="es-MX" sz="2000" b="1" dirty="0" smtClean="0"/>
              <a:t>Marco Contextual.</a:t>
            </a:r>
          </a:p>
          <a:p>
            <a:endParaRPr lang="es-MX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Estrategias para la reducción de incendios forestales a nivel internacional</a:t>
            </a:r>
          </a:p>
          <a:p>
            <a:endParaRPr lang="es-MX" sz="2000" dirty="0" smtClean="0"/>
          </a:p>
          <a:p>
            <a:r>
              <a:rPr lang="es-MX" sz="2000" dirty="0" smtClean="0"/>
              <a:t>1.1. </a:t>
            </a:r>
            <a:r>
              <a:rPr lang="es-MX" sz="2000" dirty="0"/>
              <a:t>Objetivos de Desarrollo Sostenible</a:t>
            </a:r>
          </a:p>
          <a:p>
            <a:r>
              <a:rPr lang="es-MX" sz="2000" dirty="0" smtClean="0"/>
              <a:t>1.2. Cooperación internacional en la ordenación de incendios forestales.</a:t>
            </a:r>
          </a:p>
          <a:p>
            <a:r>
              <a:rPr lang="es-MX" sz="2000" dirty="0" smtClean="0"/>
              <a:t>1.3Nacional Contra Incendios Forestales</a:t>
            </a:r>
          </a:p>
          <a:p>
            <a:r>
              <a:rPr lang="es-MX" sz="2000" dirty="0" smtClean="0"/>
              <a:t>1.4.Estrategias y Lineamientos del Manejo del Fuego en  Áreas Naturales Protegidas</a:t>
            </a:r>
          </a:p>
          <a:p>
            <a:r>
              <a:rPr lang="es-MX" sz="2000" dirty="0" smtClean="0"/>
              <a:t>1.5.Norma Oficial Mexicana NOM-015 SEMARNAT/SAGARPA 2007</a:t>
            </a:r>
          </a:p>
          <a:p>
            <a:r>
              <a:rPr lang="es-MX" sz="2000" dirty="0" smtClean="0"/>
              <a:t>1.6.Ley General de Desarrollo Forestal Sustentable</a:t>
            </a:r>
          </a:p>
          <a:p>
            <a:r>
              <a:rPr lang="es-MX" sz="2000" dirty="0" smtClean="0"/>
              <a:t>1.7. Bando de Policía y Buen Gobierno de Tuxtla Gutiérrez, Chiapas.</a:t>
            </a:r>
          </a:p>
          <a:p>
            <a:r>
              <a:rPr lang="es-MX" sz="2000" dirty="0" smtClean="0"/>
              <a:t>1.8. Ley Estatal de Protección Civil del Estado de Chiapas.</a:t>
            </a:r>
          </a:p>
          <a:p>
            <a:r>
              <a:rPr lang="es-MX" sz="2000" dirty="0" smtClean="0"/>
              <a:t>1.9. Reglamento Ambiental y Aseo Urbano de Tuxtla Gutiérrez, Chiapas.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sz="2000" dirty="0"/>
          </a:p>
          <a:p>
            <a:endParaRPr lang="es-MX" sz="2000" dirty="0" smtClean="0"/>
          </a:p>
          <a:p>
            <a:endParaRPr lang="en-AU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207568" y="332656"/>
            <a:ext cx="79928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MARCO TEÓRICO.</a:t>
            </a:r>
            <a:endParaRPr lang="en-AU" sz="2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49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ánico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gánico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á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4678</TotalTime>
  <Words>919</Words>
  <Application>Microsoft Office PowerPoint</Application>
  <PresentationFormat>Personalizado</PresentationFormat>
  <Paragraphs>162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Orgánico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81</cp:revision>
  <dcterms:created xsi:type="dcterms:W3CDTF">2018-08-10T13:57:15Z</dcterms:created>
  <dcterms:modified xsi:type="dcterms:W3CDTF">2018-08-31T12:06:43Z</dcterms:modified>
</cp:coreProperties>
</file>