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63" r:id="rId3"/>
    <p:sldId id="259" r:id="rId4"/>
    <p:sldId id="260" r:id="rId5"/>
    <p:sldId id="261" r:id="rId6"/>
    <p:sldId id="274" r:id="rId7"/>
    <p:sldId id="275" r:id="rId8"/>
    <p:sldId id="276" r:id="rId9"/>
    <p:sldId id="277" r:id="rId10"/>
    <p:sldId id="271" r:id="rId11"/>
    <p:sldId id="278" r:id="rId12"/>
    <p:sldId id="279" r:id="rId13"/>
    <p:sldId id="280" r:id="rId14"/>
    <p:sldId id="281" r:id="rId15"/>
    <p:sldId id="282" r:id="rId16"/>
    <p:sldId id="266" r:id="rId17"/>
    <p:sldId id="272" r:id="rId18"/>
    <p:sldId id="265" r:id="rId19"/>
    <p:sldId id="273" r:id="rId20"/>
    <p:sldId id="270" r:id="rId21"/>
    <p:sldId id="283" r:id="rId22"/>
    <p:sldId id="284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96" y="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ADB93-9B1F-4B4C-A332-8122D97E1C62}" type="datetimeFigureOut">
              <a:rPr lang="es-MX" smtClean="0"/>
              <a:t>31/08/2018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8795B-6F57-4AAC-8254-347C636C1C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2444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C4D03-E9F6-41D9-99D9-95B3751B802A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s-MX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2D682C1-1383-4FF6-8539-A55385FF39BC}" type="datetimeFigureOut">
              <a:rPr lang="es-ES" smtClean="0"/>
              <a:t>31/08/2018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82C1-1383-4FF6-8539-A55385FF39BC}" type="datetimeFigureOut">
              <a:rPr lang="es-ES" smtClean="0"/>
              <a:t>31/08/2018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82C1-1383-4FF6-8539-A55385FF39BC}" type="datetimeFigureOut">
              <a:rPr lang="es-ES" smtClean="0"/>
              <a:t>31/08/2018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82C1-1383-4FF6-8539-A55385FF39BC}" type="datetimeFigureOut">
              <a:rPr lang="es-ES" smtClean="0"/>
              <a:t>31/08/2018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82C1-1383-4FF6-8539-A55385FF39BC}" type="datetimeFigureOut">
              <a:rPr lang="es-ES" smtClean="0"/>
              <a:t>31/08/2018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82C1-1383-4FF6-8539-A55385FF39BC}" type="datetimeFigureOut">
              <a:rPr lang="es-ES" smtClean="0"/>
              <a:t>31/08/2018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82C1-1383-4FF6-8539-A55385FF39BC}" type="datetimeFigureOut">
              <a:rPr lang="es-ES" smtClean="0"/>
              <a:t>31/08/2018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82C1-1383-4FF6-8539-A55385FF39BC}" type="datetimeFigureOut">
              <a:rPr lang="es-ES" smtClean="0"/>
              <a:t>31/08/2018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82C1-1383-4FF6-8539-A55385FF39BC}" type="datetimeFigureOut">
              <a:rPr lang="es-ES" smtClean="0"/>
              <a:t>31/08/2018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2D682C1-1383-4FF6-8539-A55385FF39BC}" type="datetimeFigureOut">
              <a:rPr lang="es-ES" smtClean="0"/>
              <a:t>31/08/2018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2D682C1-1383-4FF6-8539-A55385FF39BC}" type="datetimeFigureOut">
              <a:rPr lang="es-ES" smtClean="0"/>
              <a:t>31/08/2018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2D682C1-1383-4FF6-8539-A55385FF39BC}" type="datetimeFigureOut">
              <a:rPr lang="es-ES" smtClean="0"/>
              <a:t>31/08/2018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11" Type="http://schemas.openxmlformats.org/officeDocument/2006/relationships/image" Target="../media/image6.png"/><Relationship Id="rId5" Type="http://schemas.openxmlformats.org/officeDocument/2006/relationships/image" Target="../media/image24.jpg"/><Relationship Id="rId10" Type="http://schemas.openxmlformats.org/officeDocument/2006/relationships/image" Target="../media/image5.pn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20" y="1268760"/>
            <a:ext cx="105550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1988840"/>
            <a:ext cx="7200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" pitchFamily="34" charset="0"/>
                <a:cs typeface="Arial" pitchFamily="34" charset="0"/>
              </a:rPr>
              <a:t>ESCUELA NACIONAL DE PROTECCIÓN CIVIL CAMPUS CHIAPAS</a:t>
            </a:r>
          </a:p>
          <a:p>
            <a:pPr algn="ctr"/>
            <a:endParaRPr lang="es-ES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600" b="1" dirty="0" smtClean="0">
                <a:latin typeface="Arial" pitchFamily="34" charset="0"/>
                <a:cs typeface="Arial" pitchFamily="34" charset="0"/>
              </a:rPr>
              <a:t>MAESTRÍA EN GESTIÓN INTEGRAL DE RIESGOS Y PROTECCIÓN CIVIL</a:t>
            </a:r>
          </a:p>
          <a:p>
            <a:pPr algn="ctr"/>
            <a:endParaRPr lang="es-ES" sz="16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«PRESENTACIÓN DE AVANCES DE TESIS»</a:t>
            </a:r>
          </a:p>
          <a:p>
            <a:pPr algn="ctr"/>
            <a:endParaRPr lang="es-E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600" b="1" dirty="0" smtClean="0">
                <a:latin typeface="Arial" pitchFamily="34" charset="0"/>
                <a:cs typeface="Arial" pitchFamily="34" charset="0"/>
              </a:rPr>
              <a:t>TEMA</a:t>
            </a:r>
          </a:p>
          <a:p>
            <a:pPr algn="ctr"/>
            <a:endParaRPr lang="es-ES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i="1" dirty="0"/>
              <a:t>Factores en la percepción del </a:t>
            </a:r>
            <a:r>
              <a:rPr lang="es-MX" sz="2000" i="1" dirty="0" smtClean="0"/>
              <a:t>Riesgo </a:t>
            </a:r>
            <a:r>
              <a:rPr lang="es-MX" sz="2000" i="1" dirty="0"/>
              <a:t>por Inundación en los habitantes del Fraccionamiento Parque Madero en Tuxtla Gutiérrez, Chiapas</a:t>
            </a:r>
            <a:r>
              <a:rPr lang="es-MX" sz="2000" i="1" dirty="0" smtClean="0"/>
              <a:t>.</a:t>
            </a:r>
          </a:p>
          <a:p>
            <a:pPr algn="ctr"/>
            <a:r>
              <a:rPr lang="es-MX" sz="2000" dirty="0" smtClean="0"/>
              <a:t>Director:</a:t>
            </a:r>
          </a:p>
          <a:p>
            <a:pPr algn="ctr"/>
            <a:endParaRPr lang="es-MX" sz="2000" dirty="0"/>
          </a:p>
          <a:p>
            <a:pPr algn="r"/>
            <a:r>
              <a:rPr lang="es-MX" sz="2000" dirty="0"/>
              <a:t>Dr. Emiliano Leovigildo Hernández López</a:t>
            </a:r>
          </a:p>
          <a:p>
            <a:pPr algn="just"/>
            <a:endParaRPr lang="es-MX" sz="2000" dirty="0"/>
          </a:p>
        </p:txBody>
      </p:sp>
      <p:pic>
        <p:nvPicPr>
          <p:cNvPr id="6" name="5 Imagen" descr="C:\Users\Nestor\Desktop\Logotipos Gobierno del Estado\1.2 logoPoliticaSocial_cmyk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80" y="1340768"/>
            <a:ext cx="10081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226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45" y="628086"/>
            <a:ext cx="105550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 descr="C:\Users\Nestor\Desktop\Logotipos Gobierno del Estado\1.2 logoPoliticaSocial_cmyk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6885" y="628086"/>
            <a:ext cx="10081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1475655" y="1628800"/>
            <a:ext cx="665934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MX" sz="1600" b="1" dirty="0">
                <a:latin typeface="Arial" pitchFamily="34" charset="0"/>
                <a:cs typeface="Arial" pitchFamily="34" charset="0"/>
              </a:rPr>
              <a:t>Objetivos: </a:t>
            </a: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just" fontAlgn="base"/>
            <a:r>
              <a:rPr lang="es-MX" sz="1600" b="1" dirty="0">
                <a:latin typeface="Arial" pitchFamily="34" charset="0"/>
                <a:cs typeface="Arial" pitchFamily="34" charset="0"/>
              </a:rPr>
              <a:t> </a:t>
            </a: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marL="342900" indent="-342900" algn="just" fontAlgn="base">
              <a:buAutoNum type="alphaLcParenR"/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es-MX" sz="1400" b="1" dirty="0">
                <a:latin typeface="Arial" pitchFamily="34" charset="0"/>
                <a:cs typeface="Arial" pitchFamily="34" charset="0"/>
              </a:rPr>
              <a:t>General: </a:t>
            </a:r>
            <a:endParaRPr lang="es-MX" sz="1400" b="1" dirty="0" smtClean="0">
              <a:latin typeface="Arial" pitchFamily="34" charset="0"/>
              <a:cs typeface="Arial" pitchFamily="34" charset="0"/>
            </a:endParaRPr>
          </a:p>
          <a:p>
            <a:pPr algn="just" fontAlgn="base"/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algn="just" fontAlgn="base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 fontAlgn="base"/>
            <a:endParaRPr lang="es-MX" dirty="0">
              <a:latin typeface="Arial" pitchFamily="34" charset="0"/>
              <a:cs typeface="Arial" pitchFamily="34" charset="0"/>
            </a:endParaRPr>
          </a:p>
          <a:p>
            <a:pPr algn="just" fontAlgn="base"/>
            <a:r>
              <a:rPr lang="es-MX" dirty="0" smtClean="0">
                <a:latin typeface="Arial" pitchFamily="34" charset="0"/>
                <a:cs typeface="Arial" pitchFamily="34" charset="0"/>
              </a:rPr>
              <a:t>Identificar  </a:t>
            </a:r>
            <a:r>
              <a:rPr lang="es-MX" dirty="0">
                <a:latin typeface="Arial" pitchFamily="34" charset="0"/>
                <a:cs typeface="Arial" pitchFamily="34" charset="0"/>
              </a:rPr>
              <a:t>los  factores  que  determinan  la  Percepción  del  Riesgo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de Desastres </a:t>
            </a:r>
            <a:r>
              <a:rPr lang="es-MX" dirty="0">
                <a:latin typeface="Arial" pitchFamily="34" charset="0"/>
                <a:cs typeface="Arial" pitchFamily="34" charset="0"/>
              </a:rPr>
              <a:t>por inundación en habitantes de Fraccionamiento Parque Madero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fontAlgn="base"/>
            <a:endParaRPr lang="es-MX" dirty="0">
              <a:effectLst/>
              <a:latin typeface="Arial" pitchFamily="34" charset="0"/>
              <a:cs typeface="Arial" pitchFamily="34" charset="0"/>
            </a:endParaRPr>
          </a:p>
          <a:p>
            <a:pPr algn="just" fontAlgn="base"/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pPr algn="just" fontAlgn="base"/>
            <a:endParaRPr lang="es-MX" sz="1600" dirty="0">
              <a:effectLst/>
              <a:latin typeface="Arial" pitchFamily="34" charset="0"/>
              <a:cs typeface="Arial" pitchFamily="34" charset="0"/>
            </a:endParaRPr>
          </a:p>
          <a:p>
            <a:pPr algn="just" fontAlgn="base"/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 fontAlgn="base"/>
            <a:endParaRPr lang="es-MX" sz="1600" dirty="0">
              <a:effectLst/>
              <a:latin typeface="Arial" pitchFamily="34" charset="0"/>
              <a:cs typeface="Arial" pitchFamily="34" charset="0"/>
            </a:endParaRPr>
          </a:p>
          <a:p>
            <a:pPr algn="just" fontAlgn="base"/>
            <a:endParaRPr lang="es-MX" sz="16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62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1" y="26167"/>
            <a:ext cx="3098115" cy="76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638" y="102524"/>
            <a:ext cx="834851" cy="85188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2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Grp="1"/>
          </p:cNvGraphicFramePr>
          <p:nvPr/>
        </p:nvGraphicFramePr>
        <p:xfrm>
          <a:off x="208800" y="1802383"/>
          <a:ext cx="8705210" cy="21393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77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68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385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50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66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0746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5287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b="1" spc="-165" dirty="0">
                          <a:latin typeface="Arial"/>
                          <a:cs typeface="Arial"/>
                        </a:rPr>
                        <a:t>ESTACIÓN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b="1" spc="-114" dirty="0">
                          <a:latin typeface="Arial"/>
                          <a:cs typeface="Arial"/>
                        </a:rPr>
                        <a:t>Club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Campestre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CD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b="1" spc="-140" dirty="0">
                          <a:latin typeface="Arial"/>
                          <a:cs typeface="Arial"/>
                        </a:rPr>
                        <a:t>Joyyo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Mayu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b="1" spc="-145" dirty="0">
                          <a:latin typeface="Arial"/>
                          <a:cs typeface="Arial"/>
                        </a:rPr>
                        <a:t>Casa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10" dirty="0">
                          <a:latin typeface="Arial"/>
                          <a:cs typeface="Arial"/>
                        </a:rPr>
                        <a:t>Kolping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CD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b="1" spc="-90" dirty="0">
                          <a:latin typeface="Arial"/>
                          <a:cs typeface="Arial"/>
                        </a:rPr>
                        <a:t>Centro 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2a.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Pte.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b="1" spc="-85" dirty="0">
                          <a:latin typeface="Arial"/>
                          <a:cs typeface="Arial"/>
                        </a:rPr>
                        <a:t>Puente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10" dirty="0">
                          <a:latin typeface="Arial"/>
                          <a:cs typeface="Arial"/>
                        </a:rPr>
                        <a:t>IMSS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CD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b="1" spc="-95" dirty="0">
                          <a:latin typeface="Arial"/>
                          <a:cs typeface="Arial"/>
                        </a:rPr>
                        <a:t>Parque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Oriente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278130" marR="39370" indent="-2197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-160" dirty="0">
                          <a:latin typeface="Arial"/>
                          <a:cs typeface="Arial"/>
                        </a:rPr>
                        <a:t>ELEVACIÓN </a:t>
                      </a:r>
                      <a:r>
                        <a:rPr sz="1200" spc="-175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00" spc="-140" dirty="0">
                          <a:latin typeface="Arial"/>
                          <a:cs typeface="Arial"/>
                        </a:rPr>
                        <a:t>FONDO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583.65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CD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541.50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6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530.40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6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CD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514.80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6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506.27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6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CD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493.20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6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1305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b="1" spc="-125" dirty="0">
                          <a:latin typeface="Arial"/>
                          <a:cs typeface="Arial"/>
                        </a:rPr>
                        <a:t>20%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583.90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CD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542.80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531.10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CD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517.00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507.50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CD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495.00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1305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spc="-125" dirty="0">
                          <a:latin typeface="Arial"/>
                          <a:cs typeface="Arial"/>
                        </a:rPr>
                        <a:t>40%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584.20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CD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543.70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531.60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CD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517.50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508.50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CD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495.50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spc="-125" dirty="0">
                          <a:latin typeface="Arial"/>
                          <a:cs typeface="Arial"/>
                        </a:rPr>
                        <a:t>60%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584.45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CD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544.70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532.10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CD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518.10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509.50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CD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496.00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1305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spc="-125" dirty="0">
                          <a:latin typeface="Arial"/>
                          <a:cs typeface="Arial"/>
                        </a:rPr>
                        <a:t>80%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584.75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CD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545.50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532.60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CD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518.70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510.50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CD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496.50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273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spc="-110" dirty="0">
                          <a:latin typeface="Arial"/>
                          <a:cs typeface="Arial"/>
                        </a:rPr>
                        <a:t>100%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585.00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CD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546.00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533.00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CD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519.20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511.50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CD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497.00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object 3"/>
          <p:cNvSpPr/>
          <p:nvPr/>
        </p:nvSpPr>
        <p:spPr>
          <a:xfrm>
            <a:off x="478536" y="992758"/>
            <a:ext cx="8030591" cy="318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/>
        </p:nvSpPr>
        <p:spPr>
          <a:xfrm>
            <a:off x="3369817" y="1297254"/>
            <a:ext cx="2194560" cy="318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/>
          <p:nvPr/>
        </p:nvSpPr>
        <p:spPr>
          <a:xfrm>
            <a:off x="646176" y="4162044"/>
            <a:ext cx="1531620" cy="2093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/>
          <p:cNvSpPr/>
          <p:nvPr/>
        </p:nvSpPr>
        <p:spPr>
          <a:xfrm>
            <a:off x="2301239" y="4160520"/>
            <a:ext cx="1211580" cy="2095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/>
        </p:nvSpPr>
        <p:spPr>
          <a:xfrm>
            <a:off x="3575303" y="4160520"/>
            <a:ext cx="1159764" cy="2095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/>
          <p:nvPr/>
        </p:nvSpPr>
        <p:spPr>
          <a:xfrm>
            <a:off x="4799076" y="4162044"/>
            <a:ext cx="1318260" cy="2095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/>
          <p:nvPr/>
        </p:nvSpPr>
        <p:spPr>
          <a:xfrm>
            <a:off x="6176771" y="4162044"/>
            <a:ext cx="1293876" cy="2095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/>
          <p:nvPr/>
        </p:nvSpPr>
        <p:spPr>
          <a:xfrm>
            <a:off x="7533131" y="4162044"/>
            <a:ext cx="1376172" cy="2095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1"/>
          <p:cNvSpPr txBox="1"/>
          <p:nvPr/>
        </p:nvSpPr>
        <p:spPr>
          <a:xfrm>
            <a:off x="7764018" y="3911600"/>
            <a:ext cx="109855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Arial"/>
                <a:cs typeface="Arial"/>
              </a:rPr>
              <a:t>*valores en</a:t>
            </a:r>
            <a:r>
              <a:rPr sz="1050" spc="-70" dirty="0">
                <a:latin typeface="Arial"/>
                <a:cs typeface="Arial"/>
              </a:rPr>
              <a:t> </a:t>
            </a:r>
            <a:r>
              <a:rPr sz="1050" spc="5" dirty="0">
                <a:latin typeface="Arial"/>
                <a:cs typeface="Arial"/>
              </a:rPr>
              <a:t>msnm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84" y="44624"/>
            <a:ext cx="105550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16 Imagen" descr="C:\Users\Nestor\Desktop\Logotipos Gobierno del Estado\1.2 logoPoliticaSocial_cmyk.png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51775" y="152636"/>
            <a:ext cx="135735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04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2" descr="C:\Users\mi nombre\Desktop\lluvias\IMG-20180510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69674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11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68760"/>
            <a:ext cx="6192688" cy="4366461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1080119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 descr="C:\Users\Nestor\Desktop\Logotipos Gobierno del Estado\1.2 logoPoliticaSocial_cmyk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216" y="1448780"/>
            <a:ext cx="10081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709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285" y="793742"/>
            <a:ext cx="1080515" cy="61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 descr="C:\Users\Nestor\Desktop\Logotipos Gobierno del Estado\1.2 logoPoliticaSocial_cmyk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9189" y="1844824"/>
            <a:ext cx="273630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285" y="1564854"/>
            <a:ext cx="6444208" cy="362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615213" y="1519174"/>
            <a:ext cx="25202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5581945" y="1660158"/>
            <a:ext cx="24491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5690408" y="2001338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8" name="7 Imagen" descr="C:\Users\Nestor\Desktop\Logotipos Gobierno del Estado\1.2 logoPoliticaSocial_cmyk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4857" y="1564854"/>
            <a:ext cx="2303353" cy="7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112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0 Rectángulo"/>
          <p:cNvSpPr>
            <a:spLocks noChangeArrowheads="1"/>
          </p:cNvSpPr>
          <p:nvPr/>
        </p:nvSpPr>
        <p:spPr bwMode="auto">
          <a:xfrm>
            <a:off x="998538" y="2009775"/>
            <a:ext cx="770413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MX" sz="1600" b="1" i="1"/>
              <a:t> </a:t>
            </a:r>
          </a:p>
          <a:p>
            <a:pPr algn="just"/>
            <a:endParaRPr lang="es-MX" sz="1600" b="1" i="1"/>
          </a:p>
          <a:p>
            <a:pPr algn="just"/>
            <a:endParaRPr lang="es-MX" sz="1600" b="1" i="1"/>
          </a:p>
          <a:p>
            <a:pPr algn="just"/>
            <a:endParaRPr lang="es-MX" sz="1600" b="1" i="1"/>
          </a:p>
          <a:p>
            <a:pPr algn="just"/>
            <a:endParaRPr lang="es-MX" sz="1600" b="1" i="1"/>
          </a:p>
          <a:p>
            <a:pPr algn="just"/>
            <a:endParaRPr lang="es-MX" sz="1600" b="1" i="1"/>
          </a:p>
          <a:p>
            <a:pPr algn="just"/>
            <a:endParaRPr lang="es-MX" sz="1600" b="1" i="1"/>
          </a:p>
          <a:p>
            <a:pPr algn="just"/>
            <a:endParaRPr lang="es-MX" sz="1600" b="1" i="1"/>
          </a:p>
          <a:p>
            <a:pPr algn="just"/>
            <a:endParaRPr lang="es-MX" sz="1600" b="1" i="1"/>
          </a:p>
          <a:p>
            <a:pPr algn="just"/>
            <a:endParaRPr lang="es-MX" sz="1600" b="1" i="1"/>
          </a:p>
          <a:p>
            <a:pPr algn="just"/>
            <a:endParaRPr lang="es-MX" sz="1600" b="1" i="1"/>
          </a:p>
          <a:p>
            <a:pPr algn="just"/>
            <a:endParaRPr lang="es-MX" sz="1600" b="1" i="1"/>
          </a:p>
          <a:p>
            <a:pPr algn="just"/>
            <a:endParaRPr lang="es-MX" sz="1600" b="1" i="1"/>
          </a:p>
          <a:p>
            <a:pPr algn="just"/>
            <a:endParaRPr lang="es-MX" sz="1600" b="1"/>
          </a:p>
        </p:txBody>
      </p:sp>
      <p:pic>
        <p:nvPicPr>
          <p:cNvPr id="51203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97666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819913" cy="61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 descr="C:\Users\Nestor\Desktop\Logotipos Gobierno del Estado\1.2 logoPoliticaSocial_cmyk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6256" y="712309"/>
            <a:ext cx="8640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28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45" y="628086"/>
            <a:ext cx="105550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 descr="C:\Users\Nestor\Desktop\Logotipos Gobierno del Estado\1.2 logoPoliticaSocial_cmyk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6885" y="628086"/>
            <a:ext cx="10081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1475655" y="1453854"/>
            <a:ext cx="665934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MX" sz="1600" b="1" dirty="0">
                <a:latin typeface="Arial" pitchFamily="34" charset="0"/>
                <a:cs typeface="Arial" pitchFamily="34" charset="0"/>
              </a:rPr>
              <a:t>Objetivos: </a:t>
            </a: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just" fontAlgn="base"/>
            <a:r>
              <a:rPr lang="es-MX" sz="1600" b="1" dirty="0">
                <a:latin typeface="Arial" pitchFamily="34" charset="0"/>
                <a:cs typeface="Arial" pitchFamily="34" charset="0"/>
              </a:rPr>
              <a:t> </a:t>
            </a: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just" fontAlgn="base"/>
            <a:r>
              <a:rPr lang="es-MX" sz="1400" dirty="0"/>
              <a:t>b</a:t>
            </a:r>
            <a:r>
              <a:rPr lang="es-MX" sz="1400" dirty="0">
                <a:latin typeface="Arial" pitchFamily="34" charset="0"/>
                <a:cs typeface="Arial" pitchFamily="34" charset="0"/>
              </a:rPr>
              <a:t>) Objetivos Específicos: </a:t>
            </a:r>
          </a:p>
          <a:p>
            <a:pPr algn="just" fontAlgn="base"/>
            <a:r>
              <a:rPr lang="es-MX" sz="16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 fontAlgn="base"/>
            <a:r>
              <a:rPr lang="es-MX" sz="1400" dirty="0">
                <a:latin typeface="Arial" pitchFamily="34" charset="0"/>
                <a:cs typeface="Arial" pitchFamily="34" charset="0"/>
              </a:rPr>
              <a:t>1.Establecer  si  el  factor  experiencia  previa  de  desastres  determina  la percepción del riesgo de desastres Fraccionamiento Parque Madero.</a:t>
            </a:r>
          </a:p>
          <a:p>
            <a:pPr algn="just" fontAlgn="base"/>
            <a:r>
              <a:rPr lang="es-MX" sz="14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 fontAlgn="base"/>
            <a:r>
              <a:rPr lang="es-MX" sz="1400" dirty="0">
                <a:latin typeface="Arial" pitchFamily="34" charset="0"/>
                <a:cs typeface="Arial" pitchFamily="34" charset="0"/>
              </a:rPr>
              <a:t>2.- Establecer si el factor antigüedad de residencia determina la percepción del riesgo de desastres Fraccionamiento Parque Madero.</a:t>
            </a:r>
          </a:p>
          <a:p>
            <a:pPr algn="just" fontAlgn="base"/>
            <a:r>
              <a:rPr lang="es-MX" sz="14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 fontAlgn="base"/>
            <a:r>
              <a:rPr lang="es-MX" sz="1400" dirty="0">
                <a:latin typeface="Arial" pitchFamily="34" charset="0"/>
                <a:cs typeface="Arial" pitchFamily="34" charset="0"/>
              </a:rPr>
              <a:t>3.- Establecer si el factor nivel de capacitación en desastres determina la percepción del riesgo de desastres en habitantes de Fraccionamiento Parque Madero.</a:t>
            </a:r>
          </a:p>
          <a:p>
            <a:pPr algn="just" fontAlgn="base"/>
            <a:r>
              <a:rPr lang="es-MX" sz="14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 fontAlgn="base"/>
            <a:r>
              <a:rPr lang="es-MX" sz="1400" dirty="0">
                <a:latin typeface="Arial" pitchFamily="34" charset="0"/>
                <a:cs typeface="Arial" pitchFamily="34" charset="0"/>
              </a:rPr>
              <a:t>4.- Establecer  si  el  factor  interés  en  el  tema  de  desastres  determina  la percepción del riesgo de desastres en habitantes de Fraccionamiento Parque Madero.</a:t>
            </a:r>
          </a:p>
          <a:p>
            <a:pPr algn="just" fontAlgn="base"/>
            <a:r>
              <a:rPr lang="es-MX" sz="14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 fontAlgn="base"/>
            <a:r>
              <a:rPr lang="es-MX" sz="1400" dirty="0">
                <a:latin typeface="Arial" pitchFamily="34" charset="0"/>
                <a:cs typeface="Arial" pitchFamily="34" charset="0"/>
              </a:rPr>
              <a:t>5.- Establecer  si  el  formación Académica  en  el  tema  de  desastres  determina  la percepción del riesgo de desastres en habitantes de Fraccionamiento Parque Madero.</a:t>
            </a:r>
          </a:p>
          <a:p>
            <a:pPr algn="just" fontAlgn="base"/>
            <a:r>
              <a:rPr lang="es-MX" sz="14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 fontAlgn="base"/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pPr algn="just" fontAlgn="base"/>
            <a:endParaRPr lang="es-MX" sz="1600" dirty="0">
              <a:effectLst/>
              <a:latin typeface="Arial" pitchFamily="34" charset="0"/>
              <a:cs typeface="Arial" pitchFamily="34" charset="0"/>
            </a:endParaRPr>
          </a:p>
          <a:p>
            <a:pPr algn="just" fontAlgn="base"/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 fontAlgn="base"/>
            <a:endParaRPr lang="es-MX" sz="1600" dirty="0">
              <a:effectLst/>
              <a:latin typeface="Arial" pitchFamily="34" charset="0"/>
              <a:cs typeface="Arial" pitchFamily="34" charset="0"/>
            </a:endParaRPr>
          </a:p>
          <a:p>
            <a:pPr algn="just" fontAlgn="base"/>
            <a:endParaRPr lang="es-MX" sz="16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54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45" y="628086"/>
            <a:ext cx="105550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 descr="C:\Users\Nestor\Desktop\Logotipos Gobierno del Estado\1.2 logoPoliticaSocial_cmyk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6885" y="628086"/>
            <a:ext cx="10081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971600" y="1988840"/>
            <a:ext cx="71633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MX" sz="1400" b="1" dirty="0">
                <a:latin typeface="Arial" pitchFamily="34" charset="0"/>
                <a:cs typeface="Arial" pitchFamily="34" charset="0"/>
              </a:rPr>
              <a:t>Metodología.</a:t>
            </a:r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algn="just" fontAlgn="base"/>
            <a:r>
              <a:rPr lang="es-MX" sz="1400" b="1" dirty="0">
                <a:latin typeface="Arial" pitchFamily="34" charset="0"/>
                <a:cs typeface="Arial" pitchFamily="34" charset="0"/>
              </a:rPr>
              <a:t> </a:t>
            </a:r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marL="285750" indent="-285750" algn="just" fontAlgn="base">
              <a:buFont typeface="Arial" pitchFamily="34" charset="0"/>
              <a:buChar char="•"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Basada en el pensamiento epistemológico de corte relativista de Max Weber en las Ciencias Sociales y un Objeto de Estudio.</a:t>
            </a:r>
          </a:p>
          <a:p>
            <a:pPr algn="just" fontAlgn="base"/>
            <a:r>
              <a:rPr lang="es-MX" sz="14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285750" indent="-285750" algn="just" fontAlgn="base">
              <a:buFont typeface="Arial" pitchFamily="34" charset="0"/>
              <a:buChar char="•"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Enfoque Cualitativo Etnográfico. Modo de Vida, el día a día, códigos culturales entre otros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fontAlgn="base"/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algn="just" fontAlgn="base"/>
            <a:r>
              <a:rPr lang="es-MX" sz="14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285750" indent="-285750" algn="just" fontAlgn="base">
              <a:buFont typeface="Arial" pitchFamily="34" charset="0"/>
              <a:buChar char="•"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Instrumentos de medición. Estará enfocado en la Observación Participante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fontAlgn="base"/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marL="285750" indent="-285750" algn="just" fontAlgn="base">
              <a:buFont typeface="Arial" pitchFamily="34" charset="0"/>
              <a:buChar char="•"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Entrevista a profundidad a un 20% de habitantes de Parque Madero, incluyendo a los integrantes del Comité de Prevención y Participación Ciudadana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fontAlgn="base"/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 fontAlgn="base">
              <a:buFont typeface="Arial" pitchFamily="34" charset="0"/>
              <a:buChar char="•"/>
            </a:pPr>
            <a:r>
              <a:rPr lang="es-MX" sz="1400" b="1" dirty="0"/>
              <a:t>Diario de Campo. </a:t>
            </a:r>
            <a:r>
              <a:rPr lang="es-MX" sz="1400" dirty="0"/>
              <a:t>A través de la observación del objeto de estudio donde se encuentren registrados las diversas actividades y /o Fenómenos.</a:t>
            </a:r>
          </a:p>
          <a:p>
            <a:pPr marL="285750" indent="-285750" algn="just" fontAlgn="base">
              <a:buFont typeface="Arial" pitchFamily="34" charset="0"/>
              <a:buChar char="•"/>
            </a:pPr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 fontAlgn="base">
              <a:buFont typeface="Arial" pitchFamily="34" charset="0"/>
              <a:buChar char="•"/>
            </a:pPr>
            <a:endParaRPr lang="es-MX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82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45" y="628086"/>
            <a:ext cx="105550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 descr="C:\Users\Nestor\Desktop\Logotipos Gobierno del Estado\1.2 logoPoliticaSocial_cmyk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6885" y="628086"/>
            <a:ext cx="10081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971600" y="1988840"/>
            <a:ext cx="716339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MX" sz="1400" b="1" dirty="0">
                <a:latin typeface="Arial" pitchFamily="34" charset="0"/>
                <a:cs typeface="Arial" pitchFamily="34" charset="0"/>
              </a:rPr>
              <a:t>Metodología.</a:t>
            </a:r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algn="just" fontAlgn="base"/>
            <a:r>
              <a:rPr lang="es-MX" sz="1400" b="1" dirty="0">
                <a:latin typeface="Arial" pitchFamily="34" charset="0"/>
                <a:cs typeface="Arial" pitchFamily="34" charset="0"/>
              </a:rPr>
              <a:t> </a:t>
            </a:r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algn="just" fontAlgn="base"/>
            <a:endParaRPr lang="es-MX" sz="1400" dirty="0"/>
          </a:p>
          <a:p>
            <a:pPr marL="285750" indent="-285750" algn="just" fontAlgn="base">
              <a:buFont typeface="Arial" pitchFamily="34" charset="0"/>
              <a:buChar char="•"/>
            </a:pPr>
            <a:r>
              <a:rPr lang="es-MX" sz="1400" b="1" dirty="0"/>
              <a:t>Aplicación de los métodos de medición.- </a:t>
            </a:r>
            <a:r>
              <a:rPr lang="es-MX" sz="1400" dirty="0"/>
              <a:t>La  población  de  estudio  en  la  presente  investigación,  corresponde  al 20% del total de la población del Fraccionamiento Parque madero, cuyo número es de 100 de 504 personas.</a:t>
            </a:r>
          </a:p>
          <a:p>
            <a:pPr algn="just" fontAlgn="base"/>
            <a:r>
              <a:rPr lang="es-MX" sz="1400" dirty="0"/>
              <a:t> </a:t>
            </a:r>
            <a:endParaRPr lang="es-MX" sz="1400" dirty="0" smtClean="0"/>
          </a:p>
          <a:p>
            <a:pPr algn="just" fontAlgn="base"/>
            <a:endParaRPr lang="es-MX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1400" dirty="0"/>
              <a:t>1.- Antigüedad de residencia en Parque Madero.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1400" dirty="0"/>
              <a:t>2.- Experiencia previa de desastres por inundación.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1400" dirty="0"/>
              <a:t>3. -Capacitación sobre desastres por inundación.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1400" dirty="0"/>
              <a:t>4. -Interés en el tema de desastres por Inundación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1400" dirty="0"/>
              <a:t>5.- Formación Académica. </a:t>
            </a:r>
          </a:p>
          <a:p>
            <a:pPr marL="285750" indent="-285750" algn="just" fontAlgn="base">
              <a:buFont typeface="Arial" pitchFamily="34" charset="0"/>
              <a:buChar char="•"/>
            </a:pPr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s-MX" sz="16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fontAlgn="base"/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marL="285750" indent="-285750" algn="just" fontAlgn="base">
              <a:buFont typeface="Arial" pitchFamily="34" charset="0"/>
              <a:buChar char="•"/>
            </a:pPr>
            <a:endParaRPr lang="es-MX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 nombre\Desktop\Simulacro Inundación\Madero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81128"/>
            <a:ext cx="2434533" cy="143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05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20" y="1268760"/>
            <a:ext cx="105550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 descr="C:\Users\Nestor\Desktop\Logotipos Gobierno del Estado\1.2 logoPoliticaSocial_cmyk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80" y="1340768"/>
            <a:ext cx="10081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907703" y="2993359"/>
            <a:ext cx="5599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latin typeface="Arial" pitchFamily="34" charset="0"/>
                <a:cs typeface="Arial" pitchFamily="34" charset="0"/>
              </a:rPr>
              <a:t>Síntesis de Antecedentes Analizados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0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45" y="628086"/>
            <a:ext cx="105550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 descr="C:\Users\Nestor\Desktop\Logotipos Gobierno del Estado\1.2 logoPoliticaSocial_cmyk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6885" y="628086"/>
            <a:ext cx="10081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3" name="Picture 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2043113"/>
            <a:ext cx="5786437" cy="384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7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45" y="628086"/>
            <a:ext cx="105550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 descr="C:\Users\Nestor\Desktop\Logotipos Gobierno del Estado\1.2 logoPoliticaSocial_cmyk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6885" y="628086"/>
            <a:ext cx="10081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mi nombre\Desktop\conferencia simulacro\conferencia simulacro\Difusión\banner inundac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3821365" cy="349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i nombre\Desktop\conferencia simulacro\conferencia simulacro\Difusión\volante inundaci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1396942"/>
            <a:ext cx="3024336" cy="172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mi nombre\Desktop\conferencia simulacro\conferencia simulacro\Difusión\TRIPTIC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2952328" cy="169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9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45" y="628086"/>
            <a:ext cx="105550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 descr="C:\Users\Nestor\Desktop\Logotipos Gobierno del Estado\1.2 logoPoliticaSocial_cmyk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6885" y="628086"/>
            <a:ext cx="10081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2843808" y="2899945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>
                <a:latin typeface="Arial" pitchFamily="34" charset="0"/>
                <a:cs typeface="Arial" pitchFamily="34" charset="0"/>
              </a:rPr>
              <a:t>Gracias</a:t>
            </a:r>
            <a:endParaRPr lang="es-MX" sz="4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3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45" y="628086"/>
            <a:ext cx="105550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 descr="C:\Users\Nestor\Desktop\Logotipos Gobierno del Estado\1.2 logoPoliticaSocial_cmyk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6885" y="628086"/>
            <a:ext cx="10081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1043608" y="2276872"/>
            <a:ext cx="689859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es-MX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López  Vázquez  y María  Luisa  </a:t>
            </a:r>
            <a:r>
              <a:rPr lang="es-MX" sz="1200" dirty="0" err="1" smtClean="0">
                <a:latin typeface="Arial" pitchFamily="34" charset="0"/>
                <a:cs typeface="Arial" pitchFamily="34" charset="0"/>
              </a:rPr>
              <a:t>Marván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, Universidad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de  las Américas, Puebla,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México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Percepción  del  riesgo,  stress  y  estrategias  para  enfrentar  dos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situaciones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de riesgo de catástrofe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”, Terremoto 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de  1985,  y  en San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Juan </a:t>
            </a:r>
            <a:r>
              <a:rPr lang="es-MX" sz="1200" dirty="0" err="1" smtClean="0">
                <a:latin typeface="Arial" pitchFamily="34" charset="0"/>
                <a:cs typeface="Arial" pitchFamily="34" charset="0"/>
              </a:rPr>
              <a:t>Ixhuatepec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, explosión de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gas en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1984.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s-MX" sz="1200" dirty="0">
                <a:latin typeface="Arial" pitchFamily="34" charset="0"/>
                <a:cs typeface="Arial" pitchFamily="34" charset="0"/>
              </a:rPr>
              <a:t>Saldaña  Téllez,  M.  Percepción  de  riesgo  y  afrontamiento  en  sujetos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expuestos 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a  riesgo  de  deslaves  [tesis  de  licenciatura]  Puebla: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Universidad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de las Américas; 2003. </a:t>
            </a:r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s-MX" sz="1200" dirty="0">
                <a:latin typeface="Arial" pitchFamily="34" charset="0"/>
                <a:cs typeface="Arial" pitchFamily="34" charset="0"/>
              </a:rPr>
              <a:t>Bedoya JE. Percepción del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Riesgo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de I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nundación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en la C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uenca del </a:t>
            </a:r>
            <a:r>
              <a:rPr lang="es-MX" sz="1200" dirty="0" err="1">
                <a:latin typeface="Arial" pitchFamily="34" charset="0"/>
                <a:cs typeface="Arial" pitchFamily="34" charset="0"/>
              </a:rPr>
              <a:t>R</a:t>
            </a:r>
            <a:r>
              <a:rPr lang="es-MX" sz="1200" dirty="0" err="1" smtClean="0">
                <a:latin typeface="Arial" pitchFamily="34" charset="0"/>
                <a:cs typeface="Arial" pitchFamily="34" charset="0"/>
              </a:rPr>
              <a:t>íoTuis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.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[Tesis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de licenciatura] Turrialba: Universidad de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Costa Rica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; 1984. </a:t>
            </a:r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s-MX" sz="1200" dirty="0">
                <a:latin typeface="Arial" pitchFamily="34" charset="0"/>
                <a:cs typeface="Arial" pitchFamily="34" charset="0"/>
              </a:rPr>
              <a:t>CITMA  -  Cuba.  Estudio  de  apreciación  de  los  peligros  de  desastre.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Perfil 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metodológico  de  la  tarea  “Caracterización  de  la  percepción  del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peligro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ante desastres naturales en comunidades en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lugares críticos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”.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Equipo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de Estructura Social  y Desigualdades. [Documento digital]. La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Habana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: CIPS-CITMA; 2007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s-MX" sz="1200" dirty="0">
                <a:latin typeface="Arial" pitchFamily="34" charset="0"/>
                <a:cs typeface="Arial" pitchFamily="34" charset="0"/>
              </a:rPr>
              <a:t>Centro  Europeo  de  Investigación  Social  de  Emergencias.  Percepción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sobre 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riesgos  y  cultura  de  la  población  sobre  la  gestión  de la  crisis.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Madrid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: DGPC; 2001.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483768" y="1506528"/>
            <a:ext cx="4245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Síntesis de Antecedentes Analizados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62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45" y="628086"/>
            <a:ext cx="105550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 descr="C:\Users\Nestor\Desktop\Logotipos Gobierno del Estado\1.2 logoPoliticaSocial_cmyk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6885" y="628086"/>
            <a:ext cx="10081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1187624" y="1916832"/>
            <a:ext cx="70567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sz="1200" dirty="0">
                <a:latin typeface="Arial" pitchFamily="34" charset="0"/>
                <a:cs typeface="Arial" pitchFamily="34" charset="0"/>
              </a:rPr>
              <a:t>La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gente 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seguirá siendo  más vulnerable  porque  no toma  conciencia  al no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lograr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percibirlos riesgos que ponen en peligro su vida y sus bienes («</a:t>
            </a:r>
            <a:r>
              <a:rPr lang="es-MX" sz="1200" dirty="0" err="1">
                <a:latin typeface="Arial" pitchFamily="34" charset="0"/>
                <a:cs typeface="Arial" pitchFamily="34" charset="0"/>
              </a:rPr>
              <a:t>Foschiatti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,  Ana  María 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H,2009).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12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grado de compromiso con las medidas de reducción del impacto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de las Emergencias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y los desastres depende en gran medida de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la cantidad y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calidad de la información disponible y de las distintas maneras en que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las 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personas  perciben  el  riesgo.  Reconocer  las  amenazas  y  la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vulnerabilidad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, así como disponer de información precisa y oportuna al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respecto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puede influir en esta percepción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(« Gobierno 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de 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Chile,2011).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1200" dirty="0">
                <a:latin typeface="Arial" pitchFamily="34" charset="0"/>
                <a:cs typeface="Arial" pitchFamily="34" charset="0"/>
              </a:rPr>
              <a:t>Toda persona puede contribuir en algo a la reducción del riesgo de desastres y debería brindársele las posibilidades para ello. De esa manera, podrá lograrse que la población amenazada asuma una mayor responsabilidad propia y se alcance una mayor sostenibilidad de las medidas preventivas. (“Christina </a:t>
            </a:r>
            <a:r>
              <a:rPr lang="es-MX" sz="1200" dirty="0" err="1">
                <a:latin typeface="Arial" pitchFamily="34" charset="0"/>
                <a:cs typeface="Arial" pitchFamily="34" charset="0"/>
              </a:rPr>
              <a:t>Bollin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200" dirty="0" err="1">
                <a:latin typeface="Arial" pitchFamily="34" charset="0"/>
                <a:cs typeface="Arial" pitchFamily="34" charset="0"/>
              </a:rPr>
              <a:t>Eschborn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 ,2003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1200" dirty="0">
                <a:latin typeface="Arial" pitchFamily="34" charset="0"/>
                <a:cs typeface="Arial" pitchFamily="34" charset="0"/>
              </a:rPr>
              <a:t>Para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corregir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las causas del riesgo  mediante acciones de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intervención de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la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vulnerabilidad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y mediante el fortalecimiento de la capacidad de gestión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del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riesgo es necesario identificar  y reconocer el riesgo existente  y las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posibilidades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de generación de nuevos riesgos desde la perspectiva de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los 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desastres.  Es  decir,  es  necesario  hacer  manifiesto  el 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riesgo, socializarlo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e identificar los factores que lo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determinan. </a:t>
            </a:r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7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45" y="628086"/>
            <a:ext cx="105550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 descr="C:\Users\Nestor\Desktop\Logotipos Gobierno del Estado\1.2 logoPoliticaSocial_cmyk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6885" y="628086"/>
            <a:ext cx="10081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3275856" y="1058776"/>
            <a:ext cx="2518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s-MX" b="1" dirty="0">
                <a:latin typeface="Arial" pitchFamily="34" charset="0"/>
                <a:cs typeface="Arial" pitchFamily="34" charset="0"/>
              </a:rPr>
              <a:t>Problema a Resolver.</a:t>
            </a:r>
            <a:endParaRPr lang="es-MX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57576" y="2001787"/>
            <a:ext cx="3114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Marco conceptual Básico.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838016" y="2063342"/>
            <a:ext cx="2986933" cy="307777"/>
          </a:xfrm>
          <a:prstGeom prst="rect">
            <a:avLst/>
          </a:prstGeom>
          <a:solidFill>
            <a:srgbClr val="FFFFCC"/>
          </a:solidFill>
          <a:ln>
            <a:solidFill>
              <a:srgbClr val="008000"/>
            </a:solidFill>
          </a:ln>
          <a:effectLst>
            <a:outerShdw blurRad="50800" dist="50800" dir="5400000" algn="ctr" rotWithShape="0">
              <a:srgbClr val="008000"/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Riesgo =  Peligro  x Vulnerabilidad</a:t>
            </a:r>
            <a:r>
              <a:rPr lang="es-MX" sz="1400" dirty="0"/>
              <a:t>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357576" y="3366284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Desastre como Punto de partida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.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28213" y="3437404"/>
            <a:ext cx="2451640" cy="307777"/>
          </a:xfrm>
          <a:prstGeom prst="rect">
            <a:avLst/>
          </a:prstGeom>
          <a:solidFill>
            <a:srgbClr val="FFFFCC"/>
          </a:solidFill>
          <a:ln>
            <a:solidFill>
              <a:srgbClr val="008000"/>
            </a:solidFill>
          </a:ln>
          <a:effectLst>
            <a:outerShdw blurRad="50800" dist="50800" dir="5400000" algn="ctr" rotWithShape="0">
              <a:srgbClr val="008000"/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Recuperación Emocional</a:t>
            </a:r>
            <a:r>
              <a:rPr lang="es-MX" sz="1400" dirty="0" smtClean="0"/>
              <a:t>.</a:t>
            </a:r>
            <a:endParaRPr lang="es-MX" sz="1400" dirty="0"/>
          </a:p>
        </p:txBody>
      </p:sp>
      <p:sp>
        <p:nvSpPr>
          <p:cNvPr id="11" name="10 Rectángulo"/>
          <p:cNvSpPr/>
          <p:nvPr/>
        </p:nvSpPr>
        <p:spPr>
          <a:xfrm>
            <a:off x="1510897" y="4341088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Cantidad y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calidad de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la</a:t>
            </a:r>
          </a:p>
          <a:p>
            <a:pPr algn="just"/>
            <a:r>
              <a:rPr lang="es-MX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   información Disponible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179301" y="4479586"/>
            <a:ext cx="2451640" cy="738664"/>
          </a:xfrm>
          <a:prstGeom prst="rect">
            <a:avLst/>
          </a:prstGeom>
          <a:solidFill>
            <a:srgbClr val="FFFFCC"/>
          </a:solidFill>
          <a:ln>
            <a:solidFill>
              <a:srgbClr val="008000"/>
            </a:solidFill>
          </a:ln>
          <a:effectLst>
            <a:outerShdw blurRad="50800" dist="50800" dir="5400000" algn="ctr" rotWithShape="0">
              <a:srgbClr val="008000"/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sz="1400" dirty="0" smtClean="0"/>
              <a:t>Riesgo – Sorpresa.</a:t>
            </a:r>
          </a:p>
          <a:p>
            <a:pPr algn="just">
              <a:defRPr/>
            </a:pPr>
            <a:r>
              <a:rPr lang="es-MX" sz="1400" dirty="0" smtClean="0"/>
              <a:t>Riesgo como Daños y Pérdidas potenciales.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62524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5" y="692696"/>
            <a:ext cx="8815388" cy="7207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Objeto de Estudio</a:t>
            </a:r>
          </a:p>
        </p:txBody>
      </p:sp>
      <p:pic>
        <p:nvPicPr>
          <p:cNvPr id="7172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4254"/>
          <a:stretch>
            <a:fillRect/>
          </a:stretch>
        </p:blipFill>
        <p:spPr bwMode="auto">
          <a:xfrm>
            <a:off x="1331640" y="1556792"/>
            <a:ext cx="648071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45" y="628086"/>
            <a:ext cx="105550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8 Imagen" descr="C:\Users\Nestor\Desktop\Logotipos Gobierno del Estado\1.2 logoPoliticaSocial_cmyk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264" y="736098"/>
            <a:ext cx="10081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56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uadroTexto 3"/>
          <p:cNvSpPr txBox="1">
            <a:spLocks noChangeArrowheads="1"/>
          </p:cNvSpPr>
          <p:nvPr/>
        </p:nvSpPr>
        <p:spPr bwMode="auto">
          <a:xfrm>
            <a:off x="684213" y="654308"/>
            <a:ext cx="84963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AU" sz="1400" b="1" dirty="0">
                <a:latin typeface="Times New Roman" pitchFamily="18" charset="0"/>
              </a:rPr>
              <a:t>VULNERABILIDAD FISICA</a:t>
            </a:r>
          </a:p>
          <a:p>
            <a:pPr algn="ctr" eaLnBrk="1" hangingPunct="1"/>
            <a:r>
              <a:rPr lang="es-MX" sz="1400" b="1" dirty="0"/>
              <a:t>Población e infraestructura física expuesta.</a:t>
            </a:r>
            <a:endParaRPr lang="en-AU" sz="1400" b="1" dirty="0"/>
          </a:p>
          <a:p>
            <a:pPr algn="ctr" eaLnBrk="1" hangingPunct="1"/>
            <a:endParaRPr lang="en-AU" sz="1400" b="1" dirty="0">
              <a:latin typeface="Times New Roman" pitchFamily="18" charset="0"/>
            </a:endParaRPr>
          </a:p>
        </p:txBody>
      </p:sp>
      <p:grpSp>
        <p:nvGrpSpPr>
          <p:cNvPr id="8195" name="29 Grupo"/>
          <p:cNvGrpSpPr>
            <a:grpSpLocks/>
          </p:cNvGrpSpPr>
          <p:nvPr/>
        </p:nvGrpSpPr>
        <p:grpSpPr bwMode="auto">
          <a:xfrm>
            <a:off x="928628" y="1495425"/>
            <a:ext cx="7099756" cy="4237038"/>
            <a:chOff x="494013" y="2564904"/>
            <a:chExt cx="8492049" cy="4238482"/>
          </a:xfrm>
        </p:grpSpPr>
        <p:grpSp>
          <p:nvGrpSpPr>
            <p:cNvPr id="8200" name="26 Grupo"/>
            <p:cNvGrpSpPr>
              <a:grpSpLocks/>
            </p:cNvGrpSpPr>
            <p:nvPr/>
          </p:nvGrpSpPr>
          <p:grpSpPr bwMode="auto">
            <a:xfrm>
              <a:off x="635949" y="2564904"/>
              <a:ext cx="3463298" cy="1071562"/>
              <a:chOff x="654821" y="2936773"/>
              <a:chExt cx="3463298" cy="1071562"/>
            </a:xfrm>
          </p:grpSpPr>
          <p:pic>
            <p:nvPicPr>
              <p:cNvPr id="8219" name="1 Imagen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4821" y="2936773"/>
                <a:ext cx="1071562" cy="1071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20" name="2 CuadroTexto"/>
              <p:cNvSpPr txBox="1">
                <a:spLocks noChangeArrowheads="1"/>
              </p:cNvSpPr>
              <p:nvPr/>
            </p:nvSpPr>
            <p:spPr bwMode="auto">
              <a:xfrm>
                <a:off x="1979712" y="3454644"/>
                <a:ext cx="213840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s-MX"/>
                  <a:t>504 personas</a:t>
                </a:r>
              </a:p>
            </p:txBody>
          </p:sp>
        </p:grpSp>
        <p:grpSp>
          <p:nvGrpSpPr>
            <p:cNvPr id="8201" name="27 Grupo"/>
            <p:cNvGrpSpPr>
              <a:grpSpLocks/>
            </p:cNvGrpSpPr>
            <p:nvPr/>
          </p:nvGrpSpPr>
          <p:grpSpPr bwMode="auto">
            <a:xfrm>
              <a:off x="606004" y="3789040"/>
              <a:ext cx="3481272" cy="881522"/>
              <a:chOff x="635949" y="4535536"/>
              <a:chExt cx="3481272" cy="881522"/>
            </a:xfrm>
          </p:grpSpPr>
          <p:pic>
            <p:nvPicPr>
              <p:cNvPr id="8217" name="3 Imagen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949" y="4535536"/>
                <a:ext cx="994323" cy="881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18" name="13 CuadroTexto"/>
              <p:cNvSpPr txBox="1">
                <a:spLocks noChangeArrowheads="1"/>
              </p:cNvSpPr>
              <p:nvPr/>
            </p:nvSpPr>
            <p:spPr bwMode="auto">
              <a:xfrm>
                <a:off x="1978814" y="4985341"/>
                <a:ext cx="213840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s-MX"/>
                  <a:t>261 viviendas</a:t>
                </a:r>
              </a:p>
            </p:txBody>
          </p:sp>
        </p:grpSp>
        <p:grpSp>
          <p:nvGrpSpPr>
            <p:cNvPr id="8202" name="28 Grupo"/>
            <p:cNvGrpSpPr>
              <a:grpSpLocks/>
            </p:cNvGrpSpPr>
            <p:nvPr/>
          </p:nvGrpSpPr>
          <p:grpSpPr bwMode="auto">
            <a:xfrm>
              <a:off x="494013" y="4797152"/>
              <a:ext cx="3500755" cy="1138099"/>
              <a:chOff x="616467" y="5719901"/>
              <a:chExt cx="3500755" cy="1138099"/>
            </a:xfrm>
          </p:grpSpPr>
          <p:pic>
            <p:nvPicPr>
              <p:cNvPr id="8215" name="5 Imagen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467" y="5719901"/>
                <a:ext cx="1138099" cy="1138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16" name="15 CuadroTexto"/>
              <p:cNvSpPr txBox="1">
                <a:spLocks noChangeArrowheads="1"/>
              </p:cNvSpPr>
              <p:nvPr/>
            </p:nvSpPr>
            <p:spPr bwMode="auto">
              <a:xfrm>
                <a:off x="1978815" y="6240541"/>
                <a:ext cx="213840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s-MX"/>
                  <a:t>1 Clínica de Salud</a:t>
                </a:r>
              </a:p>
            </p:txBody>
          </p:sp>
        </p:grpSp>
        <p:grpSp>
          <p:nvGrpSpPr>
            <p:cNvPr id="8203" name="20 Grupo"/>
            <p:cNvGrpSpPr>
              <a:grpSpLocks/>
            </p:cNvGrpSpPr>
            <p:nvPr/>
          </p:nvGrpSpPr>
          <p:grpSpPr bwMode="auto">
            <a:xfrm>
              <a:off x="5686924" y="2673251"/>
              <a:ext cx="3212126" cy="896375"/>
              <a:chOff x="4203295" y="2720121"/>
              <a:chExt cx="3212126" cy="896375"/>
            </a:xfrm>
          </p:grpSpPr>
          <p:pic>
            <p:nvPicPr>
              <p:cNvPr id="8213" name="10 Imagen"/>
              <p:cNvPicPr>
                <a:picLocks noChangeAspect="1"/>
              </p:cNvPicPr>
              <p:nvPr/>
            </p:nvPicPr>
            <p:blipFill>
              <a:blip r:embed="rId5" cstate="print">
                <a:grayscl/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295" y="2720121"/>
                <a:ext cx="900376" cy="896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14" name="17 CuadroTexto"/>
              <p:cNvSpPr txBox="1">
                <a:spLocks noChangeArrowheads="1"/>
              </p:cNvSpPr>
              <p:nvPr/>
            </p:nvSpPr>
            <p:spPr bwMode="auto">
              <a:xfrm>
                <a:off x="5277014" y="2936773"/>
                <a:ext cx="213840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s-MX"/>
                  <a:t>25 Negocios</a:t>
                </a:r>
              </a:p>
            </p:txBody>
          </p:sp>
        </p:grpSp>
        <p:grpSp>
          <p:nvGrpSpPr>
            <p:cNvPr id="8204" name="22 Grupo"/>
            <p:cNvGrpSpPr>
              <a:grpSpLocks/>
            </p:cNvGrpSpPr>
            <p:nvPr/>
          </p:nvGrpSpPr>
          <p:grpSpPr bwMode="auto">
            <a:xfrm>
              <a:off x="5537464" y="3778025"/>
              <a:ext cx="3363552" cy="1215579"/>
              <a:chOff x="4061435" y="3640658"/>
              <a:chExt cx="3363552" cy="1215579"/>
            </a:xfrm>
          </p:grpSpPr>
          <p:pic>
            <p:nvPicPr>
              <p:cNvPr id="8211" name="11 Imagen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1435" y="3640658"/>
                <a:ext cx="1215579" cy="1215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12" name="19 CuadroTexto"/>
              <p:cNvSpPr txBox="1">
                <a:spLocks noChangeArrowheads="1"/>
              </p:cNvSpPr>
              <p:nvPr/>
            </p:nvSpPr>
            <p:spPr bwMode="auto">
              <a:xfrm>
                <a:off x="5286580" y="4264543"/>
                <a:ext cx="213840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s-MX"/>
                  <a:t>1 Iglesia</a:t>
                </a:r>
              </a:p>
            </p:txBody>
          </p:sp>
        </p:grpSp>
        <p:grpSp>
          <p:nvGrpSpPr>
            <p:cNvPr id="8205" name="23 Grupo"/>
            <p:cNvGrpSpPr>
              <a:grpSpLocks/>
            </p:cNvGrpSpPr>
            <p:nvPr/>
          </p:nvGrpSpPr>
          <p:grpSpPr bwMode="auto">
            <a:xfrm>
              <a:off x="606003" y="5877272"/>
              <a:ext cx="3110785" cy="926114"/>
              <a:chOff x="4206460" y="4902455"/>
              <a:chExt cx="3536307" cy="1080120"/>
            </a:xfrm>
          </p:grpSpPr>
          <p:pic>
            <p:nvPicPr>
              <p:cNvPr id="8209" name="12 Imagen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6460" y="4902455"/>
                <a:ext cx="1080120" cy="1080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10" name="21 CuadroTexto"/>
              <p:cNvSpPr txBox="1">
                <a:spLocks noChangeArrowheads="1"/>
              </p:cNvSpPr>
              <p:nvPr/>
            </p:nvSpPr>
            <p:spPr bwMode="auto">
              <a:xfrm>
                <a:off x="5604360" y="5459237"/>
                <a:ext cx="213840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s-MX"/>
                  <a:t>1 Escuela</a:t>
                </a:r>
              </a:p>
            </p:txBody>
          </p:sp>
        </p:grpSp>
        <p:grpSp>
          <p:nvGrpSpPr>
            <p:cNvPr id="8206" name="24 Grupo"/>
            <p:cNvGrpSpPr>
              <a:grpSpLocks/>
            </p:cNvGrpSpPr>
            <p:nvPr/>
          </p:nvGrpSpPr>
          <p:grpSpPr bwMode="auto">
            <a:xfrm>
              <a:off x="5611183" y="5586853"/>
              <a:ext cx="3374879" cy="1108229"/>
              <a:chOff x="4212371" y="6240541"/>
              <a:chExt cx="3800370" cy="1108229"/>
            </a:xfrm>
          </p:grpSpPr>
          <p:pic>
            <p:nvPicPr>
              <p:cNvPr id="8207" name="14 Imagen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2371" y="6240541"/>
                <a:ext cx="1108229" cy="1108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08" name="25 CuadroTexto"/>
              <p:cNvSpPr txBox="1">
                <a:spLocks noChangeArrowheads="1"/>
              </p:cNvSpPr>
              <p:nvPr/>
            </p:nvSpPr>
            <p:spPr bwMode="auto">
              <a:xfrm>
                <a:off x="5555853" y="6665684"/>
                <a:ext cx="245688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s-MX"/>
                  <a:t>1 Edificio Público</a:t>
                </a:r>
              </a:p>
            </p:txBody>
          </p:sp>
        </p:grpSp>
      </p:grp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0" y="654308"/>
            <a:ext cx="873456" cy="6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29 Imagen" descr="C:\Users\Nestor\Desktop\Logotipos Gobierno del Estado\1.2 logoPoliticaSocial_cmyk.pn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35086" y="694011"/>
            <a:ext cx="10081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754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/>
        </p:nvGraphicFramePr>
        <p:xfrm>
          <a:off x="766763" y="2079625"/>
          <a:ext cx="7853363" cy="12179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3239"/>
                <a:gridCol w="1254870"/>
                <a:gridCol w="942798"/>
                <a:gridCol w="754238"/>
                <a:gridCol w="1206593"/>
                <a:gridCol w="928147"/>
                <a:gridCol w="928147"/>
                <a:gridCol w="835331"/>
              </a:tblGrid>
              <a:tr h="281783">
                <a:tc gridSpan="4"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tx1"/>
                          </a:solidFill>
                        </a:rPr>
                        <a:t>Hombres</a:t>
                      </a:r>
                      <a:endParaRPr lang="en-A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74" marB="34274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Mujeres</a:t>
                      </a:r>
                      <a:endParaRPr lang="en-A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74" marB="34274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95019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0 a</a:t>
                      </a:r>
                      <a:r>
                        <a:rPr lang="es-MX" sz="1400" b="1" baseline="0" dirty="0" smtClean="0"/>
                        <a:t> 11</a:t>
                      </a:r>
                    </a:p>
                    <a:p>
                      <a:pPr algn="ctr"/>
                      <a:r>
                        <a:rPr lang="es-MX" sz="1400" b="1" baseline="0" dirty="0" smtClean="0"/>
                        <a:t>años</a:t>
                      </a:r>
                      <a:endParaRPr lang="en-AU" sz="1400" b="1" dirty="0"/>
                    </a:p>
                  </a:txBody>
                  <a:tcPr marL="68580" marR="68580" marT="34274" marB="342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12 – 17</a:t>
                      </a:r>
                    </a:p>
                    <a:p>
                      <a:pPr algn="ctr"/>
                      <a:r>
                        <a:rPr lang="es-MX" sz="1400" b="1" dirty="0" smtClean="0"/>
                        <a:t>años</a:t>
                      </a:r>
                      <a:endParaRPr lang="en-AU" sz="1400" b="1" dirty="0"/>
                    </a:p>
                  </a:txBody>
                  <a:tcPr marL="68580" marR="68580" marT="34274" marB="342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18-59</a:t>
                      </a:r>
                    </a:p>
                    <a:p>
                      <a:pPr algn="ctr"/>
                      <a:r>
                        <a:rPr lang="es-MX" sz="1400" b="1" dirty="0" smtClean="0"/>
                        <a:t>años</a:t>
                      </a:r>
                      <a:endParaRPr lang="en-AU" sz="1400" b="1" dirty="0"/>
                    </a:p>
                  </a:txBody>
                  <a:tcPr marL="68580" marR="68580" marT="34274" marB="342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Mas</a:t>
                      </a:r>
                      <a:r>
                        <a:rPr lang="es-MX" sz="1400" b="1" baseline="0" dirty="0" smtClean="0"/>
                        <a:t> de 59</a:t>
                      </a:r>
                      <a:endParaRPr lang="en-AU" sz="1400" b="1" dirty="0"/>
                    </a:p>
                  </a:txBody>
                  <a:tcPr marL="68580" marR="68580" marT="34274" marB="342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0 a</a:t>
                      </a:r>
                      <a:r>
                        <a:rPr lang="es-MX" sz="1400" b="1" baseline="0" dirty="0" smtClean="0"/>
                        <a:t> 11</a:t>
                      </a:r>
                    </a:p>
                    <a:p>
                      <a:pPr algn="ctr"/>
                      <a:r>
                        <a:rPr lang="es-MX" sz="1400" b="1" baseline="0" dirty="0" smtClean="0"/>
                        <a:t>años</a:t>
                      </a:r>
                      <a:endParaRPr lang="en-AU" sz="1400" b="1" dirty="0"/>
                    </a:p>
                  </a:txBody>
                  <a:tcPr marL="68580" marR="68580" marT="34274" marB="342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12 – 17</a:t>
                      </a:r>
                    </a:p>
                    <a:p>
                      <a:pPr algn="ctr"/>
                      <a:r>
                        <a:rPr lang="es-MX" sz="1400" b="1" dirty="0" smtClean="0"/>
                        <a:t>años</a:t>
                      </a:r>
                      <a:endParaRPr lang="en-AU" sz="1400" b="1" dirty="0"/>
                    </a:p>
                  </a:txBody>
                  <a:tcPr marL="68580" marR="68580" marT="34274" marB="342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18-59</a:t>
                      </a:r>
                    </a:p>
                    <a:p>
                      <a:pPr algn="ctr"/>
                      <a:r>
                        <a:rPr lang="es-MX" sz="1400" b="1" dirty="0" smtClean="0"/>
                        <a:t>años</a:t>
                      </a:r>
                      <a:endParaRPr lang="en-AU" sz="1400" b="1" dirty="0"/>
                    </a:p>
                  </a:txBody>
                  <a:tcPr marL="68580" marR="68580" marT="34274" marB="342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Mas</a:t>
                      </a:r>
                      <a:r>
                        <a:rPr lang="es-MX" sz="1400" b="1" baseline="0" dirty="0" smtClean="0"/>
                        <a:t> de 59</a:t>
                      </a:r>
                      <a:endParaRPr lang="en-AU" sz="1400" b="1" dirty="0"/>
                    </a:p>
                  </a:txBody>
                  <a:tcPr marL="68580" marR="68580" marT="34274" marB="34274"/>
                </a:tc>
              </a:tr>
              <a:tr h="440811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144" marR="7144" marT="71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144" marR="7144" marT="71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7144" marR="7144" marT="71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144" marR="7144" marT="71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144" marR="7144" marT="71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144" marR="7144" marT="71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7144" marR="7144" marT="71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144" marR="7144" marT="7140" marB="0" anchor="b"/>
                </a:tc>
              </a:tr>
            </a:tbl>
          </a:graphicData>
        </a:graphic>
      </p:graphicFrame>
      <p:sp>
        <p:nvSpPr>
          <p:cNvPr id="9250" name="CuadroTexto 3"/>
          <p:cNvSpPr txBox="1">
            <a:spLocks noChangeArrowheads="1"/>
          </p:cNvSpPr>
          <p:nvPr/>
        </p:nvSpPr>
        <p:spPr bwMode="auto">
          <a:xfrm>
            <a:off x="1493838" y="908720"/>
            <a:ext cx="63722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AU" sz="1500" b="1" dirty="0">
                <a:latin typeface="Times New Roman" pitchFamily="18" charset="0"/>
              </a:rPr>
              <a:t>VULNERABILIDAD FISICA</a:t>
            </a:r>
          </a:p>
          <a:p>
            <a:pPr algn="ctr" eaLnBrk="1" hangingPunct="1"/>
            <a:r>
              <a:rPr lang="es-MX" sz="1500" b="1" dirty="0"/>
              <a:t>Población Expuesta</a:t>
            </a:r>
            <a:endParaRPr lang="en-AU" sz="1500" b="1" dirty="0"/>
          </a:p>
          <a:p>
            <a:pPr algn="ctr" eaLnBrk="1" hangingPunct="1"/>
            <a:endParaRPr lang="en-AU" sz="1500" b="1" dirty="0">
              <a:latin typeface="Times New Roman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28663" y="3698875"/>
            <a:ext cx="7850187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1400" b="1" dirty="0">
                <a:latin typeface="Arial" charset="0"/>
              </a:rPr>
              <a:t>Total de población: 504 personas</a:t>
            </a:r>
          </a:p>
          <a:p>
            <a:pPr>
              <a:defRPr/>
            </a:pPr>
            <a:endParaRPr lang="es-MX" sz="1400" b="1" dirty="0">
              <a:latin typeface="Arial" charset="0"/>
            </a:endParaRPr>
          </a:p>
          <a:p>
            <a:pPr>
              <a:defRPr/>
            </a:pPr>
            <a:r>
              <a:rPr lang="es-MX" sz="1400" b="1" dirty="0">
                <a:latin typeface="Arial" charset="0"/>
              </a:rPr>
              <a:t>3 personas discapacitadas y 26 con condiciones especiales</a:t>
            </a:r>
            <a:r>
              <a:rPr lang="es-MX" sz="1350" b="1" dirty="0">
                <a:latin typeface="Arial" charset="0"/>
              </a:rPr>
              <a:t>.</a:t>
            </a:r>
            <a:endParaRPr lang="en-AU" sz="1350" b="1" dirty="0">
              <a:latin typeface="Arial" charset="0"/>
            </a:endParaRPr>
          </a:p>
        </p:txBody>
      </p:sp>
      <p:pic>
        <p:nvPicPr>
          <p:cNvPr id="8" name="7 Imagen" descr="C:\Users\Nestor\Desktop\Logotipos Gobierno del Estado\1.2 logoPoliticaSocial_cmyk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736098"/>
            <a:ext cx="10081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45" y="754290"/>
            <a:ext cx="105550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53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/>
        </p:nvGraphicFramePr>
        <p:xfrm>
          <a:off x="582613" y="1431925"/>
          <a:ext cx="8323263" cy="4935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9789"/>
                <a:gridCol w="839830"/>
                <a:gridCol w="1050477"/>
                <a:gridCol w="789235"/>
                <a:gridCol w="631386"/>
                <a:gridCol w="1010063"/>
                <a:gridCol w="776969"/>
                <a:gridCol w="776969"/>
                <a:gridCol w="618661"/>
                <a:gridCol w="779884"/>
              </a:tblGrid>
              <a:tr h="267029"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Calle</a:t>
                      </a:r>
                      <a:endParaRPr lang="en-AU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8574" marR="68574" marT="34299" marB="3429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Hombres</a:t>
                      </a:r>
                      <a:endParaRPr lang="en-AU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8574" marR="68574" marT="34299" marB="34299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/>
                        <a:t>Mujeres</a:t>
                      </a:r>
                      <a:endParaRPr lang="en-A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4" marR="68574" marT="34299" marB="34299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4" marR="68574" marT="34299" marB="34299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0146">
                <a:tc vMerge="1">
                  <a:txBody>
                    <a:bodyPr/>
                    <a:lstStyle/>
                    <a:p>
                      <a:pPr algn="ctr"/>
                      <a:endParaRPr lang="en-AU" sz="1800" b="1" dirty="0"/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0 a</a:t>
                      </a:r>
                      <a:r>
                        <a:rPr lang="es-MX" sz="1200" b="1" baseline="0" dirty="0" smtClean="0"/>
                        <a:t> 11</a:t>
                      </a:r>
                    </a:p>
                    <a:p>
                      <a:pPr algn="ctr"/>
                      <a:r>
                        <a:rPr lang="es-MX" sz="1200" b="1" baseline="0" dirty="0" smtClean="0"/>
                        <a:t>años</a:t>
                      </a:r>
                      <a:endParaRPr lang="en-AU" sz="1200" b="1" dirty="0"/>
                    </a:p>
                  </a:txBody>
                  <a:tcPr marL="68574" marR="68574" marT="34299" marB="3429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12 – 17</a:t>
                      </a:r>
                    </a:p>
                    <a:p>
                      <a:pPr algn="ctr"/>
                      <a:r>
                        <a:rPr lang="es-MX" sz="1200" b="1" dirty="0" smtClean="0"/>
                        <a:t>años</a:t>
                      </a:r>
                      <a:endParaRPr lang="en-AU" sz="1200" b="1" dirty="0"/>
                    </a:p>
                  </a:txBody>
                  <a:tcPr marL="68574" marR="68574" marT="34299" marB="3429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18-59</a:t>
                      </a:r>
                    </a:p>
                    <a:p>
                      <a:pPr algn="ctr"/>
                      <a:r>
                        <a:rPr lang="es-MX" sz="1200" b="1" dirty="0" smtClean="0"/>
                        <a:t>años</a:t>
                      </a:r>
                      <a:endParaRPr lang="en-AU" sz="1200" b="1" dirty="0"/>
                    </a:p>
                  </a:txBody>
                  <a:tcPr marL="68574" marR="68574" marT="34299" marB="3429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Mas</a:t>
                      </a:r>
                      <a:r>
                        <a:rPr lang="es-MX" sz="1200" b="1" baseline="0" dirty="0" smtClean="0"/>
                        <a:t> de 59</a:t>
                      </a:r>
                      <a:endParaRPr lang="en-AU" sz="1200" b="1" dirty="0"/>
                    </a:p>
                  </a:txBody>
                  <a:tcPr marL="68574" marR="68574" marT="34299" marB="3429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0 a</a:t>
                      </a:r>
                      <a:r>
                        <a:rPr lang="es-MX" sz="1200" b="1" baseline="0" dirty="0" smtClean="0"/>
                        <a:t> 11</a:t>
                      </a:r>
                    </a:p>
                    <a:p>
                      <a:pPr algn="ctr"/>
                      <a:r>
                        <a:rPr lang="es-MX" sz="1200" b="1" baseline="0" dirty="0" smtClean="0"/>
                        <a:t>años</a:t>
                      </a:r>
                      <a:endParaRPr lang="en-AU" sz="1200" b="1" dirty="0"/>
                    </a:p>
                  </a:txBody>
                  <a:tcPr marL="68574" marR="68574" marT="34299" marB="3429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12 – 17</a:t>
                      </a:r>
                    </a:p>
                    <a:p>
                      <a:pPr algn="ctr"/>
                      <a:r>
                        <a:rPr lang="es-MX" sz="1200" b="1" dirty="0" smtClean="0"/>
                        <a:t>años</a:t>
                      </a:r>
                      <a:endParaRPr lang="en-AU" sz="1200" b="1" dirty="0"/>
                    </a:p>
                  </a:txBody>
                  <a:tcPr marL="68574" marR="68574" marT="34299" marB="3429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18-59</a:t>
                      </a:r>
                    </a:p>
                    <a:p>
                      <a:pPr algn="ctr"/>
                      <a:r>
                        <a:rPr lang="es-MX" sz="1200" b="1" dirty="0" smtClean="0"/>
                        <a:t>años</a:t>
                      </a:r>
                      <a:endParaRPr lang="en-AU" sz="1200" b="1" dirty="0"/>
                    </a:p>
                  </a:txBody>
                  <a:tcPr marL="68574" marR="68574" marT="34299" marB="3429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Mas</a:t>
                      </a:r>
                      <a:r>
                        <a:rPr lang="es-MX" sz="1200" b="1" baseline="0" dirty="0" smtClean="0"/>
                        <a:t> de 59</a:t>
                      </a:r>
                      <a:endParaRPr lang="en-AU" sz="1200" b="1" dirty="0"/>
                    </a:p>
                  </a:txBody>
                  <a:tcPr marL="68574" marR="68574" marT="34299" marB="3429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Total de población</a:t>
                      </a:r>
                      <a:endParaRPr lang="en-AU" sz="1200" b="1" dirty="0"/>
                    </a:p>
                  </a:txBody>
                  <a:tcPr marL="68574" marR="68574" marT="34299" marB="34299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6510"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/>
                        <a:t>Álamos</a:t>
                      </a:r>
                      <a:endParaRPr lang="en-AU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68574" marR="68574" marT="34299" marB="34299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>
                          <a:effectLst/>
                        </a:rPr>
                        <a:t>6</a:t>
                      </a:r>
                      <a:endParaRPr lang="en-A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>
                          <a:effectLst/>
                        </a:rPr>
                        <a:t>1</a:t>
                      </a:r>
                      <a:endParaRPr lang="en-A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 smtClean="0">
                          <a:effectLst/>
                        </a:rPr>
                        <a:t>21</a:t>
                      </a:r>
                      <a:endParaRPr lang="en-A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>
                          <a:effectLst/>
                        </a:rPr>
                        <a:t>1</a:t>
                      </a:r>
                      <a:endParaRPr lang="en-A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>
                          <a:effectLst/>
                        </a:rPr>
                        <a:t>1</a:t>
                      </a:r>
                      <a:endParaRPr lang="en-AU" sz="12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>
                          <a:effectLst/>
                        </a:rPr>
                        <a:t>2</a:t>
                      </a:r>
                      <a:endParaRPr lang="en-AU" sz="12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 smtClean="0">
                          <a:effectLst/>
                        </a:rPr>
                        <a:t>14</a:t>
                      </a:r>
                      <a:endParaRPr lang="en-A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>
                          <a:effectLst/>
                        </a:rPr>
                        <a:t>0</a:t>
                      </a:r>
                      <a:endParaRPr lang="en-A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en-A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5" marB="0" anchor="b"/>
                </a:tc>
              </a:tr>
              <a:tr h="276510"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/>
                        <a:t>Cedros</a:t>
                      </a:r>
                      <a:endParaRPr lang="en-AU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68574" marR="68574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7</a:t>
                      </a:r>
                      <a:endParaRPr lang="en-A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74" marR="68574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</a:t>
                      </a:r>
                      <a:endParaRPr lang="en-A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74" marR="68574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16</a:t>
                      </a:r>
                      <a:endParaRPr lang="en-A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74" marR="68574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</a:t>
                      </a:r>
                      <a:endParaRPr lang="en-A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74" marR="68574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5</a:t>
                      </a:r>
                      <a:endParaRPr lang="en-A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74" marR="68574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5</a:t>
                      </a:r>
                      <a:endParaRPr lang="en-A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74" marR="68574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25</a:t>
                      </a:r>
                      <a:endParaRPr lang="en-A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74" marR="68574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7</a:t>
                      </a:r>
                      <a:endParaRPr lang="en-A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74" marR="68574" marT="34299" marB="342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en-A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5" marB="0" anchor="b"/>
                </a:tc>
              </a:tr>
              <a:tr h="4344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Faustino</a:t>
                      </a:r>
                      <a:r>
                        <a:rPr lang="es-MX" sz="1200" baseline="0" dirty="0" smtClean="0"/>
                        <a:t> Miranda</a:t>
                      </a:r>
                      <a:endParaRPr lang="en-AU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68574" marR="68574" marT="34299" marB="34299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>
                          <a:effectLst/>
                        </a:rPr>
                        <a:t>5</a:t>
                      </a:r>
                      <a:endParaRPr lang="en-A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>
                          <a:effectLst/>
                        </a:rPr>
                        <a:t>2</a:t>
                      </a:r>
                      <a:endParaRPr lang="en-AU" sz="12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>
                          <a:effectLst/>
                        </a:rPr>
                        <a:t>55</a:t>
                      </a:r>
                      <a:endParaRPr lang="en-A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>
                          <a:effectLst/>
                        </a:rPr>
                        <a:t>2</a:t>
                      </a:r>
                      <a:endParaRPr lang="en-A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 smtClean="0">
                          <a:effectLst/>
                        </a:rPr>
                        <a:t>0</a:t>
                      </a:r>
                      <a:endParaRPr lang="en-A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 smtClean="0">
                          <a:effectLst/>
                        </a:rPr>
                        <a:t>3</a:t>
                      </a:r>
                      <a:endParaRPr lang="en-A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 smtClean="0">
                          <a:effectLst/>
                        </a:rPr>
                        <a:t>57</a:t>
                      </a:r>
                      <a:endParaRPr lang="en-A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 smtClean="0">
                          <a:effectLst/>
                        </a:rPr>
                        <a:t>0</a:t>
                      </a:r>
                      <a:endParaRPr lang="en-A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124</a:t>
                      </a:r>
                      <a:endParaRPr lang="en-A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5" marB="0" anchor="b"/>
                </a:tc>
              </a:tr>
              <a:tr h="8002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/>
                        <a:t>4ª </a:t>
                      </a:r>
                      <a:r>
                        <a:rPr lang="es-MX" sz="1200" kern="1200" dirty="0" err="1" smtClean="0"/>
                        <a:t>Nte</a:t>
                      </a:r>
                      <a:r>
                        <a:rPr lang="es-MX" sz="1200" kern="1200" dirty="0" smtClean="0"/>
                        <a:t> Ote. Entre 6ª Ote y Faustino Miranda</a:t>
                      </a:r>
                      <a:endParaRPr lang="en-AU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68574" marR="68574" marT="34299" marB="34299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AU" sz="1200" u="none" strike="noStrike" kern="1200" dirty="0">
                          <a:effectLst/>
                        </a:rPr>
                        <a:t>7</a:t>
                      </a:r>
                      <a:endParaRPr lang="en-A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AU" sz="1200" u="none" strike="noStrike" kern="1200" dirty="0">
                          <a:effectLst/>
                        </a:rPr>
                        <a:t>8</a:t>
                      </a:r>
                      <a:endParaRPr lang="en-A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AU" sz="1200" u="none" strike="noStrike" kern="1200" dirty="0">
                          <a:effectLst/>
                        </a:rPr>
                        <a:t>60</a:t>
                      </a:r>
                      <a:endParaRPr lang="en-A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AU" sz="1200" u="none" strike="noStrike" kern="1200" dirty="0">
                          <a:effectLst/>
                        </a:rPr>
                        <a:t>9</a:t>
                      </a:r>
                      <a:endParaRPr lang="en-A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AU" sz="1200" u="none" strike="noStrike" kern="1200" dirty="0">
                          <a:effectLst/>
                        </a:rPr>
                        <a:t>4</a:t>
                      </a:r>
                      <a:endParaRPr lang="en-A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AU" sz="1200" u="none" strike="noStrike" kern="1200" dirty="0">
                          <a:effectLst/>
                        </a:rPr>
                        <a:t>13</a:t>
                      </a:r>
                      <a:endParaRPr lang="en-A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AU" sz="1200" u="none" strike="noStrike" kern="1200" dirty="0">
                          <a:effectLst/>
                        </a:rPr>
                        <a:t>55</a:t>
                      </a:r>
                      <a:endParaRPr lang="en-A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AU" sz="1200" u="none" strike="noStrike" kern="1200" dirty="0">
                          <a:effectLst/>
                        </a:rPr>
                        <a:t>10</a:t>
                      </a:r>
                      <a:endParaRPr lang="en-A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166</a:t>
                      </a:r>
                      <a:endParaRPr lang="en-A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5" marB="0" anchor="b"/>
                </a:tc>
              </a:tr>
              <a:tr h="4344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/>
                        <a:t>Pinos</a:t>
                      </a:r>
                      <a:endParaRPr lang="en-AU" sz="1200" kern="1200" dirty="0" smtClean="0"/>
                    </a:p>
                    <a:p>
                      <a:pPr algn="l"/>
                      <a:endParaRPr lang="en-AU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68574" marR="68574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3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25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3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5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0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25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5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34299" marB="342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  <a:endParaRPr lang="en-A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5" marB="0" anchor="b"/>
                </a:tc>
              </a:tr>
              <a:tr h="4344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/>
                        <a:t>Ciprés</a:t>
                      </a:r>
                      <a:endParaRPr lang="en-AU" sz="1200" kern="1200" dirty="0" smtClean="0"/>
                    </a:p>
                    <a:p>
                      <a:pPr algn="l"/>
                      <a:endParaRPr lang="en-AU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68574" marR="68574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0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6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5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3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34299" marB="342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A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5" marB="0" anchor="b"/>
                </a:tc>
              </a:tr>
              <a:tr h="4344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/>
                        <a:t>5ª. Norte y 6ª. Oriente.</a:t>
                      </a:r>
                      <a:endParaRPr lang="en-AU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68574" marR="68574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0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0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0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0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0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34299" marB="342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A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5" marB="0" anchor="b"/>
                </a:tc>
              </a:tr>
              <a:tr h="617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/>
                        <a:t>Andador Flamboyán</a:t>
                      </a:r>
                      <a:endParaRPr lang="en-AU" sz="1200" kern="1200" dirty="0" smtClean="0"/>
                    </a:p>
                    <a:p>
                      <a:pPr algn="l"/>
                      <a:endParaRPr lang="en-AU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68574" marR="68574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0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0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3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0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34299" marB="342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A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5" marB="0" anchor="b"/>
                </a:tc>
              </a:tr>
              <a:tr h="480146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4" marR="68574" marT="34299" marB="342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504</a:t>
                      </a:r>
                      <a:endParaRPr lang="en-A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5" marB="0" anchor="ctr"/>
                </a:tc>
              </a:tr>
            </a:tbl>
          </a:graphicData>
        </a:graphic>
      </p:graphicFrame>
      <p:sp>
        <p:nvSpPr>
          <p:cNvPr id="10369" name="CuadroTexto 3"/>
          <p:cNvSpPr txBox="1">
            <a:spLocks noChangeArrowheads="1"/>
          </p:cNvSpPr>
          <p:nvPr/>
        </p:nvSpPr>
        <p:spPr bwMode="auto">
          <a:xfrm>
            <a:off x="1701800" y="600075"/>
            <a:ext cx="63722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AU" sz="1500" b="1">
                <a:latin typeface="Times New Roman" pitchFamily="18" charset="0"/>
              </a:rPr>
              <a:t>VULNERABILIDAD FISICA</a:t>
            </a:r>
          </a:p>
          <a:p>
            <a:pPr algn="ctr" eaLnBrk="1" hangingPunct="1"/>
            <a:r>
              <a:rPr lang="es-MX" sz="1500" b="1"/>
              <a:t>Población Expuesta</a:t>
            </a:r>
            <a:endParaRPr lang="en-AU" sz="1500" b="1"/>
          </a:p>
          <a:p>
            <a:pPr algn="ctr" eaLnBrk="1" hangingPunct="1"/>
            <a:endParaRPr lang="en-AU" sz="1500" b="1">
              <a:latin typeface="Times New Roman" pitchFamily="18" charset="0"/>
            </a:endParaRPr>
          </a:p>
        </p:txBody>
      </p:sp>
      <p:grpSp>
        <p:nvGrpSpPr>
          <p:cNvPr id="10370" name="Grupo 6"/>
          <p:cNvGrpSpPr>
            <a:grpSpLocks/>
          </p:cNvGrpSpPr>
          <p:nvPr/>
        </p:nvGrpSpPr>
        <p:grpSpPr bwMode="auto">
          <a:xfrm>
            <a:off x="582613" y="38100"/>
            <a:ext cx="8221662" cy="1346200"/>
            <a:chOff x="582469" y="37432"/>
            <a:chExt cx="8222146" cy="1347035"/>
          </a:xfrm>
        </p:grpSpPr>
        <p:pic>
          <p:nvPicPr>
            <p:cNvPr id="10371" name="Imagen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916"/>
            <a:stretch>
              <a:fillRect/>
            </a:stretch>
          </p:blipFill>
          <p:spPr bwMode="auto">
            <a:xfrm>
              <a:off x="582469" y="37432"/>
              <a:ext cx="1595953" cy="1347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2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65"/>
            <a:stretch>
              <a:fillRect/>
            </a:stretch>
          </p:blipFill>
          <p:spPr bwMode="auto">
            <a:xfrm>
              <a:off x="7596336" y="37432"/>
              <a:ext cx="1208279" cy="1155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11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5063</TotalTime>
  <Words>822</Words>
  <Application>Microsoft Office PowerPoint</Application>
  <PresentationFormat>Presentación en pantalla (4:3)</PresentationFormat>
  <Paragraphs>308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Chincheta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Objeto de Estudio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equipo</cp:lastModifiedBy>
  <cp:revision>39</cp:revision>
  <dcterms:created xsi:type="dcterms:W3CDTF">2018-08-10T13:57:15Z</dcterms:created>
  <dcterms:modified xsi:type="dcterms:W3CDTF">2018-08-31T12:01:06Z</dcterms:modified>
</cp:coreProperties>
</file>