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2" r:id="rId6"/>
    <p:sldId id="263" r:id="rId7"/>
    <p:sldId id="275" r:id="rId8"/>
    <p:sldId id="265" r:id="rId9"/>
    <p:sldId id="264" r:id="rId10"/>
    <p:sldId id="267" r:id="rId11"/>
    <p:sldId id="269" r:id="rId12"/>
    <p:sldId id="270" r:id="rId13"/>
    <p:sldId id="271" r:id="rId14"/>
    <p:sldId id="272" r:id="rId15"/>
    <p:sldId id="273" r:id="rId16"/>
    <p:sldId id="274"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5C7F91-5BE5-4063-9C01-C005CA3E8110}"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MX"/>
        </a:p>
      </dgm:t>
    </dgm:pt>
    <dgm:pt modelId="{F07A3C31-0456-4EA1-80E1-312223FFBF3B}">
      <dgm:prSet phldrT="[Texto]" custT="1"/>
      <dgm:spPr/>
      <dgm:t>
        <a:bodyPr/>
        <a:lstStyle/>
        <a:p>
          <a:r>
            <a:rPr lang="es-MX" sz="1600" dirty="0" smtClean="0">
              <a:latin typeface="Arial" panose="020B0604020202020204" pitchFamily="34" charset="0"/>
              <a:cs typeface="Arial" panose="020B0604020202020204" pitchFamily="34" charset="0"/>
            </a:rPr>
            <a:t>El proceso busca identificar: localidades / actores sociales / análisis previos / registros históricos</a:t>
          </a:r>
          <a:endParaRPr lang="es-MX" sz="1600" dirty="0">
            <a:latin typeface="Arial" panose="020B0604020202020204" pitchFamily="34" charset="0"/>
            <a:cs typeface="Arial" panose="020B0604020202020204" pitchFamily="34" charset="0"/>
          </a:endParaRPr>
        </a:p>
      </dgm:t>
    </dgm:pt>
    <dgm:pt modelId="{4246AAA9-3A3D-46DA-9C40-F7C17A2146DC}" type="parTrans" cxnId="{2379743A-7F85-4AE7-A5BF-C7F68E99B8E6}">
      <dgm:prSet/>
      <dgm:spPr/>
      <dgm:t>
        <a:bodyPr/>
        <a:lstStyle/>
        <a:p>
          <a:endParaRPr lang="es-MX">
            <a:latin typeface="Arial" panose="020B0604020202020204" pitchFamily="34" charset="0"/>
            <a:cs typeface="Arial" panose="020B0604020202020204" pitchFamily="34" charset="0"/>
          </a:endParaRPr>
        </a:p>
      </dgm:t>
    </dgm:pt>
    <dgm:pt modelId="{F14DF70A-2458-4F68-BEE6-9F93F67AAFF3}" type="sibTrans" cxnId="{2379743A-7F85-4AE7-A5BF-C7F68E99B8E6}">
      <dgm:prSet/>
      <dgm:spPr/>
      <dgm:t>
        <a:bodyPr/>
        <a:lstStyle/>
        <a:p>
          <a:endParaRPr lang="es-MX">
            <a:latin typeface="Arial" panose="020B0604020202020204" pitchFamily="34" charset="0"/>
            <a:cs typeface="Arial" panose="020B0604020202020204" pitchFamily="34" charset="0"/>
          </a:endParaRPr>
        </a:p>
      </dgm:t>
    </dgm:pt>
    <dgm:pt modelId="{A9F5D6BA-756B-4268-9C4F-69348C2BE7F4}">
      <dgm:prSet phldrT="[Texto]" custT="1"/>
      <dgm:spPr/>
      <dgm:t>
        <a:bodyPr/>
        <a:lstStyle/>
        <a:p>
          <a:r>
            <a:rPr lang="es-MX" sz="1100" b="1" dirty="0" smtClean="0">
              <a:latin typeface="Arial" panose="020B0604020202020204" pitchFamily="34" charset="0"/>
              <a:cs typeface="Arial" panose="020B0604020202020204" pitchFamily="34" charset="0"/>
            </a:rPr>
            <a:t>Métodos Dinámicos</a:t>
          </a:r>
        </a:p>
        <a:p>
          <a:r>
            <a:rPr lang="es-MX" sz="1100" dirty="0" smtClean="0">
              <a:latin typeface="Arial" panose="020B0604020202020204" pitchFamily="34" charset="0"/>
              <a:cs typeface="Arial" panose="020B0604020202020204" pitchFamily="34" charset="0"/>
            </a:rPr>
            <a:t>Modelaciones de fenómenos sobre edificaciones</a:t>
          </a:r>
        </a:p>
        <a:p>
          <a:r>
            <a:rPr lang="es-MX" sz="1100" dirty="0" smtClean="0">
              <a:latin typeface="Arial" panose="020B0604020202020204" pitchFamily="34" charset="0"/>
              <a:cs typeface="Arial" panose="020B0604020202020204" pitchFamily="34" charset="0"/>
            </a:rPr>
            <a:t>Simulaciones mecánicas</a:t>
          </a:r>
        </a:p>
        <a:p>
          <a:r>
            <a:rPr lang="es-MX" sz="1100" dirty="0" smtClean="0">
              <a:latin typeface="Arial" panose="020B0604020202020204" pitchFamily="34" charset="0"/>
              <a:cs typeface="Arial" panose="020B0604020202020204" pitchFamily="34" charset="0"/>
            </a:rPr>
            <a:t>Calculo de probabilidad de la destrucción</a:t>
          </a:r>
          <a:endParaRPr lang="es-MX" sz="1100" dirty="0">
            <a:latin typeface="Arial" panose="020B0604020202020204" pitchFamily="34" charset="0"/>
            <a:cs typeface="Arial" panose="020B0604020202020204" pitchFamily="34" charset="0"/>
          </a:endParaRPr>
        </a:p>
      </dgm:t>
    </dgm:pt>
    <dgm:pt modelId="{DC44BB4E-50B0-47B9-9E06-C95DF67228E0}" type="parTrans" cxnId="{9E18BB7B-C8A3-45B8-9645-3F6832FCDE40}">
      <dgm:prSet/>
      <dgm:spPr/>
      <dgm:t>
        <a:bodyPr/>
        <a:lstStyle/>
        <a:p>
          <a:endParaRPr lang="es-MX">
            <a:latin typeface="Arial" panose="020B0604020202020204" pitchFamily="34" charset="0"/>
            <a:cs typeface="Arial" panose="020B0604020202020204" pitchFamily="34" charset="0"/>
          </a:endParaRPr>
        </a:p>
      </dgm:t>
    </dgm:pt>
    <dgm:pt modelId="{A56E7199-E2BB-4F26-905B-3A45484C6BE3}" type="sibTrans" cxnId="{9E18BB7B-C8A3-45B8-9645-3F6832FCDE40}">
      <dgm:prSet/>
      <dgm:spPr/>
      <dgm:t>
        <a:bodyPr/>
        <a:lstStyle/>
        <a:p>
          <a:endParaRPr lang="es-MX">
            <a:latin typeface="Arial" panose="020B0604020202020204" pitchFamily="34" charset="0"/>
            <a:cs typeface="Arial" panose="020B0604020202020204" pitchFamily="34" charset="0"/>
          </a:endParaRPr>
        </a:p>
      </dgm:t>
    </dgm:pt>
    <dgm:pt modelId="{D4F6B798-09BD-4E2B-8569-674461725E0E}">
      <dgm:prSet phldrT="[Texto]" custT="1"/>
      <dgm:spPr/>
      <dgm:t>
        <a:bodyPr/>
        <a:lstStyle/>
        <a:p>
          <a:r>
            <a:rPr lang="es-MX" sz="1100" b="1" dirty="0" smtClean="0">
              <a:latin typeface="Arial" panose="020B0604020202020204" pitchFamily="34" charset="0"/>
              <a:cs typeface="Arial" panose="020B0604020202020204" pitchFamily="34" charset="0"/>
            </a:rPr>
            <a:t>Métodos de comparación de resistencia</a:t>
          </a:r>
        </a:p>
        <a:p>
          <a:r>
            <a:rPr lang="es-MX" sz="1100" dirty="0" smtClean="0">
              <a:latin typeface="Arial" panose="020B0604020202020204" pitchFamily="34" charset="0"/>
              <a:cs typeface="Arial" panose="020B0604020202020204" pitchFamily="34" charset="0"/>
            </a:rPr>
            <a:t>Enfrentan los fenómenos con el diseño construido</a:t>
          </a:r>
        </a:p>
        <a:p>
          <a:r>
            <a:rPr lang="es-MX" sz="1100" dirty="0" smtClean="0">
              <a:latin typeface="Arial" panose="020B0604020202020204" pitchFamily="34" charset="0"/>
              <a:cs typeface="Arial" panose="020B0604020202020204" pitchFamily="34" charset="0"/>
            </a:rPr>
            <a:t>Estudian los efectos desastrosos sobre las resistencias</a:t>
          </a:r>
        </a:p>
        <a:p>
          <a:r>
            <a:rPr lang="es-MX" sz="1100" dirty="0" smtClean="0">
              <a:latin typeface="Arial" panose="020B0604020202020204" pitchFamily="34" charset="0"/>
              <a:cs typeface="Arial" panose="020B0604020202020204" pitchFamily="34" charset="0"/>
            </a:rPr>
            <a:t>Analizan la relación entre fuerza externa y proporción por año.</a:t>
          </a:r>
          <a:endParaRPr lang="es-MX" sz="1100" dirty="0">
            <a:latin typeface="Arial" panose="020B0604020202020204" pitchFamily="34" charset="0"/>
            <a:cs typeface="Arial" panose="020B0604020202020204" pitchFamily="34" charset="0"/>
          </a:endParaRPr>
        </a:p>
      </dgm:t>
    </dgm:pt>
    <dgm:pt modelId="{813BD6F2-D315-4BB0-909C-89C9B6CDFBE6}" type="parTrans" cxnId="{9645513E-2C52-4C1F-B6D1-92752FFAF74A}">
      <dgm:prSet/>
      <dgm:spPr/>
      <dgm:t>
        <a:bodyPr/>
        <a:lstStyle/>
        <a:p>
          <a:endParaRPr lang="es-MX">
            <a:latin typeface="Arial" panose="020B0604020202020204" pitchFamily="34" charset="0"/>
            <a:cs typeface="Arial" panose="020B0604020202020204" pitchFamily="34" charset="0"/>
          </a:endParaRPr>
        </a:p>
      </dgm:t>
    </dgm:pt>
    <dgm:pt modelId="{D7447794-3621-4057-ACE7-8FC0F723D278}" type="sibTrans" cxnId="{9645513E-2C52-4C1F-B6D1-92752FFAF74A}">
      <dgm:prSet/>
      <dgm:spPr/>
      <dgm:t>
        <a:bodyPr/>
        <a:lstStyle/>
        <a:p>
          <a:endParaRPr lang="es-MX">
            <a:latin typeface="Arial" panose="020B0604020202020204" pitchFamily="34" charset="0"/>
            <a:cs typeface="Arial" panose="020B0604020202020204" pitchFamily="34" charset="0"/>
          </a:endParaRPr>
        </a:p>
      </dgm:t>
    </dgm:pt>
    <dgm:pt modelId="{E76830CA-C3E8-4222-96D8-8A01F51BE1C1}">
      <dgm:prSet phldrT="[Texto]" custT="1"/>
      <dgm:spPr/>
      <dgm:t>
        <a:bodyPr/>
        <a:lstStyle/>
        <a:p>
          <a:r>
            <a:rPr lang="es-MX" sz="1100" b="1" dirty="0" smtClean="0">
              <a:latin typeface="Arial" panose="020B0604020202020204" pitchFamily="34" charset="0"/>
              <a:cs typeface="Arial" panose="020B0604020202020204" pitchFamily="34" charset="0"/>
            </a:rPr>
            <a:t>Métodos empíricos estadísticos</a:t>
          </a:r>
        </a:p>
        <a:p>
          <a:r>
            <a:rPr lang="es-MX" sz="1100" dirty="0" smtClean="0">
              <a:latin typeface="Arial" panose="020B0604020202020204" pitchFamily="34" charset="0"/>
              <a:cs typeface="Arial" panose="020B0604020202020204" pitchFamily="34" charset="0"/>
            </a:rPr>
            <a:t>Registran la relación entre fuerza externa y proporción por año.</a:t>
          </a:r>
        </a:p>
        <a:p>
          <a:r>
            <a:rPr lang="es-MX" sz="1100" dirty="0" smtClean="0">
              <a:latin typeface="Arial" panose="020B0604020202020204" pitchFamily="34" charset="0"/>
              <a:cs typeface="Arial" panose="020B0604020202020204" pitchFamily="34" charset="0"/>
            </a:rPr>
            <a:t>Recopilación histórica de daños por evento</a:t>
          </a:r>
        </a:p>
        <a:p>
          <a:r>
            <a:rPr lang="es-MX" sz="1100" dirty="0" smtClean="0">
              <a:latin typeface="Arial" panose="020B0604020202020204" pitchFamily="34" charset="0"/>
              <a:cs typeface="Arial" panose="020B0604020202020204" pitchFamily="34" charset="0"/>
            </a:rPr>
            <a:t>Información sobre las intensidades de amenazas</a:t>
          </a:r>
        </a:p>
        <a:p>
          <a:endParaRPr lang="es-MX" sz="1100" dirty="0">
            <a:latin typeface="Arial" panose="020B0604020202020204" pitchFamily="34" charset="0"/>
            <a:cs typeface="Arial" panose="020B0604020202020204" pitchFamily="34" charset="0"/>
          </a:endParaRPr>
        </a:p>
      </dgm:t>
    </dgm:pt>
    <dgm:pt modelId="{F613C214-610B-4C59-B7C1-9B1DD01A4BE1}" type="parTrans" cxnId="{A5B60C1A-5698-49E1-9FB9-157A0A81C134}">
      <dgm:prSet/>
      <dgm:spPr/>
      <dgm:t>
        <a:bodyPr/>
        <a:lstStyle/>
        <a:p>
          <a:endParaRPr lang="es-MX">
            <a:latin typeface="Arial" panose="020B0604020202020204" pitchFamily="34" charset="0"/>
            <a:cs typeface="Arial" panose="020B0604020202020204" pitchFamily="34" charset="0"/>
          </a:endParaRPr>
        </a:p>
      </dgm:t>
    </dgm:pt>
    <dgm:pt modelId="{79BD8361-43CA-4CDF-87A8-B92C0120C431}" type="sibTrans" cxnId="{A5B60C1A-5698-49E1-9FB9-157A0A81C134}">
      <dgm:prSet/>
      <dgm:spPr/>
      <dgm:t>
        <a:bodyPr/>
        <a:lstStyle/>
        <a:p>
          <a:endParaRPr lang="es-MX">
            <a:latin typeface="Arial" panose="020B0604020202020204" pitchFamily="34" charset="0"/>
            <a:cs typeface="Arial" panose="020B0604020202020204" pitchFamily="34" charset="0"/>
          </a:endParaRPr>
        </a:p>
      </dgm:t>
    </dgm:pt>
    <dgm:pt modelId="{0B0B12E6-9E3A-456A-AA73-BAE208356179}" type="pres">
      <dgm:prSet presAssocID="{555C7F91-5BE5-4063-9C01-C005CA3E8110}" presName="Name0" presStyleCnt="0">
        <dgm:presLayoutVars>
          <dgm:chPref val="1"/>
          <dgm:dir/>
          <dgm:animOne val="branch"/>
          <dgm:animLvl val="lvl"/>
          <dgm:resizeHandles val="exact"/>
        </dgm:presLayoutVars>
      </dgm:prSet>
      <dgm:spPr/>
      <dgm:t>
        <a:bodyPr/>
        <a:lstStyle/>
        <a:p>
          <a:endParaRPr lang="es-ES"/>
        </a:p>
      </dgm:t>
    </dgm:pt>
    <dgm:pt modelId="{384E9ACF-F4CC-4664-8D96-1302A0C2B2EF}" type="pres">
      <dgm:prSet presAssocID="{F07A3C31-0456-4EA1-80E1-312223FFBF3B}" presName="root1" presStyleCnt="0"/>
      <dgm:spPr/>
    </dgm:pt>
    <dgm:pt modelId="{394DF3F5-E4A4-49F7-83F6-E365A72964AD}" type="pres">
      <dgm:prSet presAssocID="{F07A3C31-0456-4EA1-80E1-312223FFBF3B}" presName="LevelOneTextNode" presStyleLbl="node0" presStyleIdx="0" presStyleCnt="1">
        <dgm:presLayoutVars>
          <dgm:chPref val="3"/>
        </dgm:presLayoutVars>
      </dgm:prSet>
      <dgm:spPr/>
      <dgm:t>
        <a:bodyPr/>
        <a:lstStyle/>
        <a:p>
          <a:endParaRPr lang="es-MX"/>
        </a:p>
      </dgm:t>
    </dgm:pt>
    <dgm:pt modelId="{04FDE8BF-2644-49E0-8DC9-C166A377A467}" type="pres">
      <dgm:prSet presAssocID="{F07A3C31-0456-4EA1-80E1-312223FFBF3B}" presName="level2hierChild" presStyleCnt="0"/>
      <dgm:spPr/>
    </dgm:pt>
    <dgm:pt modelId="{50EC305B-E2B8-4D1B-8AB3-E4372C5375FD}" type="pres">
      <dgm:prSet presAssocID="{DC44BB4E-50B0-47B9-9E06-C95DF67228E0}" presName="conn2-1" presStyleLbl="parChTrans1D2" presStyleIdx="0" presStyleCnt="3"/>
      <dgm:spPr/>
      <dgm:t>
        <a:bodyPr/>
        <a:lstStyle/>
        <a:p>
          <a:endParaRPr lang="es-ES"/>
        </a:p>
      </dgm:t>
    </dgm:pt>
    <dgm:pt modelId="{50A311D1-8607-46B3-B20C-AE152A5BCB38}" type="pres">
      <dgm:prSet presAssocID="{DC44BB4E-50B0-47B9-9E06-C95DF67228E0}" presName="connTx" presStyleLbl="parChTrans1D2" presStyleIdx="0" presStyleCnt="3"/>
      <dgm:spPr/>
      <dgm:t>
        <a:bodyPr/>
        <a:lstStyle/>
        <a:p>
          <a:endParaRPr lang="es-ES"/>
        </a:p>
      </dgm:t>
    </dgm:pt>
    <dgm:pt modelId="{80DAB0D5-C951-4205-BBBB-DDC7ABC75CEC}" type="pres">
      <dgm:prSet presAssocID="{A9F5D6BA-756B-4268-9C4F-69348C2BE7F4}" presName="root2" presStyleCnt="0"/>
      <dgm:spPr/>
    </dgm:pt>
    <dgm:pt modelId="{9D4162E5-EB6B-4AFF-9A4E-39E1106002AE}" type="pres">
      <dgm:prSet presAssocID="{A9F5D6BA-756B-4268-9C4F-69348C2BE7F4}" presName="LevelTwoTextNode" presStyleLbl="node2" presStyleIdx="0" presStyleCnt="3" custScaleX="109407" custScaleY="126694">
        <dgm:presLayoutVars>
          <dgm:chPref val="3"/>
        </dgm:presLayoutVars>
      </dgm:prSet>
      <dgm:spPr/>
      <dgm:t>
        <a:bodyPr/>
        <a:lstStyle/>
        <a:p>
          <a:endParaRPr lang="es-MX"/>
        </a:p>
      </dgm:t>
    </dgm:pt>
    <dgm:pt modelId="{40158C09-47D6-4F00-AA57-23ED26B0F59B}" type="pres">
      <dgm:prSet presAssocID="{A9F5D6BA-756B-4268-9C4F-69348C2BE7F4}" presName="level3hierChild" presStyleCnt="0"/>
      <dgm:spPr/>
    </dgm:pt>
    <dgm:pt modelId="{822A8ED9-4271-40E4-B1F9-4268A340F7F6}" type="pres">
      <dgm:prSet presAssocID="{813BD6F2-D315-4BB0-909C-89C9B6CDFBE6}" presName="conn2-1" presStyleLbl="parChTrans1D2" presStyleIdx="1" presStyleCnt="3"/>
      <dgm:spPr/>
      <dgm:t>
        <a:bodyPr/>
        <a:lstStyle/>
        <a:p>
          <a:endParaRPr lang="es-ES"/>
        </a:p>
      </dgm:t>
    </dgm:pt>
    <dgm:pt modelId="{C3A41272-F824-4022-8781-D431940D688E}" type="pres">
      <dgm:prSet presAssocID="{813BD6F2-D315-4BB0-909C-89C9B6CDFBE6}" presName="connTx" presStyleLbl="parChTrans1D2" presStyleIdx="1" presStyleCnt="3"/>
      <dgm:spPr/>
      <dgm:t>
        <a:bodyPr/>
        <a:lstStyle/>
        <a:p>
          <a:endParaRPr lang="es-ES"/>
        </a:p>
      </dgm:t>
    </dgm:pt>
    <dgm:pt modelId="{6DDCD95F-5A77-4940-AD14-8BFAFCB9BA3A}" type="pres">
      <dgm:prSet presAssocID="{D4F6B798-09BD-4E2B-8569-674461725E0E}" presName="root2" presStyleCnt="0"/>
      <dgm:spPr/>
    </dgm:pt>
    <dgm:pt modelId="{B4BA2FC6-FA76-42DA-AA0C-97739493EDF6}" type="pres">
      <dgm:prSet presAssocID="{D4F6B798-09BD-4E2B-8569-674461725E0E}" presName="LevelTwoTextNode" presStyleLbl="node2" presStyleIdx="1" presStyleCnt="3" custScaleX="107441" custScaleY="131204">
        <dgm:presLayoutVars>
          <dgm:chPref val="3"/>
        </dgm:presLayoutVars>
      </dgm:prSet>
      <dgm:spPr/>
      <dgm:t>
        <a:bodyPr/>
        <a:lstStyle/>
        <a:p>
          <a:endParaRPr lang="es-MX"/>
        </a:p>
      </dgm:t>
    </dgm:pt>
    <dgm:pt modelId="{C3EDA2FE-44A3-4C57-821F-88617E09ACEE}" type="pres">
      <dgm:prSet presAssocID="{D4F6B798-09BD-4E2B-8569-674461725E0E}" presName="level3hierChild" presStyleCnt="0"/>
      <dgm:spPr/>
    </dgm:pt>
    <dgm:pt modelId="{ADFAD733-8501-49A9-8975-274B7EC91511}" type="pres">
      <dgm:prSet presAssocID="{F613C214-610B-4C59-B7C1-9B1DD01A4BE1}" presName="conn2-1" presStyleLbl="parChTrans1D2" presStyleIdx="2" presStyleCnt="3"/>
      <dgm:spPr/>
      <dgm:t>
        <a:bodyPr/>
        <a:lstStyle/>
        <a:p>
          <a:endParaRPr lang="es-ES"/>
        </a:p>
      </dgm:t>
    </dgm:pt>
    <dgm:pt modelId="{207AF5AC-AF72-42EF-A264-DE3C3467C04E}" type="pres">
      <dgm:prSet presAssocID="{F613C214-610B-4C59-B7C1-9B1DD01A4BE1}" presName="connTx" presStyleLbl="parChTrans1D2" presStyleIdx="2" presStyleCnt="3"/>
      <dgm:spPr/>
      <dgm:t>
        <a:bodyPr/>
        <a:lstStyle/>
        <a:p>
          <a:endParaRPr lang="es-ES"/>
        </a:p>
      </dgm:t>
    </dgm:pt>
    <dgm:pt modelId="{7AEC281E-737E-4E6F-98F2-FF4BBBAD1687}" type="pres">
      <dgm:prSet presAssocID="{E76830CA-C3E8-4222-96D8-8A01F51BE1C1}" presName="root2" presStyleCnt="0"/>
      <dgm:spPr/>
    </dgm:pt>
    <dgm:pt modelId="{00567A20-A20C-4174-ADE9-3F363A378DB0}" type="pres">
      <dgm:prSet presAssocID="{E76830CA-C3E8-4222-96D8-8A01F51BE1C1}" presName="LevelTwoTextNode" presStyleLbl="node2" presStyleIdx="2" presStyleCnt="3" custScaleX="109407" custScaleY="140978">
        <dgm:presLayoutVars>
          <dgm:chPref val="3"/>
        </dgm:presLayoutVars>
      </dgm:prSet>
      <dgm:spPr/>
      <dgm:t>
        <a:bodyPr/>
        <a:lstStyle/>
        <a:p>
          <a:endParaRPr lang="es-MX"/>
        </a:p>
      </dgm:t>
    </dgm:pt>
    <dgm:pt modelId="{FA832833-D16B-438E-AFEF-9E6D2656F63E}" type="pres">
      <dgm:prSet presAssocID="{E76830CA-C3E8-4222-96D8-8A01F51BE1C1}" presName="level3hierChild" presStyleCnt="0"/>
      <dgm:spPr/>
    </dgm:pt>
  </dgm:ptLst>
  <dgm:cxnLst>
    <dgm:cxn modelId="{9E18BB7B-C8A3-45B8-9645-3F6832FCDE40}" srcId="{F07A3C31-0456-4EA1-80E1-312223FFBF3B}" destId="{A9F5D6BA-756B-4268-9C4F-69348C2BE7F4}" srcOrd="0" destOrd="0" parTransId="{DC44BB4E-50B0-47B9-9E06-C95DF67228E0}" sibTransId="{A56E7199-E2BB-4F26-905B-3A45484C6BE3}"/>
    <dgm:cxn modelId="{A5B60C1A-5698-49E1-9FB9-157A0A81C134}" srcId="{F07A3C31-0456-4EA1-80E1-312223FFBF3B}" destId="{E76830CA-C3E8-4222-96D8-8A01F51BE1C1}" srcOrd="2" destOrd="0" parTransId="{F613C214-610B-4C59-B7C1-9B1DD01A4BE1}" sibTransId="{79BD8361-43CA-4CDF-87A8-B92C0120C431}"/>
    <dgm:cxn modelId="{35F0FAFE-FEFA-48BF-88D7-CC56DF7B4839}" type="presOf" srcId="{F613C214-610B-4C59-B7C1-9B1DD01A4BE1}" destId="{ADFAD733-8501-49A9-8975-274B7EC91511}" srcOrd="0" destOrd="0" presId="urn:microsoft.com/office/officeart/2008/layout/HorizontalMultiLevelHierarchy"/>
    <dgm:cxn modelId="{1B5B2F83-E305-4696-824C-847A843C7D51}" type="presOf" srcId="{E76830CA-C3E8-4222-96D8-8A01F51BE1C1}" destId="{00567A20-A20C-4174-ADE9-3F363A378DB0}" srcOrd="0" destOrd="0" presId="urn:microsoft.com/office/officeart/2008/layout/HorizontalMultiLevelHierarchy"/>
    <dgm:cxn modelId="{463C30C3-C391-40B2-95B9-1495A0DA3482}" type="presOf" srcId="{F613C214-610B-4C59-B7C1-9B1DD01A4BE1}" destId="{207AF5AC-AF72-42EF-A264-DE3C3467C04E}" srcOrd="1" destOrd="0" presId="urn:microsoft.com/office/officeart/2008/layout/HorizontalMultiLevelHierarchy"/>
    <dgm:cxn modelId="{A28A25D6-42B2-4317-818B-12EE39141668}" type="presOf" srcId="{A9F5D6BA-756B-4268-9C4F-69348C2BE7F4}" destId="{9D4162E5-EB6B-4AFF-9A4E-39E1106002AE}" srcOrd="0" destOrd="0" presId="urn:microsoft.com/office/officeart/2008/layout/HorizontalMultiLevelHierarchy"/>
    <dgm:cxn modelId="{748D25FE-FDCF-47A1-83E0-5B50A9569F24}" type="presOf" srcId="{D4F6B798-09BD-4E2B-8569-674461725E0E}" destId="{B4BA2FC6-FA76-42DA-AA0C-97739493EDF6}" srcOrd="0" destOrd="0" presId="urn:microsoft.com/office/officeart/2008/layout/HorizontalMultiLevelHierarchy"/>
    <dgm:cxn modelId="{2F7B09BE-7548-400C-91A8-648F8EC7468E}" type="presOf" srcId="{DC44BB4E-50B0-47B9-9E06-C95DF67228E0}" destId="{50A311D1-8607-46B3-B20C-AE152A5BCB38}" srcOrd="1" destOrd="0" presId="urn:microsoft.com/office/officeart/2008/layout/HorizontalMultiLevelHierarchy"/>
    <dgm:cxn modelId="{151B8916-15A7-47AA-ADF0-0000C35F4F4E}" type="presOf" srcId="{813BD6F2-D315-4BB0-909C-89C9B6CDFBE6}" destId="{822A8ED9-4271-40E4-B1F9-4268A340F7F6}" srcOrd="0" destOrd="0" presId="urn:microsoft.com/office/officeart/2008/layout/HorizontalMultiLevelHierarchy"/>
    <dgm:cxn modelId="{4DA385A8-2DB5-4878-A695-F5711D7C348F}" type="presOf" srcId="{555C7F91-5BE5-4063-9C01-C005CA3E8110}" destId="{0B0B12E6-9E3A-456A-AA73-BAE208356179}" srcOrd="0" destOrd="0" presId="urn:microsoft.com/office/officeart/2008/layout/HorizontalMultiLevelHierarchy"/>
    <dgm:cxn modelId="{BB9EDF3B-98C0-4FE4-BAD4-64B9166D6F89}" type="presOf" srcId="{F07A3C31-0456-4EA1-80E1-312223FFBF3B}" destId="{394DF3F5-E4A4-49F7-83F6-E365A72964AD}" srcOrd="0" destOrd="0" presId="urn:microsoft.com/office/officeart/2008/layout/HorizontalMultiLevelHierarchy"/>
    <dgm:cxn modelId="{52B7AE47-2EC0-4517-A55B-2A9FC10DF576}" type="presOf" srcId="{DC44BB4E-50B0-47B9-9E06-C95DF67228E0}" destId="{50EC305B-E2B8-4D1B-8AB3-E4372C5375FD}" srcOrd="0" destOrd="0" presId="urn:microsoft.com/office/officeart/2008/layout/HorizontalMultiLevelHierarchy"/>
    <dgm:cxn modelId="{9645513E-2C52-4C1F-B6D1-92752FFAF74A}" srcId="{F07A3C31-0456-4EA1-80E1-312223FFBF3B}" destId="{D4F6B798-09BD-4E2B-8569-674461725E0E}" srcOrd="1" destOrd="0" parTransId="{813BD6F2-D315-4BB0-909C-89C9B6CDFBE6}" sibTransId="{D7447794-3621-4057-ACE7-8FC0F723D278}"/>
    <dgm:cxn modelId="{2379743A-7F85-4AE7-A5BF-C7F68E99B8E6}" srcId="{555C7F91-5BE5-4063-9C01-C005CA3E8110}" destId="{F07A3C31-0456-4EA1-80E1-312223FFBF3B}" srcOrd="0" destOrd="0" parTransId="{4246AAA9-3A3D-46DA-9C40-F7C17A2146DC}" sibTransId="{F14DF70A-2458-4F68-BEE6-9F93F67AAFF3}"/>
    <dgm:cxn modelId="{08530E86-F3BE-4719-999F-0D8FE38C3CFF}" type="presOf" srcId="{813BD6F2-D315-4BB0-909C-89C9B6CDFBE6}" destId="{C3A41272-F824-4022-8781-D431940D688E}" srcOrd="1" destOrd="0" presId="urn:microsoft.com/office/officeart/2008/layout/HorizontalMultiLevelHierarchy"/>
    <dgm:cxn modelId="{879F6096-FE84-4F94-988B-C256292D7805}" type="presParOf" srcId="{0B0B12E6-9E3A-456A-AA73-BAE208356179}" destId="{384E9ACF-F4CC-4664-8D96-1302A0C2B2EF}" srcOrd="0" destOrd="0" presId="urn:microsoft.com/office/officeart/2008/layout/HorizontalMultiLevelHierarchy"/>
    <dgm:cxn modelId="{7B63CE49-8262-434B-8A81-66A23C189DC1}" type="presParOf" srcId="{384E9ACF-F4CC-4664-8D96-1302A0C2B2EF}" destId="{394DF3F5-E4A4-49F7-83F6-E365A72964AD}" srcOrd="0" destOrd="0" presId="urn:microsoft.com/office/officeart/2008/layout/HorizontalMultiLevelHierarchy"/>
    <dgm:cxn modelId="{9D5EA8A8-D70C-41BB-B145-73DCE54C6BC2}" type="presParOf" srcId="{384E9ACF-F4CC-4664-8D96-1302A0C2B2EF}" destId="{04FDE8BF-2644-49E0-8DC9-C166A377A467}" srcOrd="1" destOrd="0" presId="urn:microsoft.com/office/officeart/2008/layout/HorizontalMultiLevelHierarchy"/>
    <dgm:cxn modelId="{972B5962-AC3D-460B-AF34-BC5C30E2C354}" type="presParOf" srcId="{04FDE8BF-2644-49E0-8DC9-C166A377A467}" destId="{50EC305B-E2B8-4D1B-8AB3-E4372C5375FD}" srcOrd="0" destOrd="0" presId="urn:microsoft.com/office/officeart/2008/layout/HorizontalMultiLevelHierarchy"/>
    <dgm:cxn modelId="{01AC0084-FD67-47E0-BE0F-00C7738DCA38}" type="presParOf" srcId="{50EC305B-E2B8-4D1B-8AB3-E4372C5375FD}" destId="{50A311D1-8607-46B3-B20C-AE152A5BCB38}" srcOrd="0" destOrd="0" presId="urn:microsoft.com/office/officeart/2008/layout/HorizontalMultiLevelHierarchy"/>
    <dgm:cxn modelId="{901EA902-1BA7-49EF-A335-ED9E37142C34}" type="presParOf" srcId="{04FDE8BF-2644-49E0-8DC9-C166A377A467}" destId="{80DAB0D5-C951-4205-BBBB-DDC7ABC75CEC}" srcOrd="1" destOrd="0" presId="urn:microsoft.com/office/officeart/2008/layout/HorizontalMultiLevelHierarchy"/>
    <dgm:cxn modelId="{A47B339B-D3C0-4174-8963-809C01A39646}" type="presParOf" srcId="{80DAB0D5-C951-4205-BBBB-DDC7ABC75CEC}" destId="{9D4162E5-EB6B-4AFF-9A4E-39E1106002AE}" srcOrd="0" destOrd="0" presId="urn:microsoft.com/office/officeart/2008/layout/HorizontalMultiLevelHierarchy"/>
    <dgm:cxn modelId="{AF9FCB57-4B02-46D3-9A6C-2779681E3BB1}" type="presParOf" srcId="{80DAB0D5-C951-4205-BBBB-DDC7ABC75CEC}" destId="{40158C09-47D6-4F00-AA57-23ED26B0F59B}" srcOrd="1" destOrd="0" presId="urn:microsoft.com/office/officeart/2008/layout/HorizontalMultiLevelHierarchy"/>
    <dgm:cxn modelId="{FDA70516-35CC-4058-9469-0407937FCDF1}" type="presParOf" srcId="{04FDE8BF-2644-49E0-8DC9-C166A377A467}" destId="{822A8ED9-4271-40E4-B1F9-4268A340F7F6}" srcOrd="2" destOrd="0" presId="urn:microsoft.com/office/officeart/2008/layout/HorizontalMultiLevelHierarchy"/>
    <dgm:cxn modelId="{5BD0ECFF-9AC4-42FE-B394-1888B80D8B1B}" type="presParOf" srcId="{822A8ED9-4271-40E4-B1F9-4268A340F7F6}" destId="{C3A41272-F824-4022-8781-D431940D688E}" srcOrd="0" destOrd="0" presId="urn:microsoft.com/office/officeart/2008/layout/HorizontalMultiLevelHierarchy"/>
    <dgm:cxn modelId="{8111D092-3E6F-4724-8357-F3009B5C5651}" type="presParOf" srcId="{04FDE8BF-2644-49E0-8DC9-C166A377A467}" destId="{6DDCD95F-5A77-4940-AD14-8BFAFCB9BA3A}" srcOrd="3" destOrd="0" presId="urn:microsoft.com/office/officeart/2008/layout/HorizontalMultiLevelHierarchy"/>
    <dgm:cxn modelId="{F4A57131-E57A-459E-863B-0F08DA2B9595}" type="presParOf" srcId="{6DDCD95F-5A77-4940-AD14-8BFAFCB9BA3A}" destId="{B4BA2FC6-FA76-42DA-AA0C-97739493EDF6}" srcOrd="0" destOrd="0" presId="urn:microsoft.com/office/officeart/2008/layout/HorizontalMultiLevelHierarchy"/>
    <dgm:cxn modelId="{31F4C222-8F91-4D91-A550-51839C41A28C}" type="presParOf" srcId="{6DDCD95F-5A77-4940-AD14-8BFAFCB9BA3A}" destId="{C3EDA2FE-44A3-4C57-821F-88617E09ACEE}" srcOrd="1" destOrd="0" presId="urn:microsoft.com/office/officeart/2008/layout/HorizontalMultiLevelHierarchy"/>
    <dgm:cxn modelId="{BC04371A-B744-4EF2-B111-7CB8E4CFC672}" type="presParOf" srcId="{04FDE8BF-2644-49E0-8DC9-C166A377A467}" destId="{ADFAD733-8501-49A9-8975-274B7EC91511}" srcOrd="4" destOrd="0" presId="urn:microsoft.com/office/officeart/2008/layout/HorizontalMultiLevelHierarchy"/>
    <dgm:cxn modelId="{322EC59B-04D0-4142-BA15-99DCAB2BDC58}" type="presParOf" srcId="{ADFAD733-8501-49A9-8975-274B7EC91511}" destId="{207AF5AC-AF72-42EF-A264-DE3C3467C04E}" srcOrd="0" destOrd="0" presId="urn:microsoft.com/office/officeart/2008/layout/HorizontalMultiLevelHierarchy"/>
    <dgm:cxn modelId="{C0E49595-4B65-42EF-ACE4-EF0250618EB4}" type="presParOf" srcId="{04FDE8BF-2644-49E0-8DC9-C166A377A467}" destId="{7AEC281E-737E-4E6F-98F2-FF4BBBAD1687}" srcOrd="5" destOrd="0" presId="urn:microsoft.com/office/officeart/2008/layout/HorizontalMultiLevelHierarchy"/>
    <dgm:cxn modelId="{C2D052F5-86E8-4085-84EE-BA67648AEDB7}" type="presParOf" srcId="{7AEC281E-737E-4E6F-98F2-FF4BBBAD1687}" destId="{00567A20-A20C-4174-ADE9-3F363A378DB0}" srcOrd="0" destOrd="0" presId="urn:microsoft.com/office/officeart/2008/layout/HorizontalMultiLevelHierarchy"/>
    <dgm:cxn modelId="{BAEF573D-400D-4ED6-95A5-41F43A5CB9BB}" type="presParOf" srcId="{7AEC281E-737E-4E6F-98F2-FF4BBBAD1687}" destId="{FA832833-D16B-438E-AFEF-9E6D2656F63E}" srcOrd="1" destOrd="0" presId="urn:microsoft.com/office/officeart/2008/layout/HorizontalMultiLevelHierarchy"/>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0B3D02-4DC6-494B-B054-642626D1D377}" type="doc">
      <dgm:prSet loTypeId="urn:microsoft.com/office/officeart/2005/8/layout/hChevron3" loCatId="process" qsTypeId="urn:microsoft.com/office/officeart/2005/8/quickstyle/simple3" qsCatId="simple" csTypeId="urn:microsoft.com/office/officeart/2005/8/colors/accent1_2" csCatId="accent1" phldr="1"/>
      <dgm:spPr/>
    </dgm:pt>
    <dgm:pt modelId="{B5387EB6-002F-4741-8075-B16E7358F5B7}">
      <dgm:prSet phldrT="[Texto]"/>
      <dgm:spPr/>
      <dgm:t>
        <a:bodyPr/>
        <a:lstStyle/>
        <a:p>
          <a:r>
            <a:rPr lang="es-MX" dirty="0" smtClean="0"/>
            <a:t>5</a:t>
          </a:r>
        </a:p>
        <a:p>
          <a:r>
            <a:rPr lang="es-MX" dirty="0" smtClean="0"/>
            <a:t>Vulnerabilidad alta</a:t>
          </a:r>
          <a:endParaRPr lang="es-MX" dirty="0"/>
        </a:p>
      </dgm:t>
    </dgm:pt>
    <dgm:pt modelId="{707050DB-F103-4C1F-935C-5593DFA524BA}" type="parTrans" cxnId="{07E6D017-D40F-431C-8BA4-2A2BB9B5D213}">
      <dgm:prSet/>
      <dgm:spPr/>
      <dgm:t>
        <a:bodyPr/>
        <a:lstStyle/>
        <a:p>
          <a:endParaRPr lang="es-MX"/>
        </a:p>
      </dgm:t>
    </dgm:pt>
    <dgm:pt modelId="{227B6C59-B065-44E9-91AF-5F2E82381433}" type="sibTrans" cxnId="{07E6D017-D40F-431C-8BA4-2A2BB9B5D213}">
      <dgm:prSet/>
      <dgm:spPr/>
      <dgm:t>
        <a:bodyPr/>
        <a:lstStyle/>
        <a:p>
          <a:endParaRPr lang="es-MX"/>
        </a:p>
      </dgm:t>
    </dgm:pt>
    <dgm:pt modelId="{D455D186-8D14-4CD5-8A04-E6E1E15CD1C8}">
      <dgm:prSet phldrT="[Texto]"/>
      <dgm:spPr/>
      <dgm:t>
        <a:bodyPr/>
        <a:lstStyle/>
        <a:p>
          <a:r>
            <a:rPr lang="es-MX" dirty="0" smtClean="0"/>
            <a:t>4</a:t>
          </a:r>
        </a:p>
        <a:p>
          <a:r>
            <a:rPr lang="es-MX" dirty="0" smtClean="0"/>
            <a:t>Vulnerabilidad  media alta</a:t>
          </a:r>
        </a:p>
      </dgm:t>
    </dgm:pt>
    <dgm:pt modelId="{3BFBA3CA-312D-4A60-ADED-B2BA8C0CD6CE}" type="parTrans" cxnId="{B254CDA2-4AD3-48A1-9058-AC97F21FAF29}">
      <dgm:prSet/>
      <dgm:spPr/>
      <dgm:t>
        <a:bodyPr/>
        <a:lstStyle/>
        <a:p>
          <a:endParaRPr lang="es-MX"/>
        </a:p>
      </dgm:t>
    </dgm:pt>
    <dgm:pt modelId="{33804E8A-A9FC-43E6-9634-8CE4C0FE1349}" type="sibTrans" cxnId="{B254CDA2-4AD3-48A1-9058-AC97F21FAF29}">
      <dgm:prSet/>
      <dgm:spPr/>
      <dgm:t>
        <a:bodyPr/>
        <a:lstStyle/>
        <a:p>
          <a:endParaRPr lang="es-MX"/>
        </a:p>
      </dgm:t>
    </dgm:pt>
    <dgm:pt modelId="{2F44220B-0BA2-4DF2-847A-7FBDEBB6CA31}">
      <dgm:prSet phldrT="[Texto]"/>
      <dgm:spPr/>
      <dgm:t>
        <a:bodyPr/>
        <a:lstStyle/>
        <a:p>
          <a:r>
            <a:rPr lang="es-MX" dirty="0" smtClean="0"/>
            <a:t>3</a:t>
          </a:r>
        </a:p>
        <a:p>
          <a:r>
            <a:rPr lang="es-MX" dirty="0" smtClean="0"/>
            <a:t>Vulnerabilidad media</a:t>
          </a:r>
          <a:endParaRPr lang="es-MX" dirty="0"/>
        </a:p>
      </dgm:t>
    </dgm:pt>
    <dgm:pt modelId="{99717952-E530-4367-B9DD-434AB24B3F64}" type="parTrans" cxnId="{690E1B4F-C268-4DAF-BB27-857222361C0E}">
      <dgm:prSet/>
      <dgm:spPr/>
      <dgm:t>
        <a:bodyPr/>
        <a:lstStyle/>
        <a:p>
          <a:endParaRPr lang="es-MX"/>
        </a:p>
      </dgm:t>
    </dgm:pt>
    <dgm:pt modelId="{ECBB46C3-DD7A-4A86-AD56-CFE0CF75FD96}" type="sibTrans" cxnId="{690E1B4F-C268-4DAF-BB27-857222361C0E}">
      <dgm:prSet/>
      <dgm:spPr/>
      <dgm:t>
        <a:bodyPr/>
        <a:lstStyle/>
        <a:p>
          <a:endParaRPr lang="es-MX"/>
        </a:p>
      </dgm:t>
    </dgm:pt>
    <dgm:pt modelId="{8E4F1CD5-53BF-48B0-A335-B6E075CDF1B8}">
      <dgm:prSet phldrT="[Texto]"/>
      <dgm:spPr/>
      <dgm:t>
        <a:bodyPr/>
        <a:lstStyle/>
        <a:p>
          <a:r>
            <a:rPr lang="es-MX" dirty="0" smtClean="0"/>
            <a:t>2</a:t>
          </a:r>
        </a:p>
        <a:p>
          <a:r>
            <a:rPr lang="es-MX" dirty="0" smtClean="0"/>
            <a:t>Vulnerabilidad media baja</a:t>
          </a:r>
          <a:endParaRPr lang="es-MX" dirty="0"/>
        </a:p>
      </dgm:t>
    </dgm:pt>
    <dgm:pt modelId="{16846D79-1737-43E6-96D9-72FB7BC8CDC1}" type="parTrans" cxnId="{2EA21967-4B70-4648-A0A2-854B0302AA48}">
      <dgm:prSet/>
      <dgm:spPr/>
      <dgm:t>
        <a:bodyPr/>
        <a:lstStyle/>
        <a:p>
          <a:endParaRPr lang="es-MX"/>
        </a:p>
      </dgm:t>
    </dgm:pt>
    <dgm:pt modelId="{7A70A4C9-AC22-48B5-80D3-3FC11C242791}" type="sibTrans" cxnId="{2EA21967-4B70-4648-A0A2-854B0302AA48}">
      <dgm:prSet/>
      <dgm:spPr/>
      <dgm:t>
        <a:bodyPr/>
        <a:lstStyle/>
        <a:p>
          <a:endParaRPr lang="es-MX"/>
        </a:p>
      </dgm:t>
    </dgm:pt>
    <dgm:pt modelId="{D631A3B9-43F0-4718-ABF9-7AE4DA24D02C}">
      <dgm:prSet phldrT="[Texto]"/>
      <dgm:spPr/>
      <dgm:t>
        <a:bodyPr/>
        <a:lstStyle/>
        <a:p>
          <a:r>
            <a:rPr lang="es-MX" dirty="0" smtClean="0"/>
            <a:t>1</a:t>
          </a:r>
        </a:p>
        <a:p>
          <a:r>
            <a:rPr lang="es-MX" dirty="0" smtClean="0"/>
            <a:t>Vulnerabilidad baja</a:t>
          </a:r>
          <a:endParaRPr lang="es-MX" dirty="0"/>
        </a:p>
      </dgm:t>
    </dgm:pt>
    <dgm:pt modelId="{DED59032-CDF2-47FF-97E2-068038A41335}" type="parTrans" cxnId="{9616D897-BA08-4A69-85CB-D3D4BA735F6E}">
      <dgm:prSet/>
      <dgm:spPr/>
      <dgm:t>
        <a:bodyPr/>
        <a:lstStyle/>
        <a:p>
          <a:endParaRPr lang="es-MX"/>
        </a:p>
      </dgm:t>
    </dgm:pt>
    <dgm:pt modelId="{380D233B-C1F9-4FAC-B359-09896D710A67}" type="sibTrans" cxnId="{9616D897-BA08-4A69-85CB-D3D4BA735F6E}">
      <dgm:prSet/>
      <dgm:spPr/>
      <dgm:t>
        <a:bodyPr/>
        <a:lstStyle/>
        <a:p>
          <a:endParaRPr lang="es-MX"/>
        </a:p>
      </dgm:t>
    </dgm:pt>
    <dgm:pt modelId="{4555E89F-A72C-4208-9CCA-4114212580F2}" type="pres">
      <dgm:prSet presAssocID="{B60B3D02-4DC6-494B-B054-642626D1D377}" presName="Name0" presStyleCnt="0">
        <dgm:presLayoutVars>
          <dgm:dir/>
          <dgm:resizeHandles val="exact"/>
        </dgm:presLayoutVars>
      </dgm:prSet>
      <dgm:spPr/>
    </dgm:pt>
    <dgm:pt modelId="{07651527-4B42-4600-9BD9-6976A6B09E61}" type="pres">
      <dgm:prSet presAssocID="{B5387EB6-002F-4741-8075-B16E7358F5B7}" presName="parTxOnly" presStyleLbl="node1" presStyleIdx="0" presStyleCnt="5">
        <dgm:presLayoutVars>
          <dgm:bulletEnabled val="1"/>
        </dgm:presLayoutVars>
      </dgm:prSet>
      <dgm:spPr/>
      <dgm:t>
        <a:bodyPr/>
        <a:lstStyle/>
        <a:p>
          <a:endParaRPr lang="es-MX"/>
        </a:p>
      </dgm:t>
    </dgm:pt>
    <dgm:pt modelId="{EF5B7D27-2B26-4785-950A-E22FA1F751E5}" type="pres">
      <dgm:prSet presAssocID="{227B6C59-B065-44E9-91AF-5F2E82381433}" presName="parSpace" presStyleCnt="0"/>
      <dgm:spPr/>
    </dgm:pt>
    <dgm:pt modelId="{6C4F42D4-B16D-45F3-9E1F-BBCA6ED80A0A}" type="pres">
      <dgm:prSet presAssocID="{D455D186-8D14-4CD5-8A04-E6E1E15CD1C8}" presName="parTxOnly" presStyleLbl="node1" presStyleIdx="1" presStyleCnt="5">
        <dgm:presLayoutVars>
          <dgm:bulletEnabled val="1"/>
        </dgm:presLayoutVars>
      </dgm:prSet>
      <dgm:spPr/>
      <dgm:t>
        <a:bodyPr/>
        <a:lstStyle/>
        <a:p>
          <a:endParaRPr lang="es-MX"/>
        </a:p>
      </dgm:t>
    </dgm:pt>
    <dgm:pt modelId="{481D759F-F693-48FC-9955-86360E2C94BF}" type="pres">
      <dgm:prSet presAssocID="{33804E8A-A9FC-43E6-9634-8CE4C0FE1349}" presName="parSpace" presStyleCnt="0"/>
      <dgm:spPr/>
    </dgm:pt>
    <dgm:pt modelId="{555C1C82-0466-4930-BC9E-65E01BB1FCBB}" type="pres">
      <dgm:prSet presAssocID="{2F44220B-0BA2-4DF2-847A-7FBDEBB6CA31}" presName="parTxOnly" presStyleLbl="node1" presStyleIdx="2" presStyleCnt="5">
        <dgm:presLayoutVars>
          <dgm:bulletEnabled val="1"/>
        </dgm:presLayoutVars>
      </dgm:prSet>
      <dgm:spPr/>
      <dgm:t>
        <a:bodyPr/>
        <a:lstStyle/>
        <a:p>
          <a:endParaRPr lang="es-MX"/>
        </a:p>
      </dgm:t>
    </dgm:pt>
    <dgm:pt modelId="{9905291F-68F8-4D67-B7D8-A6B01F24E7CC}" type="pres">
      <dgm:prSet presAssocID="{ECBB46C3-DD7A-4A86-AD56-CFE0CF75FD96}" presName="parSpace" presStyleCnt="0"/>
      <dgm:spPr/>
    </dgm:pt>
    <dgm:pt modelId="{716BB02D-52C2-47D0-8540-8F41E2D4F71E}" type="pres">
      <dgm:prSet presAssocID="{8E4F1CD5-53BF-48B0-A335-B6E075CDF1B8}" presName="parTxOnly" presStyleLbl="node1" presStyleIdx="3" presStyleCnt="5">
        <dgm:presLayoutVars>
          <dgm:bulletEnabled val="1"/>
        </dgm:presLayoutVars>
      </dgm:prSet>
      <dgm:spPr/>
      <dgm:t>
        <a:bodyPr/>
        <a:lstStyle/>
        <a:p>
          <a:endParaRPr lang="es-ES"/>
        </a:p>
      </dgm:t>
    </dgm:pt>
    <dgm:pt modelId="{21648159-CEC3-47BC-A67A-7C5632E1F816}" type="pres">
      <dgm:prSet presAssocID="{7A70A4C9-AC22-48B5-80D3-3FC11C242791}" presName="parSpace" presStyleCnt="0"/>
      <dgm:spPr/>
    </dgm:pt>
    <dgm:pt modelId="{AFF58171-8C40-4132-BE13-A7D33DA3A84B}" type="pres">
      <dgm:prSet presAssocID="{D631A3B9-43F0-4718-ABF9-7AE4DA24D02C}" presName="parTxOnly" presStyleLbl="node1" presStyleIdx="4" presStyleCnt="5">
        <dgm:presLayoutVars>
          <dgm:bulletEnabled val="1"/>
        </dgm:presLayoutVars>
      </dgm:prSet>
      <dgm:spPr/>
      <dgm:t>
        <a:bodyPr/>
        <a:lstStyle/>
        <a:p>
          <a:endParaRPr lang="es-MX"/>
        </a:p>
      </dgm:t>
    </dgm:pt>
  </dgm:ptLst>
  <dgm:cxnLst>
    <dgm:cxn modelId="{E5CD6D1B-0715-4438-BDD1-539973B3FB22}" type="presOf" srcId="{8E4F1CD5-53BF-48B0-A335-B6E075CDF1B8}" destId="{716BB02D-52C2-47D0-8540-8F41E2D4F71E}" srcOrd="0" destOrd="0" presId="urn:microsoft.com/office/officeart/2005/8/layout/hChevron3"/>
    <dgm:cxn modelId="{CC373F7C-8A2A-4C2C-BEE9-7CE0CD62DDB2}" type="presOf" srcId="{D455D186-8D14-4CD5-8A04-E6E1E15CD1C8}" destId="{6C4F42D4-B16D-45F3-9E1F-BBCA6ED80A0A}" srcOrd="0" destOrd="0" presId="urn:microsoft.com/office/officeart/2005/8/layout/hChevron3"/>
    <dgm:cxn modelId="{85358004-4249-4B83-ABF8-B3D13648E80D}" type="presOf" srcId="{B60B3D02-4DC6-494B-B054-642626D1D377}" destId="{4555E89F-A72C-4208-9CCA-4114212580F2}" srcOrd="0" destOrd="0" presId="urn:microsoft.com/office/officeart/2005/8/layout/hChevron3"/>
    <dgm:cxn modelId="{690E1B4F-C268-4DAF-BB27-857222361C0E}" srcId="{B60B3D02-4DC6-494B-B054-642626D1D377}" destId="{2F44220B-0BA2-4DF2-847A-7FBDEBB6CA31}" srcOrd="2" destOrd="0" parTransId="{99717952-E530-4367-B9DD-434AB24B3F64}" sibTransId="{ECBB46C3-DD7A-4A86-AD56-CFE0CF75FD96}"/>
    <dgm:cxn modelId="{9616D897-BA08-4A69-85CB-D3D4BA735F6E}" srcId="{B60B3D02-4DC6-494B-B054-642626D1D377}" destId="{D631A3B9-43F0-4718-ABF9-7AE4DA24D02C}" srcOrd="4" destOrd="0" parTransId="{DED59032-CDF2-47FF-97E2-068038A41335}" sibTransId="{380D233B-C1F9-4FAC-B359-09896D710A67}"/>
    <dgm:cxn modelId="{AAB4A3B4-70AB-47C1-A622-6127B9C60844}" type="presOf" srcId="{D631A3B9-43F0-4718-ABF9-7AE4DA24D02C}" destId="{AFF58171-8C40-4132-BE13-A7D33DA3A84B}" srcOrd="0" destOrd="0" presId="urn:microsoft.com/office/officeart/2005/8/layout/hChevron3"/>
    <dgm:cxn modelId="{2EA21967-4B70-4648-A0A2-854B0302AA48}" srcId="{B60B3D02-4DC6-494B-B054-642626D1D377}" destId="{8E4F1CD5-53BF-48B0-A335-B6E075CDF1B8}" srcOrd="3" destOrd="0" parTransId="{16846D79-1737-43E6-96D9-72FB7BC8CDC1}" sibTransId="{7A70A4C9-AC22-48B5-80D3-3FC11C242791}"/>
    <dgm:cxn modelId="{3D5673C7-D272-4879-AEB8-AB54B6D504AD}" type="presOf" srcId="{2F44220B-0BA2-4DF2-847A-7FBDEBB6CA31}" destId="{555C1C82-0466-4930-BC9E-65E01BB1FCBB}" srcOrd="0" destOrd="0" presId="urn:microsoft.com/office/officeart/2005/8/layout/hChevron3"/>
    <dgm:cxn modelId="{B254CDA2-4AD3-48A1-9058-AC97F21FAF29}" srcId="{B60B3D02-4DC6-494B-B054-642626D1D377}" destId="{D455D186-8D14-4CD5-8A04-E6E1E15CD1C8}" srcOrd="1" destOrd="0" parTransId="{3BFBA3CA-312D-4A60-ADED-B2BA8C0CD6CE}" sibTransId="{33804E8A-A9FC-43E6-9634-8CE4C0FE1349}"/>
    <dgm:cxn modelId="{07E6D017-D40F-431C-8BA4-2A2BB9B5D213}" srcId="{B60B3D02-4DC6-494B-B054-642626D1D377}" destId="{B5387EB6-002F-4741-8075-B16E7358F5B7}" srcOrd="0" destOrd="0" parTransId="{707050DB-F103-4C1F-935C-5593DFA524BA}" sibTransId="{227B6C59-B065-44E9-91AF-5F2E82381433}"/>
    <dgm:cxn modelId="{D45CDA80-EBCD-4AE4-B3EE-6C027134D9B0}" type="presOf" srcId="{B5387EB6-002F-4741-8075-B16E7358F5B7}" destId="{07651527-4B42-4600-9BD9-6976A6B09E61}" srcOrd="0" destOrd="0" presId="urn:microsoft.com/office/officeart/2005/8/layout/hChevron3"/>
    <dgm:cxn modelId="{CE7A4430-CC74-4C1E-8CE6-DE95588F410E}" type="presParOf" srcId="{4555E89F-A72C-4208-9CCA-4114212580F2}" destId="{07651527-4B42-4600-9BD9-6976A6B09E61}" srcOrd="0" destOrd="0" presId="urn:microsoft.com/office/officeart/2005/8/layout/hChevron3"/>
    <dgm:cxn modelId="{2DCF652A-A10A-4F17-94B9-BD7B69A80A63}" type="presParOf" srcId="{4555E89F-A72C-4208-9CCA-4114212580F2}" destId="{EF5B7D27-2B26-4785-950A-E22FA1F751E5}" srcOrd="1" destOrd="0" presId="urn:microsoft.com/office/officeart/2005/8/layout/hChevron3"/>
    <dgm:cxn modelId="{782F31E3-AD3B-4457-8451-F956B92D279D}" type="presParOf" srcId="{4555E89F-A72C-4208-9CCA-4114212580F2}" destId="{6C4F42D4-B16D-45F3-9E1F-BBCA6ED80A0A}" srcOrd="2" destOrd="0" presId="urn:microsoft.com/office/officeart/2005/8/layout/hChevron3"/>
    <dgm:cxn modelId="{B6811FA4-AD32-4FA3-8F5B-976547ADD363}" type="presParOf" srcId="{4555E89F-A72C-4208-9CCA-4114212580F2}" destId="{481D759F-F693-48FC-9955-86360E2C94BF}" srcOrd="3" destOrd="0" presId="urn:microsoft.com/office/officeart/2005/8/layout/hChevron3"/>
    <dgm:cxn modelId="{014A10AC-B784-48F1-9F6B-4B65D78EF78B}" type="presParOf" srcId="{4555E89F-A72C-4208-9CCA-4114212580F2}" destId="{555C1C82-0466-4930-BC9E-65E01BB1FCBB}" srcOrd="4" destOrd="0" presId="urn:microsoft.com/office/officeart/2005/8/layout/hChevron3"/>
    <dgm:cxn modelId="{3F7907C8-4547-4762-9FAA-135E06EE8F63}" type="presParOf" srcId="{4555E89F-A72C-4208-9CCA-4114212580F2}" destId="{9905291F-68F8-4D67-B7D8-A6B01F24E7CC}" srcOrd="5" destOrd="0" presId="urn:microsoft.com/office/officeart/2005/8/layout/hChevron3"/>
    <dgm:cxn modelId="{B011FF76-3463-47EF-8B8B-3EFABEF29BA4}" type="presParOf" srcId="{4555E89F-A72C-4208-9CCA-4114212580F2}" destId="{716BB02D-52C2-47D0-8540-8F41E2D4F71E}" srcOrd="6" destOrd="0" presId="urn:microsoft.com/office/officeart/2005/8/layout/hChevron3"/>
    <dgm:cxn modelId="{99D78DC6-06E6-4009-BB25-60D3A649D7F9}" type="presParOf" srcId="{4555E89F-A72C-4208-9CCA-4114212580F2}" destId="{21648159-CEC3-47BC-A67A-7C5632E1F816}" srcOrd="7" destOrd="0" presId="urn:microsoft.com/office/officeart/2005/8/layout/hChevron3"/>
    <dgm:cxn modelId="{B6AA07A1-BC26-4FE2-93A8-96B816E73F02}" type="presParOf" srcId="{4555E89F-A72C-4208-9CCA-4114212580F2}" destId="{AFF58171-8C40-4132-BE13-A7D33DA3A84B}" srcOrd="8" destOrd="0" presId="urn:microsoft.com/office/officeart/2005/8/layout/hChevro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52D682C1-1383-4FF6-8539-A55385FF39BC}" type="datetimeFigureOut">
              <a:rPr lang="es-ES" smtClean="0"/>
              <a:pPr/>
              <a:t>31/08/2018</a:t>
            </a:fld>
            <a:endParaRPr lang="es-ES"/>
          </a:p>
        </p:txBody>
      </p:sp>
      <p:sp>
        <p:nvSpPr>
          <p:cNvPr id="5" name="Footer Placeholder 4"/>
          <p:cNvSpPr>
            <a:spLocks noGrp="1"/>
          </p:cNvSpPr>
          <p:nvPr>
            <p:ph type="ftr" sz="quarter" idx="11"/>
          </p:nvPr>
        </p:nvSpPr>
        <p:spPr>
          <a:xfrm>
            <a:off x="1174044" y="5357592"/>
            <a:ext cx="5034845" cy="365125"/>
          </a:xfrm>
        </p:spPr>
        <p:txBody>
          <a:bodyPr/>
          <a:lstStyle/>
          <a:p>
            <a:endParaRPr lang="es-E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E5316951-CBA4-42D3-B82B-7CA161FF1262}"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2D682C1-1383-4FF6-8539-A55385FF39BC}" type="datetimeFigureOut">
              <a:rPr lang="es-ES" smtClean="0"/>
              <a:pPr/>
              <a:t>31/08/2018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316951-CBA4-42D3-B82B-7CA161FF126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2D682C1-1383-4FF6-8539-A55385FF39BC}" type="datetimeFigureOut">
              <a:rPr lang="es-ES" smtClean="0"/>
              <a:pPr/>
              <a:t>31/08/2018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316951-CBA4-42D3-B82B-7CA161FF126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2D682C1-1383-4FF6-8539-A55385FF39BC}" type="datetimeFigureOut">
              <a:rPr lang="es-ES" smtClean="0"/>
              <a:pPr/>
              <a:t>31/08/2018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316951-CBA4-42D3-B82B-7CA161FF126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2D682C1-1383-4FF6-8539-A55385FF39BC}" type="datetimeFigureOut">
              <a:rPr lang="es-ES" smtClean="0"/>
              <a:pPr/>
              <a:t>31/08/2018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316951-CBA4-42D3-B82B-7CA161FF1262}"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52D682C1-1383-4FF6-8539-A55385FF39BC}" type="datetimeFigureOut">
              <a:rPr lang="es-ES" smtClean="0"/>
              <a:pPr/>
              <a:t>31/08/2018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5316951-CBA4-42D3-B82B-7CA161FF1262}" type="slidenum">
              <a:rPr lang="es-ES" smtClean="0"/>
              <a:pPr/>
              <a:t>‹Nº›</a:t>
            </a:fld>
            <a:endParaRPr lang="es-ES"/>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52D682C1-1383-4FF6-8539-A55385FF39BC}" type="datetimeFigureOut">
              <a:rPr lang="es-ES" smtClean="0"/>
              <a:pPr/>
              <a:t>31/08/2018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5316951-CBA4-42D3-B82B-7CA161FF1262}" type="slidenum">
              <a:rPr lang="es-ES" smtClean="0"/>
              <a:pPr/>
              <a:t>‹Nº›</a:t>
            </a:fld>
            <a:endParaRPr lang="es-ES"/>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2D682C1-1383-4FF6-8539-A55385FF39BC}" type="datetimeFigureOut">
              <a:rPr lang="es-ES" smtClean="0"/>
              <a:pPr/>
              <a:t>31/08/2018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5316951-CBA4-42D3-B82B-7CA161FF126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682C1-1383-4FF6-8539-A55385FF39BC}" type="datetimeFigureOut">
              <a:rPr lang="es-ES" smtClean="0"/>
              <a:pPr/>
              <a:t>31/08/2018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5316951-CBA4-42D3-B82B-7CA161FF126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52D682C1-1383-4FF6-8539-A55385FF39BC}" type="datetimeFigureOut">
              <a:rPr lang="es-ES" smtClean="0"/>
              <a:pPr/>
              <a:t>31/08/2018</a:t>
            </a:fld>
            <a:endParaRPr lang="es-ES"/>
          </a:p>
        </p:txBody>
      </p:sp>
      <p:sp>
        <p:nvSpPr>
          <p:cNvPr id="6" name="Footer Placeholder 5"/>
          <p:cNvSpPr>
            <a:spLocks noGrp="1"/>
          </p:cNvSpPr>
          <p:nvPr>
            <p:ph type="ftr" sz="quarter" idx="11"/>
          </p:nvPr>
        </p:nvSpPr>
        <p:spPr>
          <a:xfrm rot="-60000">
            <a:off x="914554" y="5829261"/>
            <a:ext cx="3522607" cy="365125"/>
          </a:xfrm>
        </p:spPr>
        <p:txBody>
          <a:bodyPr/>
          <a:lstStyle/>
          <a:p>
            <a:endParaRPr lang="es-ES"/>
          </a:p>
        </p:txBody>
      </p:sp>
      <p:sp>
        <p:nvSpPr>
          <p:cNvPr id="7" name="Slide Number Placeholder 6"/>
          <p:cNvSpPr>
            <a:spLocks noGrp="1"/>
          </p:cNvSpPr>
          <p:nvPr>
            <p:ph type="sldNum" sz="quarter" idx="12"/>
          </p:nvPr>
        </p:nvSpPr>
        <p:spPr>
          <a:xfrm rot="60000">
            <a:off x="7557313" y="5896961"/>
            <a:ext cx="554023" cy="365125"/>
          </a:xfrm>
        </p:spPr>
        <p:txBody>
          <a:bodyPr/>
          <a:lstStyle/>
          <a:p>
            <a:fld id="{E5316951-CBA4-42D3-B82B-7CA161FF126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52D682C1-1383-4FF6-8539-A55385FF39BC}" type="datetimeFigureOut">
              <a:rPr lang="es-ES" smtClean="0"/>
              <a:pPr/>
              <a:t>31/08/2018</a:t>
            </a:fld>
            <a:endParaRPr lang="es-ES"/>
          </a:p>
        </p:txBody>
      </p:sp>
      <p:sp>
        <p:nvSpPr>
          <p:cNvPr id="6" name="Footer Placeholder 5"/>
          <p:cNvSpPr>
            <a:spLocks noGrp="1"/>
          </p:cNvSpPr>
          <p:nvPr>
            <p:ph type="ftr" sz="quarter" idx="11"/>
          </p:nvPr>
        </p:nvSpPr>
        <p:spPr>
          <a:xfrm rot="-60000">
            <a:off x="914569" y="5831037"/>
            <a:ext cx="3319043" cy="365125"/>
          </a:xfrm>
        </p:spPr>
        <p:txBody>
          <a:bodyPr/>
          <a:lstStyle/>
          <a:p>
            <a:endParaRPr lang="es-ES"/>
          </a:p>
        </p:txBody>
      </p:sp>
      <p:sp>
        <p:nvSpPr>
          <p:cNvPr id="7" name="Slide Number Placeholder 6"/>
          <p:cNvSpPr>
            <a:spLocks noGrp="1"/>
          </p:cNvSpPr>
          <p:nvPr>
            <p:ph type="sldNum" sz="quarter" idx="12"/>
          </p:nvPr>
        </p:nvSpPr>
        <p:spPr>
          <a:xfrm rot="60000">
            <a:off x="7562089" y="5900026"/>
            <a:ext cx="554023" cy="365125"/>
          </a:xfrm>
        </p:spPr>
        <p:txBody>
          <a:bodyPr/>
          <a:lstStyle/>
          <a:p>
            <a:fld id="{E5316951-CBA4-42D3-B82B-7CA161FF1262}"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52D682C1-1383-4FF6-8539-A55385FF39BC}" type="datetimeFigureOut">
              <a:rPr lang="es-ES" smtClean="0"/>
              <a:pPr/>
              <a:t>31/08/2018</a:t>
            </a:fld>
            <a:endParaRPr lang="es-E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E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E5316951-CBA4-42D3-B82B-7CA161FF1262}"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png"/><Relationship Id="rId7" Type="http://schemas.openxmlformats.org/officeDocument/2006/relationships/diagramColors" Target="../diagrams/colors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8220" y="1268760"/>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971600" y="1988840"/>
            <a:ext cx="7200800" cy="3908762"/>
          </a:xfrm>
          <a:prstGeom prst="rect">
            <a:avLst/>
          </a:prstGeom>
          <a:noFill/>
        </p:spPr>
        <p:txBody>
          <a:bodyPr wrap="square" rtlCol="0">
            <a:spAutoFit/>
          </a:bodyPr>
          <a:lstStyle/>
          <a:p>
            <a:pPr algn="ctr"/>
            <a:r>
              <a:rPr lang="es-ES" sz="2400" b="1" dirty="0" smtClean="0">
                <a:latin typeface="Arial" pitchFamily="34" charset="0"/>
                <a:cs typeface="Arial" pitchFamily="34" charset="0"/>
              </a:rPr>
              <a:t>ESCUELA NACIONAL DE PROTECCIÓN CIVIL CAMPUS CHIAPAS</a:t>
            </a:r>
          </a:p>
          <a:p>
            <a:pPr algn="ctr"/>
            <a:endParaRPr lang="es-ES" sz="2000" b="1" dirty="0" smtClean="0">
              <a:latin typeface="Arial" pitchFamily="34" charset="0"/>
              <a:cs typeface="Arial" pitchFamily="34" charset="0"/>
            </a:endParaRPr>
          </a:p>
          <a:p>
            <a:pPr algn="ctr"/>
            <a:r>
              <a:rPr lang="es-ES" sz="2000" b="1" dirty="0" smtClean="0">
                <a:latin typeface="Arial" pitchFamily="34" charset="0"/>
                <a:cs typeface="Arial" pitchFamily="34" charset="0"/>
              </a:rPr>
              <a:t>MAESTRÍA EN GESTIÓN INTEGRAL DE RIESGOS Y PROTECCIÓN CIVIL</a:t>
            </a:r>
          </a:p>
          <a:p>
            <a:pPr algn="ctr"/>
            <a:endParaRPr lang="es-ES" sz="2000" b="1" dirty="0">
              <a:latin typeface="Arial" pitchFamily="34" charset="0"/>
              <a:cs typeface="Arial" pitchFamily="34" charset="0"/>
            </a:endParaRPr>
          </a:p>
          <a:p>
            <a:pPr algn="ctr"/>
            <a:r>
              <a:rPr lang="es-ES" sz="2000" b="1" dirty="0" smtClean="0">
                <a:effectLst>
                  <a:outerShdw blurRad="38100" dist="38100" dir="2700000" algn="tl">
                    <a:srgbClr val="000000">
                      <a:alpha val="43137"/>
                    </a:srgbClr>
                  </a:outerShdw>
                </a:effectLst>
                <a:latin typeface="Arial" pitchFamily="34" charset="0"/>
                <a:cs typeface="Arial" pitchFamily="34" charset="0"/>
              </a:rPr>
              <a:t>«PRESENTACIÓN DE AVANCES DE TESIS»</a:t>
            </a:r>
          </a:p>
          <a:p>
            <a:pPr algn="ctr"/>
            <a:endParaRPr lang="es-ES" sz="2000" b="1" dirty="0">
              <a:latin typeface="Arial" pitchFamily="34" charset="0"/>
              <a:cs typeface="Arial" pitchFamily="34" charset="0"/>
            </a:endParaRPr>
          </a:p>
          <a:p>
            <a:pPr algn="ctr"/>
            <a:r>
              <a:rPr lang="es-ES" sz="2000" b="1" dirty="0" smtClean="0">
                <a:latin typeface="Arial" pitchFamily="34" charset="0"/>
                <a:cs typeface="Arial" pitchFamily="34" charset="0"/>
              </a:rPr>
              <a:t>TEMA</a:t>
            </a:r>
          </a:p>
          <a:p>
            <a:pPr algn="ctr"/>
            <a:r>
              <a:rPr lang="es-MX" sz="2000" b="1" dirty="0" smtClean="0">
                <a:effectLst>
                  <a:outerShdw blurRad="38100" dist="38100" dir="2700000" algn="tl">
                    <a:srgbClr val="000000">
                      <a:alpha val="43137"/>
                    </a:srgbClr>
                  </a:outerShdw>
                </a:effectLst>
                <a:latin typeface="Arial" pitchFamily="34" charset="0"/>
                <a:cs typeface="Arial" pitchFamily="34" charset="0"/>
              </a:rPr>
              <a:t>PROPUESTA METODOLÓGICA PARA IDENTIFICAR Y ANALIZAR CONDICIONES DE VULNERABILIDAD EN EDIFICACIONES DE TUXTLA GUTIÉRREZ.</a:t>
            </a:r>
            <a:endParaRPr lang="es-ES" sz="2000" b="1" dirty="0">
              <a:effectLst>
                <a:outerShdw blurRad="38100" dist="38100" dir="2700000" algn="tl">
                  <a:srgbClr val="000000">
                    <a:alpha val="43137"/>
                  </a:srgbClr>
                </a:outerShdw>
              </a:effectLst>
              <a:latin typeface="Arial" pitchFamily="34" charset="0"/>
              <a:cs typeface="Arial" pitchFamily="34" charset="0"/>
            </a:endParaRPr>
          </a:p>
        </p:txBody>
      </p:sp>
      <p:pic>
        <p:nvPicPr>
          <p:cNvPr id="6" name="5 Imagen" descr="C:\Users\Nestor\Desktop\Logotipos Gobierno del Estado\1.2 logoPoliticaSocial_cmyk.png"/>
          <p:cNvPicPr/>
          <p:nvPr/>
        </p:nvPicPr>
        <p:blipFill>
          <a:blip r:embed="rId3" cstate="print"/>
          <a:srcRect/>
          <a:stretch>
            <a:fillRect/>
          </a:stretch>
        </p:blipFill>
        <p:spPr bwMode="auto">
          <a:xfrm>
            <a:off x="7092280" y="1340768"/>
            <a:ext cx="1008112" cy="576064"/>
          </a:xfrm>
          <a:prstGeom prst="rect">
            <a:avLst/>
          </a:prstGeom>
          <a:noFill/>
          <a:ln w="9525">
            <a:noFill/>
            <a:miter lim="800000"/>
            <a:headEnd/>
            <a:tailEnd/>
          </a:ln>
        </p:spPr>
      </p:pic>
    </p:spTree>
    <p:extLst>
      <p:ext uri="{BB962C8B-B14F-4D97-AF65-F5344CB8AC3E}">
        <p14:creationId xmlns:p14="http://schemas.microsoft.com/office/powerpoint/2010/main" val="452267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cstate="print"/>
          <a:srcRect/>
          <a:stretch>
            <a:fillRect/>
          </a:stretch>
        </p:blipFill>
        <p:spPr bwMode="auto">
          <a:xfrm>
            <a:off x="7126885" y="628086"/>
            <a:ext cx="1008112" cy="576064"/>
          </a:xfrm>
          <a:prstGeom prst="rect">
            <a:avLst/>
          </a:prstGeom>
          <a:noFill/>
          <a:ln w="9525">
            <a:noFill/>
            <a:miter lim="800000"/>
            <a:headEnd/>
            <a:tailEnd/>
          </a:ln>
        </p:spPr>
      </p:pic>
      <p:graphicFrame>
        <p:nvGraphicFramePr>
          <p:cNvPr id="4" name="Diagrama 3"/>
          <p:cNvGraphicFramePr/>
          <p:nvPr>
            <p:extLst>
              <p:ext uri="{D42A27DB-BD31-4B8C-83A1-F6EECF244321}">
                <p14:modId xmlns:p14="http://schemas.microsoft.com/office/powerpoint/2010/main" val="3711672700"/>
              </p:ext>
            </p:extLst>
          </p:nvPr>
        </p:nvGraphicFramePr>
        <p:xfrm>
          <a:off x="1096045" y="908720"/>
          <a:ext cx="7038952" cy="50405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05415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cstate="print"/>
          <a:srcRect/>
          <a:stretch>
            <a:fillRect/>
          </a:stretch>
        </p:blipFill>
        <p:spPr bwMode="auto">
          <a:xfrm>
            <a:off x="7126885" y="628086"/>
            <a:ext cx="1008112" cy="576064"/>
          </a:xfrm>
          <a:prstGeom prst="rect">
            <a:avLst/>
          </a:prstGeom>
          <a:noFill/>
          <a:ln w="9525">
            <a:noFill/>
            <a:miter lim="800000"/>
            <a:headEnd/>
            <a:tailEnd/>
          </a:ln>
        </p:spPr>
      </p:pic>
      <p:sp>
        <p:nvSpPr>
          <p:cNvPr id="4" name="Rectángulo 3"/>
          <p:cNvSpPr/>
          <p:nvPr/>
        </p:nvSpPr>
        <p:spPr>
          <a:xfrm>
            <a:off x="1096045" y="1700808"/>
            <a:ext cx="7038952" cy="3382144"/>
          </a:xfrm>
          <a:prstGeom prst="rect">
            <a:avLst/>
          </a:prstGeom>
        </p:spPr>
        <p:txBody>
          <a:bodyPr wrap="square">
            <a:spAutoFit/>
          </a:bodyPr>
          <a:lstStyle/>
          <a:p>
            <a:pPr>
              <a:lnSpc>
                <a:spcPct val="150000"/>
              </a:lnSpc>
            </a:pPr>
            <a:r>
              <a:rPr lang="es-MX" sz="1200" b="1" dirty="0">
                <a:solidFill>
                  <a:srgbClr val="000000"/>
                </a:solidFill>
                <a:latin typeface="Arial" panose="020B0604020202020204" pitchFamily="34" charset="0"/>
              </a:rPr>
              <a:t>Diseño de Instrumentos </a:t>
            </a:r>
            <a:endParaRPr lang="es-MX" sz="1200" b="1" dirty="0" smtClean="0">
              <a:solidFill>
                <a:srgbClr val="000000"/>
              </a:solidFill>
              <a:latin typeface="Arial" panose="020B0604020202020204" pitchFamily="34" charset="0"/>
            </a:endParaRPr>
          </a:p>
          <a:p>
            <a:pPr>
              <a:lnSpc>
                <a:spcPct val="150000"/>
              </a:lnSpc>
            </a:pPr>
            <a:endParaRPr lang="es-MX" sz="1200" b="1" dirty="0">
              <a:solidFill>
                <a:srgbClr val="000000"/>
              </a:solidFill>
              <a:latin typeface="Arial" panose="020B0604020202020204" pitchFamily="34" charset="0"/>
            </a:endParaRPr>
          </a:p>
          <a:p>
            <a:pPr>
              <a:lnSpc>
                <a:spcPct val="150000"/>
              </a:lnSpc>
            </a:pPr>
            <a:r>
              <a:rPr lang="es-MX" sz="1200" dirty="0" smtClean="0">
                <a:solidFill>
                  <a:srgbClr val="000000"/>
                </a:solidFill>
                <a:latin typeface="Arial" panose="020B0604020202020204" pitchFamily="34" charset="0"/>
              </a:rPr>
              <a:t>Sobre </a:t>
            </a:r>
            <a:r>
              <a:rPr lang="es-MX" sz="1200" dirty="0">
                <a:solidFill>
                  <a:srgbClr val="000000"/>
                </a:solidFill>
                <a:latin typeface="Arial" panose="020B0604020202020204" pitchFamily="34" charset="0"/>
              </a:rPr>
              <a:t>la base de los planteamientos recopilados y expuestos con anterioridad y las necesidades analíticas descritas, se desarrollan cuatro tipos de instrumentos de análisis orientados a la identificación de la vulnerabilidad de las edificaciones, cuya aplicación podrá ser local o comunal, dependiendo del alcance buscado y de la información disponible, pudiendo ser desarrollada por especialistas relacionados con la planificación territorial: </a:t>
            </a:r>
            <a:endParaRPr lang="es-MX" sz="1200" dirty="0" smtClean="0">
              <a:solidFill>
                <a:srgbClr val="000000"/>
              </a:solidFill>
              <a:latin typeface="Arial" panose="020B0604020202020204" pitchFamily="34" charset="0"/>
            </a:endParaRPr>
          </a:p>
          <a:p>
            <a:pPr>
              <a:lnSpc>
                <a:spcPct val="150000"/>
              </a:lnSpc>
            </a:pPr>
            <a:endParaRPr lang="es-MX" sz="1200" dirty="0">
              <a:solidFill>
                <a:srgbClr val="000000"/>
              </a:solidFill>
              <a:latin typeface="Arial" panose="020B0604020202020204" pitchFamily="34" charset="0"/>
            </a:endParaRPr>
          </a:p>
          <a:p>
            <a:pPr marL="285750" indent="-285750">
              <a:lnSpc>
                <a:spcPct val="150000"/>
              </a:lnSpc>
              <a:buFont typeface="Arial" panose="020B0604020202020204" pitchFamily="34" charset="0"/>
              <a:buChar char="•"/>
            </a:pPr>
            <a:r>
              <a:rPr lang="es-MX" sz="1200" dirty="0" smtClean="0">
                <a:solidFill>
                  <a:srgbClr val="000000"/>
                </a:solidFill>
                <a:latin typeface="Arial" panose="020B0604020202020204" pitchFamily="34" charset="0"/>
              </a:rPr>
              <a:t>Vulnerabilidad </a:t>
            </a:r>
            <a:r>
              <a:rPr lang="es-MX" sz="1200" dirty="0">
                <a:solidFill>
                  <a:srgbClr val="000000"/>
                </a:solidFill>
                <a:latin typeface="Arial" panose="020B0604020202020204" pitchFamily="34" charset="0"/>
              </a:rPr>
              <a:t>por variables. </a:t>
            </a:r>
          </a:p>
          <a:p>
            <a:pPr marL="285750" indent="-285750">
              <a:lnSpc>
                <a:spcPct val="150000"/>
              </a:lnSpc>
              <a:buFont typeface="Arial" panose="020B0604020202020204" pitchFamily="34" charset="0"/>
              <a:buChar char="•"/>
            </a:pPr>
            <a:r>
              <a:rPr lang="es-MX" sz="1200" dirty="0" smtClean="0">
                <a:solidFill>
                  <a:srgbClr val="000000"/>
                </a:solidFill>
                <a:latin typeface="Arial" panose="020B0604020202020204" pitchFamily="34" charset="0"/>
              </a:rPr>
              <a:t>Indicadores </a:t>
            </a:r>
            <a:r>
              <a:rPr lang="es-MX" sz="1200" dirty="0">
                <a:solidFill>
                  <a:srgbClr val="000000"/>
                </a:solidFill>
                <a:latin typeface="Arial" panose="020B0604020202020204" pitchFamily="34" charset="0"/>
              </a:rPr>
              <a:t>de vulnerabilidad. </a:t>
            </a:r>
          </a:p>
          <a:p>
            <a:pPr marL="285750" indent="-285750">
              <a:lnSpc>
                <a:spcPct val="150000"/>
              </a:lnSpc>
              <a:buFont typeface="Arial" panose="020B0604020202020204" pitchFamily="34" charset="0"/>
              <a:buChar char="•"/>
            </a:pPr>
            <a:r>
              <a:rPr lang="es-MX" sz="1200" dirty="0" smtClean="0">
                <a:solidFill>
                  <a:srgbClr val="000000"/>
                </a:solidFill>
                <a:latin typeface="Arial" panose="020B0604020202020204" pitchFamily="34" charset="0"/>
              </a:rPr>
              <a:t>Mapas </a:t>
            </a:r>
            <a:r>
              <a:rPr lang="es-MX" sz="1200" dirty="0">
                <a:solidFill>
                  <a:srgbClr val="000000"/>
                </a:solidFill>
                <a:latin typeface="Arial" panose="020B0604020202020204" pitchFamily="34" charset="0"/>
              </a:rPr>
              <a:t>de vulnerabilidad de las edificaciones. </a:t>
            </a:r>
          </a:p>
          <a:p>
            <a:pPr marL="285750" indent="-285750">
              <a:lnSpc>
                <a:spcPct val="150000"/>
              </a:lnSpc>
              <a:buFont typeface="Arial" panose="020B0604020202020204" pitchFamily="34" charset="0"/>
              <a:buChar char="•"/>
            </a:pPr>
            <a:r>
              <a:rPr lang="es-MX" sz="1200" dirty="0" smtClean="0">
                <a:solidFill>
                  <a:srgbClr val="000000"/>
                </a:solidFill>
                <a:latin typeface="Arial" panose="020B0604020202020204" pitchFamily="34" charset="0"/>
              </a:rPr>
              <a:t>Zonificación </a:t>
            </a:r>
            <a:r>
              <a:rPr lang="es-MX" sz="1200" dirty="0">
                <a:solidFill>
                  <a:srgbClr val="000000"/>
                </a:solidFill>
                <a:latin typeface="Arial" panose="020B0604020202020204" pitchFamily="34" charset="0"/>
              </a:rPr>
              <a:t>y tipologías de vulnerabilidad. </a:t>
            </a:r>
          </a:p>
        </p:txBody>
      </p:sp>
    </p:spTree>
    <p:extLst>
      <p:ext uri="{BB962C8B-B14F-4D97-AF65-F5344CB8AC3E}">
        <p14:creationId xmlns:p14="http://schemas.microsoft.com/office/powerpoint/2010/main" val="3790130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cstate="print"/>
          <a:srcRect/>
          <a:stretch>
            <a:fillRect/>
          </a:stretch>
        </p:blipFill>
        <p:spPr bwMode="auto">
          <a:xfrm>
            <a:off x="7126885" y="628086"/>
            <a:ext cx="1008112" cy="576064"/>
          </a:xfrm>
          <a:prstGeom prst="rect">
            <a:avLst/>
          </a:prstGeom>
          <a:noFill/>
          <a:ln w="9525">
            <a:noFill/>
            <a:miter lim="800000"/>
            <a:headEnd/>
            <a:tailEnd/>
          </a:ln>
        </p:spPr>
      </p:pic>
      <p:sp>
        <p:nvSpPr>
          <p:cNvPr id="4" name="Rectángulo 3"/>
          <p:cNvSpPr/>
          <p:nvPr/>
        </p:nvSpPr>
        <p:spPr>
          <a:xfrm>
            <a:off x="2126029" y="1420174"/>
            <a:ext cx="2337756" cy="276999"/>
          </a:xfrm>
          <a:prstGeom prst="rect">
            <a:avLst/>
          </a:prstGeom>
        </p:spPr>
        <p:txBody>
          <a:bodyPr wrap="none">
            <a:spAutoFit/>
          </a:bodyPr>
          <a:lstStyle/>
          <a:p>
            <a:r>
              <a:rPr lang="es-MX" sz="1200" b="1" dirty="0">
                <a:solidFill>
                  <a:srgbClr val="000000"/>
                </a:solidFill>
                <a:latin typeface="Arial" panose="020B0604020202020204" pitchFamily="34" charset="0"/>
              </a:rPr>
              <a:t>Vulnerabilidad por Variables. </a:t>
            </a:r>
            <a:endParaRPr lang="es-MX" sz="1200" dirty="0"/>
          </a:p>
        </p:txBody>
      </p:sp>
      <p:sp>
        <p:nvSpPr>
          <p:cNvPr id="5" name="Rectángulo 4"/>
          <p:cNvSpPr/>
          <p:nvPr/>
        </p:nvSpPr>
        <p:spPr>
          <a:xfrm>
            <a:off x="1096045" y="1772816"/>
            <a:ext cx="7038952" cy="1166345"/>
          </a:xfrm>
          <a:prstGeom prst="rect">
            <a:avLst/>
          </a:prstGeom>
        </p:spPr>
        <p:txBody>
          <a:bodyPr wrap="square">
            <a:spAutoFit/>
          </a:bodyPr>
          <a:lstStyle/>
          <a:p>
            <a:pPr algn="just">
              <a:lnSpc>
                <a:spcPct val="150000"/>
              </a:lnSpc>
            </a:pPr>
            <a:r>
              <a:rPr lang="es-MX" sz="1200" dirty="0">
                <a:solidFill>
                  <a:srgbClr val="000000"/>
                </a:solidFill>
                <a:latin typeface="Arial" panose="020B0604020202020204" pitchFamily="34" charset="0"/>
              </a:rPr>
              <a:t>Conforme se ha dicho que la vulnerabilidad, sea ésta de las edificaciones o de los grupos sociales que las habitan depende de cada contexto, se hace necesario establecer e identificar una escala de vulnerabilidad a priori, la cual permitirá clasificar y comparar los resultados de los análisis de vulnerabilidad de las edificaciones. Así entonces: </a:t>
            </a:r>
            <a:endParaRPr lang="es-MX" sz="1200" dirty="0"/>
          </a:p>
        </p:txBody>
      </p:sp>
      <p:graphicFrame>
        <p:nvGraphicFramePr>
          <p:cNvPr id="6" name="Diagrama 5"/>
          <p:cNvGraphicFramePr/>
          <p:nvPr>
            <p:extLst>
              <p:ext uri="{D42A27DB-BD31-4B8C-83A1-F6EECF244321}">
                <p14:modId xmlns:p14="http://schemas.microsoft.com/office/powerpoint/2010/main" val="1028753392"/>
              </p:ext>
            </p:extLst>
          </p:nvPr>
        </p:nvGraphicFramePr>
        <p:xfrm>
          <a:off x="755576" y="1397000"/>
          <a:ext cx="7632848" cy="46962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00692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cstate="print"/>
          <a:srcRect/>
          <a:stretch>
            <a:fillRect/>
          </a:stretch>
        </p:blipFill>
        <p:spPr bwMode="auto">
          <a:xfrm>
            <a:off x="7126885" y="628086"/>
            <a:ext cx="1008112" cy="576064"/>
          </a:xfrm>
          <a:prstGeom prst="rect">
            <a:avLst/>
          </a:prstGeom>
          <a:noFill/>
          <a:ln w="9525">
            <a:noFill/>
            <a:miter lim="800000"/>
            <a:headEnd/>
            <a:tailEnd/>
          </a:ln>
        </p:spPr>
      </p:pic>
      <p:sp>
        <p:nvSpPr>
          <p:cNvPr id="4" name="Rectángulo 3"/>
          <p:cNvSpPr/>
          <p:nvPr/>
        </p:nvSpPr>
        <p:spPr>
          <a:xfrm>
            <a:off x="1096045" y="1628800"/>
            <a:ext cx="7038952" cy="2862322"/>
          </a:xfrm>
          <a:prstGeom prst="rect">
            <a:avLst/>
          </a:prstGeom>
        </p:spPr>
        <p:txBody>
          <a:bodyPr wrap="square">
            <a:spAutoFit/>
          </a:bodyPr>
          <a:lstStyle/>
          <a:p>
            <a:pPr algn="just">
              <a:lnSpc>
                <a:spcPct val="150000"/>
              </a:lnSpc>
            </a:pPr>
            <a:r>
              <a:rPr lang="es-MX" sz="1200" dirty="0">
                <a:solidFill>
                  <a:srgbClr val="000000"/>
                </a:solidFill>
                <a:latin typeface="Arial" panose="020B0604020202020204" pitchFamily="34" charset="0"/>
                <a:cs typeface="Arial" panose="020B0604020202020204" pitchFamily="34" charset="0"/>
              </a:rPr>
              <a:t>Para el caso de la vulnerabilidad de las edificaciones, con la información disponible a nivel gubernamental se identifica la manzana </a:t>
            </a:r>
            <a:r>
              <a:rPr lang="es-MX" sz="1200" dirty="0" smtClean="0">
                <a:solidFill>
                  <a:srgbClr val="000000"/>
                </a:solidFill>
                <a:latin typeface="Arial" panose="020B0604020202020204" pitchFamily="34" charset="0"/>
                <a:cs typeface="Arial" panose="020B0604020202020204" pitchFamily="34" charset="0"/>
              </a:rPr>
              <a:t>urbana otorgado por el Sistema de Castro municipal </a:t>
            </a:r>
            <a:r>
              <a:rPr lang="es-MX" sz="1200" dirty="0">
                <a:solidFill>
                  <a:srgbClr val="000000"/>
                </a:solidFill>
                <a:latin typeface="Arial" panose="020B0604020202020204" pitchFamily="34" charset="0"/>
                <a:cs typeface="Arial" panose="020B0604020202020204" pitchFamily="34" charset="0"/>
              </a:rPr>
              <a:t>como </a:t>
            </a:r>
            <a:r>
              <a:rPr lang="es-MX" sz="1200" dirty="0" smtClean="0">
                <a:solidFill>
                  <a:srgbClr val="000000"/>
                </a:solidFill>
                <a:latin typeface="Arial" panose="020B0604020202020204" pitchFamily="34" charset="0"/>
                <a:cs typeface="Arial" panose="020B0604020202020204" pitchFamily="34" charset="0"/>
              </a:rPr>
              <a:t>apoyo en el análisis </a:t>
            </a:r>
            <a:r>
              <a:rPr lang="es-MX" sz="1200" dirty="0">
                <a:solidFill>
                  <a:srgbClr val="000000"/>
                </a:solidFill>
                <a:latin typeface="Arial" panose="020B0604020202020204" pitchFamily="34" charset="0"/>
                <a:cs typeface="Arial" panose="020B0604020202020204" pitchFamily="34" charset="0"/>
              </a:rPr>
              <a:t>para el caso de estudio, la cual está compuesta por una cantidad diversa de predios. Para el conjunto de manzanas se consideran cuatro categorías las cuales poseen una serie de variables: </a:t>
            </a:r>
            <a:endParaRPr lang="es-MX" sz="1200" dirty="0" smtClean="0">
              <a:solidFill>
                <a:srgbClr val="000000"/>
              </a:solidFill>
              <a:latin typeface="Arial" panose="020B0604020202020204" pitchFamily="34" charset="0"/>
              <a:cs typeface="Arial" panose="020B0604020202020204" pitchFamily="34" charset="0"/>
            </a:endParaRPr>
          </a:p>
          <a:p>
            <a:pPr algn="just">
              <a:lnSpc>
                <a:spcPct val="150000"/>
              </a:lnSpc>
            </a:pPr>
            <a:endParaRPr lang="es-MX" sz="1200" dirty="0">
              <a:solidFill>
                <a:srgbClr val="000000"/>
              </a:solidFill>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s-MX" sz="1200" dirty="0" smtClean="0">
                <a:solidFill>
                  <a:srgbClr val="000000"/>
                </a:solidFill>
                <a:latin typeface="Arial" panose="020B0604020202020204" pitchFamily="34" charset="0"/>
                <a:cs typeface="Arial" panose="020B0604020202020204" pitchFamily="34" charset="0"/>
              </a:rPr>
              <a:t>Destinos</a:t>
            </a:r>
            <a:r>
              <a:rPr lang="es-MX" sz="1200" dirty="0">
                <a:solidFill>
                  <a:srgbClr val="000000"/>
                </a:solidFill>
                <a:latin typeface="Arial" panose="020B0604020202020204" pitchFamily="34" charset="0"/>
                <a:cs typeface="Arial" panose="020B0604020202020204" pitchFamily="34" charset="0"/>
              </a:rPr>
              <a:t>. (usos dados a los predios). </a:t>
            </a:r>
          </a:p>
          <a:p>
            <a:pPr marL="285750" indent="-285750" algn="just">
              <a:lnSpc>
                <a:spcPct val="150000"/>
              </a:lnSpc>
              <a:buFont typeface="Arial" panose="020B0604020202020204" pitchFamily="34" charset="0"/>
              <a:buChar char="•"/>
            </a:pPr>
            <a:r>
              <a:rPr lang="es-MX" sz="1200" dirty="0" smtClean="0">
                <a:solidFill>
                  <a:srgbClr val="000000"/>
                </a:solidFill>
                <a:latin typeface="Arial" panose="020B0604020202020204" pitchFamily="34" charset="0"/>
                <a:cs typeface="Arial" panose="020B0604020202020204" pitchFamily="34" charset="0"/>
              </a:rPr>
              <a:t>Materialidad</a:t>
            </a:r>
            <a:r>
              <a:rPr lang="es-MX" sz="1200" dirty="0">
                <a:solidFill>
                  <a:srgbClr val="000000"/>
                </a:solidFill>
                <a:latin typeface="Arial" panose="020B0604020202020204" pitchFamily="34" charset="0"/>
                <a:cs typeface="Arial" panose="020B0604020202020204" pitchFamily="34" charset="0"/>
              </a:rPr>
              <a:t>. </a:t>
            </a:r>
          </a:p>
          <a:p>
            <a:pPr marL="285750" indent="-285750" algn="just">
              <a:lnSpc>
                <a:spcPct val="150000"/>
              </a:lnSpc>
              <a:buFont typeface="Arial" panose="020B0604020202020204" pitchFamily="34" charset="0"/>
              <a:buChar char="•"/>
            </a:pPr>
            <a:r>
              <a:rPr lang="es-MX" sz="1200" dirty="0" smtClean="0">
                <a:solidFill>
                  <a:srgbClr val="000000"/>
                </a:solidFill>
                <a:latin typeface="Arial" panose="020B0604020202020204" pitchFamily="34" charset="0"/>
                <a:cs typeface="Arial" panose="020B0604020202020204" pitchFamily="34" charset="0"/>
              </a:rPr>
              <a:t>Año </a:t>
            </a:r>
            <a:r>
              <a:rPr lang="es-MX" sz="1200" dirty="0">
                <a:solidFill>
                  <a:srgbClr val="000000"/>
                </a:solidFill>
                <a:latin typeface="Arial" panose="020B0604020202020204" pitchFamily="34" charset="0"/>
                <a:cs typeface="Arial" panose="020B0604020202020204" pitchFamily="34" charset="0"/>
              </a:rPr>
              <a:t>de construcción. </a:t>
            </a:r>
          </a:p>
          <a:p>
            <a:pPr marL="285750" indent="-285750" algn="just">
              <a:lnSpc>
                <a:spcPct val="150000"/>
              </a:lnSpc>
              <a:buFont typeface="Arial" panose="020B0604020202020204" pitchFamily="34" charset="0"/>
              <a:buChar char="•"/>
            </a:pPr>
            <a:r>
              <a:rPr lang="es-MX" sz="1200" dirty="0" smtClean="0">
                <a:solidFill>
                  <a:srgbClr val="000000"/>
                </a:solidFill>
                <a:latin typeface="Arial" panose="020B0604020202020204" pitchFamily="34" charset="0"/>
                <a:cs typeface="Arial" panose="020B0604020202020204" pitchFamily="34" charset="0"/>
              </a:rPr>
              <a:t>Número </a:t>
            </a:r>
            <a:r>
              <a:rPr lang="es-MX" sz="1200" dirty="0">
                <a:solidFill>
                  <a:srgbClr val="000000"/>
                </a:solidFill>
                <a:latin typeface="Arial" panose="020B0604020202020204" pitchFamily="34" charset="0"/>
                <a:cs typeface="Arial" panose="020B0604020202020204" pitchFamily="34" charset="0"/>
              </a:rPr>
              <a:t>de pisos. </a:t>
            </a:r>
          </a:p>
        </p:txBody>
      </p:sp>
    </p:spTree>
    <p:extLst>
      <p:ext uri="{BB962C8B-B14F-4D97-AF65-F5344CB8AC3E}">
        <p14:creationId xmlns:p14="http://schemas.microsoft.com/office/powerpoint/2010/main" val="2431945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cstate="print"/>
          <a:srcRect/>
          <a:stretch>
            <a:fillRect/>
          </a:stretch>
        </p:blipFill>
        <p:spPr bwMode="auto">
          <a:xfrm>
            <a:off x="7126885" y="628086"/>
            <a:ext cx="1008112" cy="576064"/>
          </a:xfrm>
          <a:prstGeom prst="rect">
            <a:avLst/>
          </a:prstGeom>
          <a:noFill/>
          <a:ln w="9525">
            <a:noFill/>
            <a:miter lim="800000"/>
            <a:headEnd/>
            <a:tailEnd/>
          </a:ln>
        </p:spPr>
      </p:pic>
      <p:sp>
        <p:nvSpPr>
          <p:cNvPr id="4" name="Rectángulo 3"/>
          <p:cNvSpPr/>
          <p:nvPr/>
        </p:nvSpPr>
        <p:spPr>
          <a:xfrm>
            <a:off x="2151553" y="1196752"/>
            <a:ext cx="2415148" cy="276999"/>
          </a:xfrm>
          <a:prstGeom prst="rect">
            <a:avLst/>
          </a:prstGeom>
        </p:spPr>
        <p:txBody>
          <a:bodyPr wrap="none">
            <a:spAutoFit/>
          </a:bodyPr>
          <a:lstStyle/>
          <a:p>
            <a:r>
              <a:rPr lang="es-MX" sz="1200" b="1" dirty="0">
                <a:solidFill>
                  <a:srgbClr val="000000"/>
                </a:solidFill>
                <a:latin typeface="Arial" panose="020B0604020202020204" pitchFamily="34" charset="0"/>
              </a:rPr>
              <a:t>Indicadores de Vulnerabilidad </a:t>
            </a:r>
            <a:endParaRPr lang="es-MX" sz="1200" dirty="0"/>
          </a:p>
        </p:txBody>
      </p:sp>
      <p:sp>
        <p:nvSpPr>
          <p:cNvPr id="5" name="Rectángulo 4"/>
          <p:cNvSpPr/>
          <p:nvPr/>
        </p:nvSpPr>
        <p:spPr>
          <a:xfrm>
            <a:off x="1096045" y="1484784"/>
            <a:ext cx="7038952" cy="4767139"/>
          </a:xfrm>
          <a:prstGeom prst="rect">
            <a:avLst/>
          </a:prstGeom>
        </p:spPr>
        <p:txBody>
          <a:bodyPr wrap="square">
            <a:spAutoFit/>
          </a:bodyPr>
          <a:lstStyle/>
          <a:p>
            <a:pPr>
              <a:lnSpc>
                <a:spcPct val="150000"/>
              </a:lnSpc>
            </a:pPr>
            <a:r>
              <a:rPr lang="es-MX" sz="1200" dirty="0">
                <a:solidFill>
                  <a:srgbClr val="000000"/>
                </a:solidFill>
                <a:latin typeface="Arial" panose="020B0604020202020204" pitchFamily="34" charset="0"/>
                <a:cs typeface="Arial" panose="020B0604020202020204" pitchFamily="34" charset="0"/>
              </a:rPr>
              <a:t>Se construirá un indicador de vulnerabilidad, el cual resultará de la contabilización de estadísticas para una serie de variables relacionadas con las edificaciones del caso de estudio. A continuación se describen los pasos para construir dicho indicador</a:t>
            </a:r>
            <a:r>
              <a:rPr lang="es-MX" sz="1200" dirty="0" smtClean="0">
                <a:solidFill>
                  <a:srgbClr val="000000"/>
                </a:solidFill>
                <a:latin typeface="Arial" panose="020B0604020202020204" pitchFamily="34" charset="0"/>
                <a:cs typeface="Arial" panose="020B0604020202020204" pitchFamily="34" charset="0"/>
              </a:rPr>
              <a:t>.</a:t>
            </a:r>
          </a:p>
          <a:p>
            <a:pPr>
              <a:lnSpc>
                <a:spcPct val="150000"/>
              </a:lnSpc>
            </a:pPr>
            <a:endParaRPr lang="es-MX" sz="1200" dirty="0" smtClean="0">
              <a:solidFill>
                <a:srgbClr val="000000"/>
              </a:solidFill>
              <a:latin typeface="Arial" panose="020B0604020202020204" pitchFamily="34" charset="0"/>
              <a:cs typeface="Arial" panose="020B0604020202020204" pitchFamily="34" charset="0"/>
            </a:endParaRPr>
          </a:p>
          <a:p>
            <a:pPr marL="171450" indent="-171450">
              <a:lnSpc>
                <a:spcPct val="150000"/>
              </a:lnSpc>
              <a:buFont typeface="Arial" panose="020B0604020202020204" pitchFamily="34" charset="0"/>
              <a:buChar char="•"/>
            </a:pPr>
            <a:r>
              <a:rPr lang="es-MX" sz="1200" dirty="0" smtClean="0">
                <a:latin typeface="Arial" panose="020B0604020202020204" pitchFamily="34" charset="0"/>
                <a:cs typeface="Arial" panose="020B0604020202020204" pitchFamily="34" charset="0"/>
              </a:rPr>
              <a:t>Recopilación de la base de datos </a:t>
            </a:r>
          </a:p>
          <a:p>
            <a:pPr marL="171450" indent="-171450">
              <a:lnSpc>
                <a:spcPct val="150000"/>
              </a:lnSpc>
              <a:buFont typeface="Arial" panose="020B0604020202020204" pitchFamily="34" charset="0"/>
              <a:buChar char="•"/>
            </a:pPr>
            <a:r>
              <a:rPr lang="es-MX" sz="1200" dirty="0" smtClean="0">
                <a:latin typeface="Arial" panose="020B0604020202020204" pitchFamily="34" charset="0"/>
                <a:cs typeface="Arial" panose="020B0604020202020204" pitchFamily="34" charset="0"/>
              </a:rPr>
              <a:t>Aplicación de informes dinámicos mediante procesador de hojas de cálculo </a:t>
            </a:r>
          </a:p>
          <a:p>
            <a:pPr marL="171450" indent="-171450">
              <a:lnSpc>
                <a:spcPct val="150000"/>
              </a:lnSpc>
              <a:buFont typeface="Arial" panose="020B0604020202020204" pitchFamily="34" charset="0"/>
              <a:buChar char="•"/>
            </a:pPr>
            <a:r>
              <a:rPr lang="es-MX" sz="1200" dirty="0" smtClean="0">
                <a:latin typeface="Arial" panose="020B0604020202020204" pitchFamily="34" charset="0"/>
                <a:cs typeface="Arial" panose="020B0604020202020204" pitchFamily="34" charset="0"/>
              </a:rPr>
              <a:t>Se realiza un paso intermedio, filtrando a través de un factor de selección, aquellas variables con un porcentaje superior o igual al porcentaje indicado para dicho factor </a:t>
            </a:r>
          </a:p>
          <a:p>
            <a:pPr marL="171450" indent="-171450">
              <a:lnSpc>
                <a:spcPct val="150000"/>
              </a:lnSpc>
              <a:buFont typeface="Arial" panose="020B0604020202020204" pitchFamily="34" charset="0"/>
              <a:buChar char="•"/>
            </a:pPr>
            <a:r>
              <a:rPr lang="es-MX" sz="1200" dirty="0" smtClean="0">
                <a:latin typeface="Arial" panose="020B0604020202020204" pitchFamily="34" charset="0"/>
                <a:cs typeface="Arial" panose="020B0604020202020204" pitchFamily="34" charset="0"/>
              </a:rPr>
              <a:t>Se elabora la combinación de aquellas variables que fueron seleccionadas en el paso anterior </a:t>
            </a:r>
          </a:p>
          <a:p>
            <a:pPr marL="171450" indent="-171450">
              <a:lnSpc>
                <a:spcPct val="150000"/>
              </a:lnSpc>
              <a:buFont typeface="Arial" panose="020B0604020202020204" pitchFamily="34" charset="0"/>
              <a:buChar char="•"/>
            </a:pPr>
            <a:r>
              <a:rPr lang="es-MX" sz="1200" dirty="0" smtClean="0">
                <a:latin typeface="Arial" panose="020B0604020202020204" pitchFamily="34" charset="0"/>
                <a:cs typeface="Arial" panose="020B0604020202020204" pitchFamily="34" charset="0"/>
              </a:rPr>
              <a:t>Se establecen dos listas aplicando los criterios explicados: una identifica la variable predominante por manzana por cantidad de unidades, y la otra, por suma de superficies. </a:t>
            </a:r>
            <a:r>
              <a:rPr lang="es-MX" sz="1200" dirty="0" smtClean="0">
                <a:solidFill>
                  <a:srgbClr val="000000"/>
                </a:solidFill>
                <a:latin typeface="Arial" panose="020B0604020202020204" pitchFamily="34" charset="0"/>
                <a:cs typeface="Arial" panose="020B0604020202020204" pitchFamily="34" charset="0"/>
              </a:rPr>
              <a:t> </a:t>
            </a:r>
          </a:p>
          <a:p>
            <a:pPr marL="171450" indent="-171450">
              <a:lnSpc>
                <a:spcPct val="150000"/>
              </a:lnSpc>
              <a:buFont typeface="Arial" panose="020B0604020202020204" pitchFamily="34" charset="0"/>
              <a:buChar char="•"/>
            </a:pPr>
            <a:r>
              <a:rPr lang="es-MX" sz="1200" dirty="0" smtClean="0">
                <a:latin typeface="Arial" panose="020B0604020202020204" pitchFamily="34" charset="0"/>
                <a:cs typeface="Arial" panose="020B0604020202020204" pitchFamily="34" charset="0"/>
              </a:rPr>
              <a:t>Por medio de la escala de vulnerabilidad por variable definida con anterioridad, se establece un valor de vulnerabilidad por variable para cada manzana, para ambas listas indicadas en el paso anterior </a:t>
            </a:r>
          </a:p>
          <a:p>
            <a:pPr marL="171450" indent="-171450">
              <a:lnSpc>
                <a:spcPct val="150000"/>
              </a:lnSpc>
              <a:buFont typeface="Arial" panose="020B0604020202020204" pitchFamily="34" charset="0"/>
              <a:buChar char="•"/>
            </a:pPr>
            <a:r>
              <a:rPr lang="es-MX" sz="1200" dirty="0" smtClean="0">
                <a:latin typeface="Arial" panose="020B0604020202020204" pitchFamily="34" charset="0"/>
                <a:cs typeface="Arial" panose="020B0604020202020204" pitchFamily="34" charset="0"/>
              </a:rPr>
              <a:t>Finalmente se calcula el indicador de vulnerabilidad por manzana, para ambos criterios, sobre la base de una distribución porcentual de cada variable. Es decir, cada variable incide de forma distinta sobre la vulnerabilidad de la edificación de cada unidad de análisis (manzana). </a:t>
            </a:r>
            <a:endParaRPr lang="es-MX"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5527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cstate="print"/>
          <a:srcRect/>
          <a:stretch>
            <a:fillRect/>
          </a:stretch>
        </p:blipFill>
        <p:spPr bwMode="auto">
          <a:xfrm>
            <a:off x="7126885" y="628086"/>
            <a:ext cx="1008112" cy="576064"/>
          </a:xfrm>
          <a:prstGeom prst="rect">
            <a:avLst/>
          </a:prstGeom>
          <a:noFill/>
          <a:ln w="9525">
            <a:noFill/>
            <a:miter lim="800000"/>
            <a:headEnd/>
            <a:tailEnd/>
          </a:ln>
        </p:spPr>
      </p:pic>
      <p:sp>
        <p:nvSpPr>
          <p:cNvPr id="4" name="Rectángulo 3"/>
          <p:cNvSpPr/>
          <p:nvPr/>
        </p:nvSpPr>
        <p:spPr>
          <a:xfrm>
            <a:off x="1096045" y="1412776"/>
            <a:ext cx="7038952" cy="4801314"/>
          </a:xfrm>
          <a:prstGeom prst="rect">
            <a:avLst/>
          </a:prstGeom>
        </p:spPr>
        <p:txBody>
          <a:bodyPr wrap="square">
            <a:spAutoFit/>
          </a:bodyPr>
          <a:lstStyle/>
          <a:p>
            <a:pPr>
              <a:lnSpc>
                <a:spcPct val="150000"/>
              </a:lnSpc>
            </a:pPr>
            <a:r>
              <a:rPr lang="es-MX" sz="1200" b="1" dirty="0">
                <a:solidFill>
                  <a:srgbClr val="000000"/>
                </a:solidFill>
                <a:latin typeface="Arial" panose="020B0604020202020204" pitchFamily="34" charset="0"/>
              </a:rPr>
              <a:t>Mapas de Vulnerabilidad de las Edificaciones. </a:t>
            </a:r>
            <a:endParaRPr lang="es-MX" sz="1200" b="1" dirty="0" smtClean="0">
              <a:solidFill>
                <a:srgbClr val="000000"/>
              </a:solidFill>
              <a:latin typeface="Arial" panose="020B0604020202020204" pitchFamily="34" charset="0"/>
            </a:endParaRPr>
          </a:p>
          <a:p>
            <a:pPr>
              <a:lnSpc>
                <a:spcPct val="150000"/>
              </a:lnSpc>
            </a:pPr>
            <a:r>
              <a:rPr lang="es-MX" sz="1200" dirty="0" smtClean="0">
                <a:solidFill>
                  <a:srgbClr val="000000"/>
                </a:solidFill>
                <a:latin typeface="Arial" panose="020B0604020202020204" pitchFamily="34" charset="0"/>
              </a:rPr>
              <a:t>Los </a:t>
            </a:r>
            <a:r>
              <a:rPr lang="es-MX" sz="1200" dirty="0">
                <a:solidFill>
                  <a:srgbClr val="000000"/>
                </a:solidFill>
                <a:latin typeface="Arial" panose="020B0604020202020204" pitchFamily="34" charset="0"/>
              </a:rPr>
              <a:t>mapas de vulnerabilidad de las edificaciones consideran la expresión gráfica de los resultados numéricos obtenidos en la cuantificación del catastro analizado. Con dicho resultado se elaborará un mapa de vulnerabilidad de las edificaciones por unidades contabilizadas y un mapa de vulnerabilidad de las edificaciones por superficie. </a:t>
            </a:r>
            <a:endParaRPr lang="es-MX" sz="1200" dirty="0" smtClean="0">
              <a:solidFill>
                <a:srgbClr val="000000"/>
              </a:solidFill>
              <a:latin typeface="Arial" panose="020B0604020202020204" pitchFamily="34" charset="0"/>
            </a:endParaRPr>
          </a:p>
          <a:p>
            <a:pPr>
              <a:lnSpc>
                <a:spcPct val="150000"/>
              </a:lnSpc>
            </a:pPr>
            <a:endParaRPr lang="es-MX" sz="1200" dirty="0">
              <a:solidFill>
                <a:srgbClr val="000000"/>
              </a:solidFill>
              <a:latin typeface="Arial" panose="020B0604020202020204" pitchFamily="34" charset="0"/>
            </a:endParaRPr>
          </a:p>
          <a:p>
            <a:pPr>
              <a:lnSpc>
                <a:spcPct val="150000"/>
              </a:lnSpc>
            </a:pPr>
            <a:r>
              <a:rPr lang="es-MX" sz="1200" b="1" dirty="0">
                <a:latin typeface="Arial" panose="020B0604020202020204" pitchFamily="34" charset="0"/>
                <a:cs typeface="Arial" panose="020B0604020202020204" pitchFamily="34" charset="0"/>
              </a:rPr>
              <a:t>Zonificación y Tipologías de Vulnerabilidad. </a:t>
            </a:r>
            <a:endParaRPr lang="es-MX" sz="1200" dirty="0">
              <a:latin typeface="Arial" panose="020B0604020202020204" pitchFamily="34" charset="0"/>
              <a:cs typeface="Arial" panose="020B0604020202020204" pitchFamily="34" charset="0"/>
            </a:endParaRPr>
          </a:p>
          <a:p>
            <a:pPr>
              <a:lnSpc>
                <a:spcPct val="150000"/>
              </a:lnSpc>
            </a:pPr>
            <a:r>
              <a:rPr lang="es-MX" sz="1200" dirty="0">
                <a:latin typeface="Arial" panose="020B0604020202020204" pitchFamily="34" charset="0"/>
                <a:cs typeface="Arial" panose="020B0604020202020204" pitchFamily="34" charset="0"/>
              </a:rPr>
              <a:t>Una vez definido los procesos para obtener un resultado gráfico de la contabilización antes indicada, se requiere clasificar, mediante un recorrido analítico por el centro histórico </a:t>
            </a:r>
            <a:r>
              <a:rPr lang="es-MX" sz="1200" dirty="0" smtClean="0">
                <a:latin typeface="Arial" panose="020B0604020202020204" pitchFamily="34" charset="0"/>
                <a:cs typeface="Arial" panose="020B0604020202020204" pitchFamily="34" charset="0"/>
              </a:rPr>
              <a:t>de Tuxtla Gutiérrez, </a:t>
            </a:r>
            <a:r>
              <a:rPr lang="es-MX" sz="1200" dirty="0">
                <a:latin typeface="Arial" panose="020B0604020202020204" pitchFamily="34" charset="0"/>
                <a:cs typeface="Arial" panose="020B0604020202020204" pitchFamily="34" charset="0"/>
              </a:rPr>
              <a:t>zonas o áreas que revistan importancia para los procesos de </a:t>
            </a:r>
            <a:r>
              <a:rPr lang="es-MX" sz="1200" dirty="0" smtClean="0">
                <a:latin typeface="Arial" panose="020B0604020202020204" pitchFamily="34" charset="0"/>
                <a:cs typeface="Arial" panose="020B0604020202020204" pitchFamily="34" charset="0"/>
              </a:rPr>
              <a:t>construcción </a:t>
            </a:r>
            <a:r>
              <a:rPr lang="es-MX" sz="1200" dirty="0">
                <a:latin typeface="Arial" panose="020B0604020202020204" pitchFamily="34" charset="0"/>
                <a:cs typeface="Arial" panose="020B0604020202020204" pitchFamily="34" charset="0"/>
              </a:rPr>
              <a:t>y renovación urbana, sobre la base de lo postulado en los capítulos anteriores, definiendo tipologías de vulnerabilidad por área. Dicho análisis se entenderá un paso complementario a los antes indicados, permitiendo orientar las políticas públicas destinadas a la prevención de desastres y gestión del riesgo, focalizando los procesos que la institucionalidad pública y privada tenga que desarrollar, toda vez que asocia al resultado anterior las actividades sociales-económicas del centro histórico que influyen en la vulnerabilidad de las edificaciones y las condiciones de emplazamiento o relación de borde de la zona. </a:t>
            </a:r>
          </a:p>
        </p:txBody>
      </p:sp>
    </p:spTree>
    <p:extLst>
      <p:ext uri="{BB962C8B-B14F-4D97-AF65-F5344CB8AC3E}">
        <p14:creationId xmlns:p14="http://schemas.microsoft.com/office/powerpoint/2010/main" val="1627498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403648" y="3140968"/>
            <a:ext cx="6584110" cy="369332"/>
          </a:xfrm>
          <a:prstGeom prst="rect">
            <a:avLst/>
          </a:prstGeom>
          <a:noFill/>
        </p:spPr>
        <p:txBody>
          <a:bodyPr wrap="none" rtlCol="0">
            <a:spAutoFit/>
          </a:bodyPr>
          <a:lstStyle/>
          <a:p>
            <a:r>
              <a:rPr lang="es-MX" dirty="0" smtClean="0">
                <a:latin typeface="Arial" panose="020B0604020202020204" pitchFamily="34" charset="0"/>
                <a:cs typeface="Arial" panose="020B0604020202020204" pitchFamily="34" charset="0"/>
              </a:rPr>
              <a:t>APLICACIÓN DE LA METODOLOGÍA AL CASO DE ESTUDIO</a:t>
            </a:r>
            <a:endParaRPr lang="es-MX" dirty="0">
              <a:latin typeface="Arial" panose="020B0604020202020204" pitchFamily="34" charset="0"/>
              <a:cs typeface="Arial" panose="020B0604020202020204" pitchFamily="34" charset="0"/>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2 Imagen" descr="C:\Users\Nestor\Desktop\Logotipos Gobierno del Estado\1.2 logoPoliticaSocial_cmyk.png"/>
          <p:cNvPicPr/>
          <p:nvPr/>
        </p:nvPicPr>
        <p:blipFill>
          <a:blip r:embed="rId3" cstate="print"/>
          <a:srcRect/>
          <a:stretch>
            <a:fillRect/>
          </a:stretch>
        </p:blipFill>
        <p:spPr bwMode="auto">
          <a:xfrm>
            <a:off x="7126885" y="628086"/>
            <a:ext cx="1008112" cy="576064"/>
          </a:xfrm>
          <a:prstGeom prst="rect">
            <a:avLst/>
          </a:prstGeom>
          <a:noFill/>
          <a:ln w="9525">
            <a:noFill/>
            <a:miter lim="800000"/>
            <a:headEnd/>
            <a:tailEnd/>
          </a:ln>
        </p:spPr>
      </p:pic>
    </p:spTree>
    <p:extLst>
      <p:ext uri="{BB962C8B-B14F-4D97-AF65-F5344CB8AC3E}">
        <p14:creationId xmlns:p14="http://schemas.microsoft.com/office/powerpoint/2010/main" val="4162513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cstate="print"/>
          <a:srcRect/>
          <a:stretch>
            <a:fillRect/>
          </a:stretch>
        </p:blipFill>
        <p:spPr bwMode="auto">
          <a:xfrm>
            <a:off x="7126885" y="628086"/>
            <a:ext cx="1008112" cy="576064"/>
          </a:xfrm>
          <a:prstGeom prst="rect">
            <a:avLst/>
          </a:prstGeom>
          <a:noFill/>
          <a:ln w="9525">
            <a:noFill/>
            <a:miter lim="800000"/>
            <a:headEnd/>
            <a:tailEnd/>
          </a:ln>
        </p:spPr>
      </p:pic>
      <p:sp>
        <p:nvSpPr>
          <p:cNvPr id="6" name="Rectángulo 5"/>
          <p:cNvSpPr/>
          <p:nvPr/>
        </p:nvSpPr>
        <p:spPr>
          <a:xfrm>
            <a:off x="1096045" y="1844824"/>
            <a:ext cx="7038952" cy="3118803"/>
          </a:xfrm>
          <a:prstGeom prst="rect">
            <a:avLst/>
          </a:prstGeom>
        </p:spPr>
        <p:txBody>
          <a:bodyPr wrap="square">
            <a:spAutoFit/>
          </a:bodyPr>
          <a:lstStyle/>
          <a:p>
            <a:pPr algn="just">
              <a:lnSpc>
                <a:spcPct val="150000"/>
              </a:lnSpc>
              <a:spcAft>
                <a:spcPts val="1000"/>
              </a:spcAft>
            </a:pPr>
            <a:r>
              <a:rPr lang="es-MX" sz="1200" dirty="0">
                <a:latin typeface="Arial" panose="020B0604020202020204" pitchFamily="34" charset="0"/>
                <a:ea typeface="Calibri" panose="020F0502020204030204" pitchFamily="34" charset="0"/>
                <a:cs typeface="Times New Roman" panose="02020603050405020304" pitchFamily="18" charset="0"/>
              </a:rPr>
              <a:t>A lo largo de la historia de la humanidad el hombre ha desarrollado técnicas, tecnologías y hasta arte, a través de la construcción de edificios, ya sea por necesidad o por expresión creativa, por lo cual el patrimonio arquitectónico es un elemento importante dentro de la identidad de un país o ciudad, valorizado ampliamente por la sociedad durante las últimas décadas, en que se ha descubierto el atractivo y encanto en el uso de este tipo de edificios</a:t>
            </a:r>
            <a:r>
              <a:rPr lang="es-MX" sz="1200" dirty="0" smtClean="0">
                <a:latin typeface="Arial" panose="020B0604020202020204" pitchFamily="34" charset="0"/>
                <a:ea typeface="Calibri" panose="020F0502020204030204" pitchFamily="34" charset="0"/>
                <a:cs typeface="Times New Roman" panose="02020603050405020304" pitchFamily="18" charset="0"/>
              </a:rPr>
              <a:t>.</a:t>
            </a:r>
          </a:p>
          <a:p>
            <a:pPr algn="just">
              <a:lnSpc>
                <a:spcPct val="150000"/>
              </a:lnSpc>
              <a:spcAft>
                <a:spcPts val="1000"/>
              </a:spcAft>
            </a:pPr>
            <a:endParaRPr lang="es-MX" sz="12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s-MX" sz="1200" dirty="0">
                <a:latin typeface="Arial" panose="020B0604020202020204" pitchFamily="34" charset="0"/>
                <a:ea typeface="Calibri" panose="020F0502020204030204" pitchFamily="34" charset="0"/>
                <a:cs typeface="Times New Roman" panose="02020603050405020304" pitchFamily="18" charset="0"/>
              </a:rPr>
              <a:t>El peor enemigo de este patrimonio son los sismos y terremotos, que han destruido o dañado seriamente estructuras en muchas partes del mundo, especialmente en las zonas donde existe una alta sismicidad como Italia, Grecia, Turquía, India, China, Japón, México y Perú, coincidiendo con el hecho de que estos países tienen una herencia cultural muy amplia. </a:t>
            </a:r>
            <a:endParaRPr lang="es-MX"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7622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cstate="print"/>
          <a:srcRect/>
          <a:stretch>
            <a:fillRect/>
          </a:stretch>
        </p:blipFill>
        <p:spPr bwMode="auto">
          <a:xfrm>
            <a:off x="7126885" y="628086"/>
            <a:ext cx="1008112" cy="576064"/>
          </a:xfrm>
          <a:prstGeom prst="rect">
            <a:avLst/>
          </a:prstGeom>
          <a:noFill/>
          <a:ln w="9525">
            <a:noFill/>
            <a:miter lim="800000"/>
            <a:headEnd/>
            <a:tailEnd/>
          </a:ln>
        </p:spPr>
      </p:pic>
      <p:sp>
        <p:nvSpPr>
          <p:cNvPr id="6" name="Rectángulo 5"/>
          <p:cNvSpPr/>
          <p:nvPr/>
        </p:nvSpPr>
        <p:spPr>
          <a:xfrm>
            <a:off x="1096045" y="1628800"/>
            <a:ext cx="7038952" cy="3949799"/>
          </a:xfrm>
          <a:prstGeom prst="rect">
            <a:avLst/>
          </a:prstGeom>
        </p:spPr>
        <p:txBody>
          <a:bodyPr wrap="square">
            <a:spAutoFit/>
          </a:bodyPr>
          <a:lstStyle/>
          <a:p>
            <a:pPr algn="just">
              <a:lnSpc>
                <a:spcPct val="150000"/>
              </a:lnSpc>
              <a:spcAft>
                <a:spcPts val="1000"/>
              </a:spcAft>
            </a:pPr>
            <a:r>
              <a:rPr lang="es-MX" sz="1200" dirty="0">
                <a:latin typeface="Arial" panose="020B0604020202020204" pitchFamily="34" charset="0"/>
                <a:ea typeface="Calibri" panose="020F0502020204030204" pitchFamily="34" charset="0"/>
                <a:cs typeface="Times New Roman" panose="02020603050405020304" pitchFamily="18" charset="0"/>
              </a:rPr>
              <a:t>También podemos notar la importancia de los efectos agresivos del medio ambiente (asentamientos del suelo, vibraciones debido al tráfico, polución del aire, etc.) y el hecho de que la mayoría de estos edificios no han sido sometidos a una mantención continua y adecuada, factores que pueden desencadenar problemas estructurales y hacerlos inseguros. Es por este motivo que la adecuada construcción de edificios se ha convertido en un tema importante de estudio tanto para la ingeniería civil, como a la gestión de riesgos de desastres </a:t>
            </a:r>
            <a:endParaRPr lang="es-MX" sz="1200"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1000"/>
              </a:spcAft>
            </a:pPr>
            <a:endParaRPr lang="es-MX" sz="1200" dirty="0">
              <a:latin typeface="Arial" panose="020B0604020202020204" pitchFamily="34" charset="0"/>
              <a:ea typeface="Calibri" panose="020F0502020204030204" pitchFamily="34" charset="0"/>
              <a:cs typeface="Times New Roman" panose="02020603050405020304" pitchFamily="18" charset="0"/>
            </a:endParaRPr>
          </a:p>
          <a:p>
            <a:pPr>
              <a:lnSpc>
                <a:spcPct val="150000"/>
              </a:lnSpc>
            </a:pPr>
            <a:r>
              <a:rPr lang="es-MX" sz="1200" dirty="0">
                <a:latin typeface="Arial" panose="020B0604020202020204" pitchFamily="34" charset="0"/>
                <a:ea typeface="Calibri" panose="020F0502020204030204" pitchFamily="34" charset="0"/>
                <a:cs typeface="Times New Roman" panose="02020603050405020304" pitchFamily="18" charset="0"/>
              </a:rPr>
              <a:t>La evaluación de la vulnerabilidad se trasforma en un aspecto fundamental en el estudio de edificaciones, para contar con un respaldo preciso ante la expectativa de la seguridad de una estructura ante el escenario de un evento sísmico futuro, y también para ofrecer respuestas en cuanto a la restauración y mantenimiento de la misma. Esta evaluación es minuciosa y debe hacerse para cada edificio, uno por uno, debido a que la caracterización de materiales, configuración y construcción, es distinta para todos, sin nombrar los distintos eventos que ha sufrido cada uno.</a:t>
            </a:r>
            <a:endParaRPr lang="es-MX" sz="1200" dirty="0"/>
          </a:p>
        </p:txBody>
      </p:sp>
    </p:spTree>
    <p:extLst>
      <p:ext uri="{BB962C8B-B14F-4D97-AF65-F5344CB8AC3E}">
        <p14:creationId xmlns:p14="http://schemas.microsoft.com/office/powerpoint/2010/main" val="1677622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cstate="print"/>
          <a:srcRect/>
          <a:stretch>
            <a:fillRect/>
          </a:stretch>
        </p:blipFill>
        <p:spPr bwMode="auto">
          <a:xfrm>
            <a:off x="7126885" y="628086"/>
            <a:ext cx="1008112" cy="576064"/>
          </a:xfrm>
          <a:prstGeom prst="rect">
            <a:avLst/>
          </a:prstGeom>
          <a:noFill/>
          <a:ln w="9525">
            <a:noFill/>
            <a:miter lim="800000"/>
            <a:headEnd/>
            <a:tailEnd/>
          </a:ln>
        </p:spPr>
      </p:pic>
      <p:sp>
        <p:nvSpPr>
          <p:cNvPr id="7" name="Rectángulo 6"/>
          <p:cNvSpPr/>
          <p:nvPr/>
        </p:nvSpPr>
        <p:spPr>
          <a:xfrm>
            <a:off x="1096045" y="2060848"/>
            <a:ext cx="7038952" cy="2862322"/>
          </a:xfrm>
          <a:prstGeom prst="rect">
            <a:avLst/>
          </a:prstGeom>
        </p:spPr>
        <p:txBody>
          <a:bodyPr wrap="square">
            <a:spAutoFit/>
          </a:bodyPr>
          <a:lstStyle/>
          <a:p>
            <a:pPr>
              <a:lnSpc>
                <a:spcPct val="150000"/>
              </a:lnSpc>
            </a:pPr>
            <a:r>
              <a:rPr lang="es-MX" sz="1200" dirty="0">
                <a:latin typeface="Arial" panose="020B0604020202020204" pitchFamily="34" charset="0"/>
                <a:ea typeface="Calibri" panose="020F0502020204030204" pitchFamily="34" charset="0"/>
                <a:cs typeface="Arial" panose="020B0604020202020204" pitchFamily="34" charset="0"/>
              </a:rPr>
              <a:t>En México existe también este tipo de legado, a lo largo de todo el país y con una gran variedad de materiales y estilos arquitectónicos y estructurales, lo cual influye en su comportamiento </a:t>
            </a:r>
            <a:r>
              <a:rPr lang="es-MX" sz="1200" dirty="0" smtClean="0">
                <a:latin typeface="Arial" panose="020B0604020202020204" pitchFamily="34" charset="0"/>
                <a:ea typeface="Calibri" panose="020F0502020204030204" pitchFamily="34" charset="0"/>
                <a:cs typeface="Arial" panose="020B0604020202020204" pitchFamily="34" charset="0"/>
              </a:rPr>
              <a:t>estructural. </a:t>
            </a:r>
            <a:r>
              <a:rPr lang="es-MX" sz="1200" dirty="0">
                <a:latin typeface="Arial" panose="020B0604020202020204" pitchFamily="34" charset="0"/>
                <a:cs typeface="Arial" panose="020B0604020202020204" pitchFamily="34" charset="0"/>
              </a:rPr>
              <a:t>La mayoría de estos edificios se han mantenido hasta ahora con una nula protección o con pocas remodelaciones realizadas sin un estudio previo, lo cual puede ser aún más perjudicial que dejar a la estructura con su configuración inicial</a:t>
            </a:r>
            <a:r>
              <a:rPr lang="es-MX" sz="1200" dirty="0" smtClean="0">
                <a:latin typeface="Arial" panose="020B0604020202020204" pitchFamily="34" charset="0"/>
                <a:cs typeface="Arial" panose="020B0604020202020204" pitchFamily="34" charset="0"/>
              </a:rPr>
              <a:t>.</a:t>
            </a:r>
          </a:p>
          <a:p>
            <a:pPr>
              <a:lnSpc>
                <a:spcPct val="150000"/>
              </a:lnSpc>
            </a:pPr>
            <a:endParaRPr lang="es-MX" sz="1200" dirty="0">
              <a:latin typeface="Arial" panose="020B0604020202020204" pitchFamily="34" charset="0"/>
              <a:cs typeface="Arial" panose="020B0604020202020204" pitchFamily="34" charset="0"/>
            </a:endParaRPr>
          </a:p>
          <a:p>
            <a:pPr>
              <a:lnSpc>
                <a:spcPct val="150000"/>
              </a:lnSpc>
            </a:pPr>
            <a:r>
              <a:rPr lang="es-MX" sz="1200" dirty="0">
                <a:latin typeface="Arial" panose="020B0604020202020204" pitchFamily="34" charset="0"/>
                <a:cs typeface="Arial" panose="020B0604020202020204" pitchFamily="34" charset="0"/>
              </a:rPr>
              <a:t>Por estos motivos se presenta este trabajo de investigación como un aporte a la conservación del patrimonio del municipio de Tuxtla Gutiérrez y a las futuras investigaciones de la gestión integral del riesgo de desastres en México. Al ser el municipio demasiado extenso y sus construcciones muy diversas, se hará un especial énfasis en las construcciones del centro de la ciudad.</a:t>
            </a:r>
          </a:p>
        </p:txBody>
      </p:sp>
    </p:spTree>
    <p:extLst>
      <p:ext uri="{BB962C8B-B14F-4D97-AF65-F5344CB8AC3E}">
        <p14:creationId xmlns:p14="http://schemas.microsoft.com/office/powerpoint/2010/main" val="2127885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cstate="print"/>
          <a:srcRect/>
          <a:stretch>
            <a:fillRect/>
          </a:stretch>
        </p:blipFill>
        <p:spPr bwMode="auto">
          <a:xfrm>
            <a:off x="7126885" y="628086"/>
            <a:ext cx="1008112" cy="576064"/>
          </a:xfrm>
          <a:prstGeom prst="rect">
            <a:avLst/>
          </a:prstGeom>
          <a:noFill/>
          <a:ln w="9525">
            <a:noFill/>
            <a:miter lim="800000"/>
            <a:headEnd/>
            <a:tailEnd/>
          </a:ln>
        </p:spPr>
      </p:pic>
      <p:sp>
        <p:nvSpPr>
          <p:cNvPr id="4" name="CuadroTexto 3"/>
          <p:cNvSpPr txBox="1"/>
          <p:nvPr/>
        </p:nvSpPr>
        <p:spPr>
          <a:xfrm>
            <a:off x="3131840" y="1494870"/>
            <a:ext cx="2238113" cy="276999"/>
          </a:xfrm>
          <a:prstGeom prst="rect">
            <a:avLst/>
          </a:prstGeom>
          <a:noFill/>
        </p:spPr>
        <p:txBody>
          <a:bodyPr wrap="none" rtlCol="0">
            <a:spAutoFit/>
          </a:bodyPr>
          <a:lstStyle/>
          <a:p>
            <a:r>
              <a:rPr lang="es-MX" sz="1200" b="1" dirty="0" smtClean="0">
                <a:latin typeface="Arial" panose="020B0604020202020204" pitchFamily="34" charset="0"/>
                <a:cs typeface="Arial" panose="020B0604020202020204" pitchFamily="34" charset="0"/>
              </a:rPr>
              <a:t>Planteamiento del problema</a:t>
            </a:r>
            <a:endParaRPr lang="es-MX" sz="1200" b="1" dirty="0">
              <a:latin typeface="Arial" panose="020B0604020202020204" pitchFamily="34" charset="0"/>
              <a:cs typeface="Arial" panose="020B0604020202020204" pitchFamily="34" charset="0"/>
            </a:endParaRPr>
          </a:p>
        </p:txBody>
      </p:sp>
      <p:sp>
        <p:nvSpPr>
          <p:cNvPr id="5" name="Rectángulo 4"/>
          <p:cNvSpPr/>
          <p:nvPr/>
        </p:nvSpPr>
        <p:spPr>
          <a:xfrm>
            <a:off x="1096045" y="2129672"/>
            <a:ext cx="7038952" cy="1443344"/>
          </a:xfrm>
          <a:prstGeom prst="rect">
            <a:avLst/>
          </a:prstGeom>
        </p:spPr>
        <p:txBody>
          <a:bodyPr wrap="square">
            <a:spAutoFit/>
          </a:bodyPr>
          <a:lstStyle/>
          <a:p>
            <a:pPr algn="just">
              <a:lnSpc>
                <a:spcPct val="150000"/>
              </a:lnSpc>
            </a:pPr>
            <a:r>
              <a:rPr lang="es-MX" sz="1200" dirty="0">
                <a:latin typeface="Arial" panose="020B0604020202020204" pitchFamily="34" charset="0"/>
                <a:ea typeface="Calibri" panose="020F0502020204030204" pitchFamily="34" charset="0"/>
                <a:cs typeface="Times New Roman" panose="02020603050405020304" pitchFamily="18" charset="0"/>
              </a:rPr>
              <a:t>El contexto sobre el cual se desarrolló la investigación tiene como fin superar el inadecuado control de la vulnerabilidad de la sociedad para ello es necesario identificar las particularidades y complejidades de los distintos contextos que conforman los territorios expuestos a los peligros que representan algunos fenómenos de la naturaleza. Por lo mismo, la identificación y análisis de las condiciones de vulnerabilidad de un territorio se basará en dicha premisa.</a:t>
            </a:r>
            <a:endParaRPr lang="es-MX" sz="1200" dirty="0"/>
          </a:p>
        </p:txBody>
      </p:sp>
      <p:sp>
        <p:nvSpPr>
          <p:cNvPr id="6" name="Rectángulo 5"/>
          <p:cNvSpPr/>
          <p:nvPr/>
        </p:nvSpPr>
        <p:spPr>
          <a:xfrm>
            <a:off x="1096045" y="3900041"/>
            <a:ext cx="7038952" cy="1733808"/>
          </a:xfrm>
          <a:prstGeom prst="rect">
            <a:avLst/>
          </a:prstGeom>
        </p:spPr>
        <p:txBody>
          <a:bodyPr wrap="square">
            <a:spAutoFit/>
          </a:bodyPr>
          <a:lstStyle/>
          <a:p>
            <a:pPr algn="just">
              <a:lnSpc>
                <a:spcPct val="150000"/>
              </a:lnSpc>
              <a:spcAft>
                <a:spcPts val="1000"/>
              </a:spcAft>
            </a:pPr>
            <a:r>
              <a:rPr lang="es-MX" sz="1200" dirty="0">
                <a:latin typeface="Arial" panose="020B0604020202020204" pitchFamily="34" charset="0"/>
                <a:ea typeface="Calibri" panose="020F0502020204030204" pitchFamily="34" charset="0"/>
                <a:cs typeface="Times New Roman" panose="02020603050405020304" pitchFamily="18" charset="0"/>
              </a:rPr>
              <a:t>¿De quién depende la reducción del riesgo de desastres?</a:t>
            </a:r>
          </a:p>
          <a:p>
            <a:pPr algn="just">
              <a:lnSpc>
                <a:spcPct val="150000"/>
              </a:lnSpc>
              <a:spcAft>
                <a:spcPts val="1000"/>
              </a:spcAft>
            </a:pPr>
            <a:r>
              <a:rPr lang="es-MX" sz="1200" dirty="0">
                <a:latin typeface="Arial" panose="020B0604020202020204" pitchFamily="34" charset="0"/>
                <a:ea typeface="Calibri" panose="020F0502020204030204" pitchFamily="34" charset="0"/>
                <a:cs typeface="Times New Roman" panose="02020603050405020304" pitchFamily="18" charset="0"/>
              </a:rPr>
              <a:t>¿Cómo se deben analizar las variables de las edificaciones para que permitan identificar las condiciones de vulnerabilidad particulares del centro de Tuxtla Gutiérrez frente a un sismo?</a:t>
            </a:r>
          </a:p>
          <a:p>
            <a:pPr algn="just">
              <a:lnSpc>
                <a:spcPct val="150000"/>
              </a:lnSpc>
              <a:spcAft>
                <a:spcPts val="1000"/>
              </a:spcAft>
            </a:pPr>
            <a:r>
              <a:rPr lang="es-MX" sz="1200" dirty="0">
                <a:latin typeface="Arial" panose="020B0604020202020204" pitchFamily="34" charset="0"/>
                <a:ea typeface="Calibri" panose="020F0502020204030204" pitchFamily="34" charset="0"/>
                <a:cs typeface="Times New Roman" panose="02020603050405020304" pitchFamily="18" charset="0"/>
              </a:rPr>
              <a:t>¿Cómo identificar las áreas con necesidad de una gestión de riesgos en el centro de Tuxtla Gutiérrez?</a:t>
            </a:r>
            <a:endParaRPr lang="es-MX"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379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cstate="print"/>
          <a:srcRect/>
          <a:stretch>
            <a:fillRect/>
          </a:stretch>
        </p:blipFill>
        <p:spPr bwMode="auto">
          <a:xfrm>
            <a:off x="7126885" y="628086"/>
            <a:ext cx="1008112" cy="576064"/>
          </a:xfrm>
          <a:prstGeom prst="rect">
            <a:avLst/>
          </a:prstGeom>
          <a:noFill/>
          <a:ln w="9525">
            <a:noFill/>
            <a:miter lim="800000"/>
            <a:headEnd/>
            <a:tailEnd/>
          </a:ln>
        </p:spPr>
      </p:pic>
      <p:sp>
        <p:nvSpPr>
          <p:cNvPr id="4" name="Rectángulo 3"/>
          <p:cNvSpPr/>
          <p:nvPr/>
        </p:nvSpPr>
        <p:spPr>
          <a:xfrm>
            <a:off x="971600" y="1556792"/>
            <a:ext cx="7038952" cy="4043864"/>
          </a:xfrm>
          <a:prstGeom prst="rect">
            <a:avLst/>
          </a:prstGeom>
        </p:spPr>
        <p:txBody>
          <a:bodyPr wrap="square">
            <a:spAutoFit/>
          </a:bodyPr>
          <a:lstStyle/>
          <a:p>
            <a:pPr algn="just">
              <a:lnSpc>
                <a:spcPct val="150000"/>
              </a:lnSpc>
              <a:spcAft>
                <a:spcPts val="1000"/>
              </a:spcAft>
            </a:pPr>
            <a:r>
              <a:rPr lang="es-MX" sz="1200" b="1" dirty="0" smtClean="0">
                <a:latin typeface="Arial" panose="020B0604020202020204" pitchFamily="34" charset="0"/>
                <a:ea typeface="Calibri" panose="020F0502020204030204" pitchFamily="34" charset="0"/>
                <a:cs typeface="Times New Roman" panose="02020603050405020304" pitchFamily="18" charset="0"/>
              </a:rPr>
              <a:t>Objetivo general</a:t>
            </a:r>
          </a:p>
          <a:p>
            <a:pPr algn="just">
              <a:lnSpc>
                <a:spcPct val="150000"/>
              </a:lnSpc>
              <a:spcAft>
                <a:spcPts val="1000"/>
              </a:spcAft>
            </a:pPr>
            <a:r>
              <a:rPr lang="es-MX" sz="1200" dirty="0" smtClean="0">
                <a:latin typeface="Arial" panose="020B0604020202020204" pitchFamily="34" charset="0"/>
                <a:ea typeface="Calibri" panose="020F0502020204030204" pitchFamily="34" charset="0"/>
                <a:cs typeface="Times New Roman" panose="02020603050405020304" pitchFamily="18" charset="0"/>
              </a:rPr>
              <a:t>Desarrollar una Propuesta Metodológica para detectar áreas localizadas en el centro de Tuxtla Gutiérrez que requieran la aplicación de una política específica en torno a la gestión de riesgos, basada en el análisis de las variables constructivas de las edificaciones, identificando la vulnerabilidad de estas construcciones frente a un fenómeno de sismo.</a:t>
            </a:r>
          </a:p>
          <a:p>
            <a:pPr algn="just">
              <a:lnSpc>
                <a:spcPct val="150000"/>
              </a:lnSpc>
              <a:spcAft>
                <a:spcPts val="1000"/>
              </a:spcAft>
            </a:pPr>
            <a:r>
              <a:rPr lang="es-MX" sz="1200" dirty="0">
                <a:latin typeface="Arial" panose="020B0604020202020204" pitchFamily="34" charset="0"/>
                <a:ea typeface="Calibri" panose="020F0502020204030204" pitchFamily="34" charset="0"/>
                <a:cs typeface="Times New Roman" panose="02020603050405020304" pitchFamily="18" charset="0"/>
              </a:rPr>
              <a:t> </a:t>
            </a:r>
            <a:r>
              <a:rPr lang="es-ES" sz="1200" b="1" dirty="0" smtClean="0">
                <a:latin typeface="Arial" panose="020B0604020202020204" pitchFamily="34" charset="0"/>
                <a:ea typeface="Times New Roman" panose="02020603050405020304" pitchFamily="18" charset="0"/>
                <a:cs typeface="Times New Roman" panose="02020603050405020304" pitchFamily="18" charset="0"/>
              </a:rPr>
              <a:t>Objetivos </a:t>
            </a:r>
            <a:r>
              <a:rPr lang="es-ES" sz="1200" b="1" dirty="0">
                <a:latin typeface="Arial" panose="020B0604020202020204" pitchFamily="34" charset="0"/>
                <a:ea typeface="Times New Roman" panose="02020603050405020304" pitchFamily="18" charset="0"/>
                <a:cs typeface="Times New Roman" panose="02020603050405020304" pitchFamily="18" charset="0"/>
              </a:rPr>
              <a:t>específicos</a:t>
            </a:r>
            <a:endParaRPr lang="es-MX" sz="1200" b="1"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MX" sz="1200" dirty="0">
                <a:latin typeface="Arial" panose="020B0604020202020204" pitchFamily="34" charset="0"/>
                <a:ea typeface="Calibri" panose="020F0502020204030204" pitchFamily="34" charset="0"/>
                <a:cs typeface="Times New Roman" panose="02020603050405020304" pitchFamily="18" charset="0"/>
              </a:rPr>
              <a:t>Definir y clasificar las variables referidas a la vulnerabilidad de las edificaciones presentes en el centro de Tuxtla Gutiérrez, en función de un fenómeno de sismo. </a:t>
            </a:r>
          </a:p>
          <a:p>
            <a:pPr marL="342900" lvl="0" indent="-342900" algn="just">
              <a:lnSpc>
                <a:spcPct val="150000"/>
              </a:lnSpc>
              <a:spcAft>
                <a:spcPts val="0"/>
              </a:spcAft>
              <a:buFont typeface="Symbol" panose="05050102010706020507" pitchFamily="18" charset="2"/>
              <a:buChar char=""/>
            </a:pPr>
            <a:r>
              <a:rPr lang="es-MX" sz="1200" dirty="0">
                <a:latin typeface="Arial" panose="020B0604020202020204" pitchFamily="34" charset="0"/>
                <a:ea typeface="Calibri" panose="020F0502020204030204" pitchFamily="34" charset="0"/>
                <a:cs typeface="Times New Roman" panose="02020603050405020304" pitchFamily="18" charset="0"/>
              </a:rPr>
              <a:t>Analizar variables constructivas de las edificaciones del centro de Tuxtla Gutiérrez, identificando la vulnerabilidad de estas construcciones. </a:t>
            </a:r>
          </a:p>
          <a:p>
            <a:pPr marL="342900" lvl="0" indent="-342900" algn="just">
              <a:lnSpc>
                <a:spcPct val="150000"/>
              </a:lnSpc>
              <a:spcAft>
                <a:spcPts val="0"/>
              </a:spcAft>
              <a:buFont typeface="Symbol" panose="05050102010706020507" pitchFamily="18" charset="2"/>
              <a:buChar char=""/>
            </a:pPr>
            <a:r>
              <a:rPr lang="es-MX" sz="1200" dirty="0">
                <a:latin typeface="Arial" panose="020B0604020202020204" pitchFamily="34" charset="0"/>
                <a:ea typeface="Calibri" panose="020F0502020204030204" pitchFamily="34" charset="0"/>
                <a:cs typeface="Times New Roman" panose="02020603050405020304" pitchFamily="18" charset="0"/>
              </a:rPr>
              <a:t>Limitar áreas de interés dentro del centro de Tuxtla Gutiérrez, que requieran la aplicación de una política específica relacionada con la prevención de desastres ante sismos. </a:t>
            </a:r>
          </a:p>
          <a:p>
            <a:pPr marL="342900" lvl="0" indent="-342900" algn="just">
              <a:lnSpc>
                <a:spcPct val="150000"/>
              </a:lnSpc>
              <a:spcAft>
                <a:spcPts val="1000"/>
              </a:spcAft>
              <a:buFont typeface="Symbol" panose="05050102010706020507" pitchFamily="18" charset="2"/>
              <a:buChar char=""/>
            </a:pPr>
            <a:r>
              <a:rPr lang="es-MX" sz="1200" dirty="0">
                <a:latin typeface="Arial" panose="020B0604020202020204" pitchFamily="34" charset="0"/>
                <a:ea typeface="Calibri" panose="020F0502020204030204" pitchFamily="34" charset="0"/>
                <a:cs typeface="Times New Roman" panose="02020603050405020304" pitchFamily="18" charset="0"/>
              </a:rPr>
              <a:t>Enunciar brevemente posibles líneas de acción de dicha política.</a:t>
            </a:r>
            <a:endParaRPr lang="es-MX"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4968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cstate="print"/>
          <a:srcRect/>
          <a:stretch>
            <a:fillRect/>
          </a:stretch>
        </p:blipFill>
        <p:spPr bwMode="auto">
          <a:xfrm>
            <a:off x="7126885" y="628086"/>
            <a:ext cx="1008112" cy="576064"/>
          </a:xfrm>
          <a:prstGeom prst="rect">
            <a:avLst/>
          </a:prstGeom>
          <a:noFill/>
          <a:ln w="9525">
            <a:noFill/>
            <a:miter lim="800000"/>
            <a:headEnd/>
            <a:tailEnd/>
          </a:ln>
        </p:spPr>
      </p:pic>
      <p:sp>
        <p:nvSpPr>
          <p:cNvPr id="4" name="CuadroTexto 3"/>
          <p:cNvSpPr txBox="1"/>
          <p:nvPr/>
        </p:nvSpPr>
        <p:spPr>
          <a:xfrm>
            <a:off x="3946465" y="1420174"/>
            <a:ext cx="1686680" cy="335156"/>
          </a:xfrm>
          <a:prstGeom prst="rect">
            <a:avLst/>
          </a:prstGeom>
          <a:noFill/>
        </p:spPr>
        <p:txBody>
          <a:bodyPr wrap="none" rtlCol="0">
            <a:spAutoFit/>
          </a:bodyPr>
          <a:lstStyle/>
          <a:p>
            <a:pPr>
              <a:lnSpc>
                <a:spcPct val="150000"/>
              </a:lnSpc>
            </a:pPr>
            <a:r>
              <a:rPr lang="es-MX" sz="1200" b="1" dirty="0" smtClean="0">
                <a:latin typeface="Arial" panose="020B0604020202020204" pitchFamily="34" charset="0"/>
                <a:cs typeface="Arial" panose="020B0604020202020204" pitchFamily="34" charset="0"/>
              </a:rPr>
              <a:t>Marco de Referencia</a:t>
            </a:r>
            <a:endParaRPr lang="es-MX" sz="1200" b="1" dirty="0">
              <a:latin typeface="Arial" panose="020B0604020202020204" pitchFamily="34" charset="0"/>
              <a:cs typeface="Arial" panose="020B0604020202020204" pitchFamily="34" charset="0"/>
            </a:endParaRPr>
          </a:p>
        </p:txBody>
      </p:sp>
      <p:sp>
        <p:nvSpPr>
          <p:cNvPr id="5" name="CuadroTexto 4"/>
          <p:cNvSpPr txBox="1"/>
          <p:nvPr/>
        </p:nvSpPr>
        <p:spPr>
          <a:xfrm>
            <a:off x="1280220" y="2276872"/>
            <a:ext cx="6875365" cy="2308324"/>
          </a:xfrm>
          <a:prstGeom prst="rect">
            <a:avLst/>
          </a:prstGeom>
          <a:noFill/>
        </p:spPr>
        <p:txBody>
          <a:bodyPr wrap="square" rtlCol="0">
            <a:spAutoFit/>
          </a:bodyPr>
          <a:lstStyle/>
          <a:p>
            <a:pPr marL="171450" indent="-171450" algn="just">
              <a:lnSpc>
                <a:spcPct val="150000"/>
              </a:lnSpc>
              <a:buFont typeface="Arial" panose="020B0604020202020204" pitchFamily="34" charset="0"/>
              <a:buChar char="•"/>
            </a:pPr>
            <a:r>
              <a:rPr lang="es-MX" sz="1200" dirty="0" smtClean="0">
                <a:latin typeface="Arial" panose="020B0604020202020204" pitchFamily="34" charset="0"/>
                <a:cs typeface="Arial" panose="020B0604020202020204" pitchFamily="34" charset="0"/>
              </a:rPr>
              <a:t>Centros históricos</a:t>
            </a:r>
          </a:p>
          <a:p>
            <a:pPr marL="171450" indent="-171450" algn="just">
              <a:lnSpc>
                <a:spcPct val="150000"/>
              </a:lnSpc>
              <a:buFont typeface="Arial" panose="020B0604020202020204" pitchFamily="34" charset="0"/>
              <a:buChar char="•"/>
            </a:pPr>
            <a:r>
              <a:rPr lang="es-MX" sz="1200" dirty="0" smtClean="0">
                <a:latin typeface="Arial" panose="020B0604020202020204" pitchFamily="34" charset="0"/>
                <a:cs typeface="Arial" panose="020B0604020202020204" pitchFamily="34" charset="0"/>
              </a:rPr>
              <a:t>Modelos de análisis</a:t>
            </a:r>
          </a:p>
          <a:p>
            <a:pPr marL="171450" indent="-171450" algn="just">
              <a:lnSpc>
                <a:spcPct val="150000"/>
              </a:lnSpc>
              <a:buFont typeface="Arial" panose="020B0604020202020204" pitchFamily="34" charset="0"/>
              <a:buChar char="•"/>
            </a:pPr>
            <a:r>
              <a:rPr lang="es-MX" sz="1200" dirty="0" smtClean="0">
                <a:latin typeface="Arial" panose="020B0604020202020204" pitchFamily="34" charset="0"/>
                <a:cs typeface="Arial" panose="020B0604020202020204" pitchFamily="34" charset="0"/>
              </a:rPr>
              <a:t>Desastres y amenazas</a:t>
            </a:r>
          </a:p>
          <a:p>
            <a:pPr marL="171450" indent="-171450" algn="just">
              <a:lnSpc>
                <a:spcPct val="150000"/>
              </a:lnSpc>
              <a:buFont typeface="Arial" panose="020B0604020202020204" pitchFamily="34" charset="0"/>
              <a:buChar char="•"/>
            </a:pPr>
            <a:r>
              <a:rPr lang="es-MX" sz="1200" dirty="0" smtClean="0">
                <a:latin typeface="Arial" panose="020B0604020202020204" pitchFamily="34" charset="0"/>
                <a:cs typeface="Arial" panose="020B0604020202020204" pitchFamily="34" charset="0"/>
              </a:rPr>
              <a:t>Normatividad vigente en el municipio de Tuxtla Gutiérrez</a:t>
            </a:r>
          </a:p>
          <a:p>
            <a:pPr marL="171450" indent="-171450" algn="just">
              <a:lnSpc>
                <a:spcPct val="150000"/>
              </a:lnSpc>
              <a:buFont typeface="Arial" panose="020B0604020202020204" pitchFamily="34" charset="0"/>
              <a:buChar char="•"/>
            </a:pPr>
            <a:r>
              <a:rPr lang="es-MX" sz="1200" dirty="0" smtClean="0">
                <a:latin typeface="Arial" panose="020B0604020202020204" pitchFamily="34" charset="0"/>
                <a:cs typeface="Arial" panose="020B0604020202020204" pitchFamily="34" charset="0"/>
              </a:rPr>
              <a:t>Participación ciudadana</a:t>
            </a:r>
          </a:p>
          <a:p>
            <a:pPr marL="171450" indent="-171450" algn="just">
              <a:lnSpc>
                <a:spcPct val="150000"/>
              </a:lnSpc>
              <a:buFont typeface="Arial" panose="020B0604020202020204" pitchFamily="34" charset="0"/>
              <a:buChar char="•"/>
            </a:pPr>
            <a:r>
              <a:rPr lang="es-MX" sz="1200" dirty="0" smtClean="0">
                <a:latin typeface="Arial" panose="020B0604020202020204" pitchFamily="34" charset="0"/>
                <a:cs typeface="Arial" panose="020B0604020202020204" pitchFamily="34" charset="0"/>
              </a:rPr>
              <a:t>Vulnerabilidades</a:t>
            </a:r>
          </a:p>
          <a:p>
            <a:pPr marL="171450" indent="-171450" algn="just">
              <a:lnSpc>
                <a:spcPct val="150000"/>
              </a:lnSpc>
              <a:buFont typeface="Arial" panose="020B0604020202020204" pitchFamily="34" charset="0"/>
              <a:buChar char="•"/>
            </a:pPr>
            <a:r>
              <a:rPr lang="es-MX" sz="1200" dirty="0" smtClean="0">
                <a:latin typeface="Arial" panose="020B0604020202020204" pitchFamily="34" charset="0"/>
                <a:cs typeface="Arial" panose="020B0604020202020204" pitchFamily="34" charset="0"/>
              </a:rPr>
              <a:t>Vulnerabilidades de los grupos sociales</a:t>
            </a:r>
          </a:p>
          <a:p>
            <a:pPr marL="171450" indent="-171450" algn="just">
              <a:lnSpc>
                <a:spcPct val="150000"/>
              </a:lnSpc>
              <a:buFont typeface="Arial" panose="020B0604020202020204" pitchFamily="34" charset="0"/>
              <a:buChar char="•"/>
            </a:pPr>
            <a:r>
              <a:rPr lang="es-MX" sz="1200" dirty="0" smtClean="0">
                <a:latin typeface="Arial" panose="020B0604020202020204" pitchFamily="34" charset="0"/>
                <a:cs typeface="Arial" panose="020B0604020202020204" pitchFamily="34" charset="0"/>
              </a:rPr>
              <a:t>Vulnerabilidades de las edificaciones</a:t>
            </a:r>
            <a:endParaRPr lang="es-MX"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1565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cstate="print"/>
          <a:srcRect/>
          <a:stretch>
            <a:fillRect/>
          </a:stretch>
        </p:blipFill>
        <p:spPr bwMode="auto">
          <a:xfrm>
            <a:off x="7126885" y="628086"/>
            <a:ext cx="1008112" cy="576064"/>
          </a:xfrm>
          <a:prstGeom prst="rect">
            <a:avLst/>
          </a:prstGeom>
          <a:noFill/>
          <a:ln w="9525">
            <a:noFill/>
            <a:miter lim="800000"/>
            <a:headEnd/>
            <a:tailEnd/>
          </a:ln>
        </p:spPr>
      </p:pic>
      <p:sp>
        <p:nvSpPr>
          <p:cNvPr id="4" name="CuadroTexto 3"/>
          <p:cNvSpPr txBox="1"/>
          <p:nvPr/>
        </p:nvSpPr>
        <p:spPr>
          <a:xfrm>
            <a:off x="3946465" y="1420174"/>
            <a:ext cx="1093569" cy="335156"/>
          </a:xfrm>
          <a:prstGeom prst="rect">
            <a:avLst/>
          </a:prstGeom>
          <a:noFill/>
        </p:spPr>
        <p:txBody>
          <a:bodyPr wrap="none" rtlCol="0">
            <a:spAutoFit/>
          </a:bodyPr>
          <a:lstStyle/>
          <a:p>
            <a:pPr>
              <a:lnSpc>
                <a:spcPct val="150000"/>
              </a:lnSpc>
            </a:pPr>
            <a:r>
              <a:rPr lang="es-MX" sz="1200" b="1" dirty="0" smtClean="0">
                <a:latin typeface="Arial" panose="020B0604020202020204" pitchFamily="34" charset="0"/>
                <a:cs typeface="Arial" panose="020B0604020202020204" pitchFamily="34" charset="0"/>
              </a:rPr>
              <a:t>Metodología</a:t>
            </a:r>
            <a:endParaRPr lang="es-MX" sz="1200" b="1" dirty="0">
              <a:latin typeface="Arial" panose="020B0604020202020204" pitchFamily="34" charset="0"/>
              <a:cs typeface="Arial" panose="020B0604020202020204" pitchFamily="34" charset="0"/>
            </a:endParaRPr>
          </a:p>
        </p:txBody>
      </p:sp>
      <p:sp>
        <p:nvSpPr>
          <p:cNvPr id="5" name="CuadroTexto 4"/>
          <p:cNvSpPr txBox="1"/>
          <p:nvPr/>
        </p:nvSpPr>
        <p:spPr>
          <a:xfrm>
            <a:off x="1280220" y="2276872"/>
            <a:ext cx="6875365" cy="1997150"/>
          </a:xfrm>
          <a:prstGeom prst="rect">
            <a:avLst/>
          </a:prstGeom>
          <a:noFill/>
        </p:spPr>
        <p:txBody>
          <a:bodyPr wrap="square" rtlCol="0">
            <a:spAutoFit/>
          </a:bodyPr>
          <a:lstStyle/>
          <a:p>
            <a:pPr algn="just">
              <a:lnSpc>
                <a:spcPct val="150000"/>
              </a:lnSpc>
            </a:pPr>
            <a:r>
              <a:rPr lang="es-MX" sz="1200" dirty="0" smtClean="0">
                <a:latin typeface="Arial" panose="020B0604020202020204" pitchFamily="34" charset="0"/>
                <a:cs typeface="Arial" panose="020B0604020202020204" pitchFamily="34" charset="0"/>
              </a:rPr>
              <a:t>El paradigma epistemológico que por el cual se realiza la investigación es el empirista debido a que se basa en la técnica de recolección de datos por medio de instrumentos validados y fiables, con los cuales la interpretación de estos será por medio de técnicas estadísticas, permitirán a la investigación tener fiabilidad y objetividad.</a:t>
            </a:r>
          </a:p>
          <a:p>
            <a:pPr algn="just">
              <a:lnSpc>
                <a:spcPct val="150000"/>
              </a:lnSpc>
            </a:pPr>
            <a:endParaRPr lang="es-MX" sz="1200" dirty="0">
              <a:latin typeface="Arial" panose="020B0604020202020204" pitchFamily="34" charset="0"/>
              <a:cs typeface="Arial" panose="020B0604020202020204" pitchFamily="34" charset="0"/>
            </a:endParaRPr>
          </a:p>
          <a:p>
            <a:pPr algn="just">
              <a:lnSpc>
                <a:spcPct val="150000"/>
              </a:lnSpc>
            </a:pPr>
            <a:r>
              <a:rPr lang="es-MX" sz="1200" dirty="0" smtClean="0">
                <a:latin typeface="Arial" panose="020B0604020202020204" pitchFamily="34" charset="0"/>
                <a:cs typeface="Arial" panose="020B0604020202020204" pitchFamily="34" charset="0"/>
              </a:rPr>
              <a:t>El enfoque de a utilizar es el cuantitativo ya que por medio de los datos obtenidos se pretende ser objetivo.</a:t>
            </a:r>
            <a:endParaRPr lang="es-MX"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2514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cstate="print"/>
          <a:srcRect/>
          <a:stretch>
            <a:fillRect/>
          </a:stretch>
        </p:blipFill>
        <p:spPr bwMode="auto">
          <a:xfrm>
            <a:off x="7126885" y="628086"/>
            <a:ext cx="1008112" cy="576064"/>
          </a:xfrm>
          <a:prstGeom prst="rect">
            <a:avLst/>
          </a:prstGeom>
          <a:noFill/>
          <a:ln w="9525">
            <a:noFill/>
            <a:miter lim="800000"/>
            <a:headEnd/>
            <a:tailEnd/>
          </a:ln>
        </p:spPr>
      </p:pic>
      <p:sp>
        <p:nvSpPr>
          <p:cNvPr id="5" name="Rectángulo 4"/>
          <p:cNvSpPr/>
          <p:nvPr/>
        </p:nvSpPr>
        <p:spPr>
          <a:xfrm>
            <a:off x="1096045" y="2636912"/>
            <a:ext cx="7038952" cy="1166345"/>
          </a:xfrm>
          <a:prstGeom prst="rect">
            <a:avLst/>
          </a:prstGeom>
        </p:spPr>
        <p:txBody>
          <a:bodyPr wrap="square">
            <a:spAutoFit/>
          </a:bodyPr>
          <a:lstStyle/>
          <a:p>
            <a:pPr algn="just">
              <a:lnSpc>
                <a:spcPct val="150000"/>
              </a:lnSpc>
            </a:pPr>
            <a:r>
              <a:rPr lang="es-MX" sz="1200" dirty="0">
                <a:solidFill>
                  <a:srgbClr val="000000"/>
                </a:solidFill>
                <a:latin typeface="Arial" panose="020B0604020202020204" pitchFamily="34" charset="0"/>
              </a:rPr>
              <a:t>De acuerdo a la experiencia internacional los análisis de la vulnerabilidad de los asentamientos humanos y específicamente los relacionados con lo construido pueden ser abordados por tres métodos distintos, los cuales dependen de los avances tecnológicos, metodológicos, teóricos, entre otros, de los países en donde son implementados. Estos métodos pueden a lo menos clasificarse en: </a:t>
            </a:r>
            <a:endParaRPr lang="es-MX" sz="1200" dirty="0"/>
          </a:p>
        </p:txBody>
      </p:sp>
    </p:spTree>
    <p:extLst>
      <p:ext uri="{BB962C8B-B14F-4D97-AF65-F5344CB8AC3E}">
        <p14:creationId xmlns:p14="http://schemas.microsoft.com/office/powerpoint/2010/main" val="29673381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4519</TotalTime>
  <Words>1653</Words>
  <Application>Microsoft Office PowerPoint</Application>
  <PresentationFormat>Presentación en pantalla (4:3)</PresentationFormat>
  <Paragraphs>98</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Chincheta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equipo</cp:lastModifiedBy>
  <cp:revision>24</cp:revision>
  <dcterms:created xsi:type="dcterms:W3CDTF">2018-08-10T13:57:15Z</dcterms:created>
  <dcterms:modified xsi:type="dcterms:W3CDTF">2018-08-31T12:05:46Z</dcterms:modified>
</cp:coreProperties>
</file>